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256" r:id="rId5"/>
    <p:sldId id="284" r:id="rId6"/>
    <p:sldId id="294" r:id="rId7"/>
    <p:sldId id="360" r:id="rId8"/>
    <p:sldId id="395" r:id="rId9"/>
    <p:sldId id="397" r:id="rId10"/>
    <p:sldId id="398" r:id="rId11"/>
    <p:sldId id="399" r:id="rId12"/>
    <p:sldId id="348" r:id="rId13"/>
    <p:sldId id="365" r:id="rId14"/>
    <p:sldId id="383" r:id="rId15"/>
    <p:sldId id="291" r:id="rId16"/>
    <p:sldId id="382" r:id="rId17"/>
    <p:sldId id="384" r:id="rId18"/>
    <p:sldId id="389" r:id="rId19"/>
    <p:sldId id="362" r:id="rId20"/>
    <p:sldId id="373" r:id="rId21"/>
    <p:sldId id="390" r:id="rId22"/>
    <p:sldId id="366" r:id="rId23"/>
    <p:sldId id="391" r:id="rId24"/>
    <p:sldId id="363" r:id="rId25"/>
    <p:sldId id="396" r:id="rId26"/>
    <p:sldId id="388" r:id="rId27"/>
    <p:sldId id="367" r:id="rId28"/>
    <p:sldId id="380" r:id="rId29"/>
    <p:sldId id="378" r:id="rId30"/>
    <p:sldId id="368" r:id="rId31"/>
    <p:sldId id="371" r:id="rId32"/>
    <p:sldId id="372" r:id="rId33"/>
    <p:sldId id="401" r:id="rId34"/>
    <p:sldId id="322" r:id="rId35"/>
    <p:sldId id="400" r:id="rId3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7B1E"/>
    <a:srgbClr val="F6C423"/>
    <a:srgbClr val="E86C66"/>
    <a:srgbClr val="EEA9AB"/>
    <a:srgbClr val="F9F9F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90" d="100"/>
          <a:sy n="90" d="100"/>
        </p:scale>
        <p:origin x="37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5E97F-7709-4467-860D-9ED0032AA1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0E1FCE-982A-49F9-97CD-16D7940DFD2F}">
      <dgm:prSet custT="1"/>
      <dgm:spPr>
        <a:solidFill>
          <a:schemeClr val="accent2"/>
        </a:solidFill>
      </dgm:spPr>
      <dgm:t>
        <a:bodyPr/>
        <a:lstStyle/>
        <a:p>
          <a:endParaRPr lang="en-US" sz="3200" b="1" dirty="0"/>
        </a:p>
        <a:p>
          <a:r>
            <a:rPr lang="en-US" sz="3200" b="1" dirty="0"/>
            <a:t>Learning objectives:</a:t>
          </a:r>
        </a:p>
        <a:p>
          <a:endParaRPr lang="en-US" sz="3200" dirty="0"/>
        </a:p>
      </dgm:t>
    </dgm:pt>
    <dgm:pt modelId="{F248D7B9-02EC-4211-A7A9-7C276B52AD12}" type="parTrans" cxnId="{A58B953E-86B2-4EE6-A0BD-31DF16AA2539}">
      <dgm:prSet/>
      <dgm:spPr/>
      <dgm:t>
        <a:bodyPr/>
        <a:lstStyle/>
        <a:p>
          <a:endParaRPr lang="en-US"/>
        </a:p>
      </dgm:t>
    </dgm:pt>
    <dgm:pt modelId="{50BFC61E-E543-4343-88AD-FF33A7230E90}" type="sibTrans" cxnId="{A58B953E-86B2-4EE6-A0BD-31DF16AA2539}">
      <dgm:prSet/>
      <dgm:spPr/>
      <dgm:t>
        <a:bodyPr/>
        <a:lstStyle/>
        <a:p>
          <a:endParaRPr lang="en-US"/>
        </a:p>
      </dgm:t>
    </dgm:pt>
    <dgm:pt modelId="{864D66DC-E993-4F53-893C-B52EB5948970}">
      <dgm:prSet custT="1"/>
      <dgm:spPr/>
      <dgm:t>
        <a:bodyPr/>
        <a:lstStyle/>
        <a:p>
          <a:pPr>
            <a:lnSpc>
              <a:spcPct val="100000"/>
            </a:lnSpc>
            <a:spcAft>
              <a:spcPts val="0"/>
            </a:spcAft>
            <a:buFont typeface="Arial" panose="020B0604020202020204" pitchFamily="34" charset="0"/>
            <a:buChar char="•"/>
          </a:pPr>
          <a:r>
            <a:rPr lang="en-US" sz="2400" b="0" dirty="0"/>
            <a:t>Explain how the four-actions model of internal control protects projects against the risk of losses due to errors, thefts or fraud.</a:t>
          </a:r>
        </a:p>
      </dgm:t>
    </dgm:pt>
    <dgm:pt modelId="{39C0F022-B5B0-47B8-AB3F-A8D0171D6588}" type="parTrans" cxnId="{BCF9FD56-6F5D-4751-8238-A390B0FB4894}">
      <dgm:prSet/>
      <dgm:spPr/>
      <dgm:t>
        <a:bodyPr/>
        <a:lstStyle/>
        <a:p>
          <a:endParaRPr lang="en-US"/>
        </a:p>
      </dgm:t>
    </dgm:pt>
    <dgm:pt modelId="{393B269A-F5EF-4C60-8BFA-FE93CA82565C}" type="sibTrans" cxnId="{BCF9FD56-6F5D-4751-8238-A390B0FB4894}">
      <dgm:prSet/>
      <dgm:spPr/>
      <dgm:t>
        <a:bodyPr/>
        <a:lstStyle/>
        <a:p>
          <a:endParaRPr lang="en-US"/>
        </a:p>
      </dgm:t>
    </dgm:pt>
    <dgm:pt modelId="{931CDBBF-86C5-44EA-8BAD-4924E28E078E}">
      <dgm:prSet custT="1"/>
      <dgm:spPr/>
      <dgm:t>
        <a:bodyPr/>
        <a:lstStyle/>
        <a:p>
          <a:pPr>
            <a:lnSpc>
              <a:spcPct val="150000"/>
            </a:lnSpc>
            <a:spcAft>
              <a:spcPct val="20000"/>
            </a:spcAft>
            <a:buFont typeface="+mj-lt"/>
            <a:buNone/>
          </a:pPr>
          <a:endParaRPr lang="en-US" sz="2400"/>
        </a:p>
      </dgm:t>
    </dgm:pt>
    <dgm:pt modelId="{E96A5BDF-2B92-4F2E-9434-70F3BA4208DE}" type="parTrans" cxnId="{5255DAFF-AC52-49AB-AA3F-FE401930A2DA}">
      <dgm:prSet/>
      <dgm:spPr/>
      <dgm:t>
        <a:bodyPr/>
        <a:lstStyle/>
        <a:p>
          <a:endParaRPr lang="sv-SE"/>
        </a:p>
      </dgm:t>
    </dgm:pt>
    <dgm:pt modelId="{6B0F6946-5BAE-4DDB-84CF-41FEBDD6C772}" type="sibTrans" cxnId="{5255DAFF-AC52-49AB-AA3F-FE401930A2DA}">
      <dgm:prSet/>
      <dgm:spPr/>
      <dgm:t>
        <a:bodyPr/>
        <a:lstStyle/>
        <a:p>
          <a:endParaRPr lang="sv-SE"/>
        </a:p>
      </dgm:t>
    </dgm:pt>
    <dgm:pt modelId="{C8131518-2B01-482E-B8C9-B08DD3EA65C8}">
      <dgm:prSet custT="1"/>
      <dgm:spPr/>
      <dgm:t>
        <a:bodyPr/>
        <a:lstStyle/>
        <a:p>
          <a:pPr>
            <a:lnSpc>
              <a:spcPct val="150000"/>
            </a:lnSpc>
            <a:spcAft>
              <a:spcPct val="20000"/>
            </a:spcAft>
            <a:buFont typeface="+mj-lt"/>
            <a:buNone/>
          </a:pPr>
          <a:endParaRPr lang="en-US" sz="2400" dirty="0"/>
        </a:p>
      </dgm:t>
    </dgm:pt>
    <dgm:pt modelId="{D33E9CDD-34B9-44EC-929D-89F3758F8A1C}" type="parTrans" cxnId="{91CE0DC6-37EC-4086-9DEC-7430D94004D9}">
      <dgm:prSet/>
      <dgm:spPr/>
      <dgm:t>
        <a:bodyPr/>
        <a:lstStyle/>
        <a:p>
          <a:endParaRPr lang="sv-SE"/>
        </a:p>
      </dgm:t>
    </dgm:pt>
    <dgm:pt modelId="{0C13F474-6F8E-4411-894F-9D6A153A329E}" type="sibTrans" cxnId="{91CE0DC6-37EC-4086-9DEC-7430D94004D9}">
      <dgm:prSet/>
      <dgm:spPr/>
      <dgm:t>
        <a:bodyPr/>
        <a:lstStyle/>
        <a:p>
          <a:endParaRPr lang="sv-SE"/>
        </a:p>
      </dgm:t>
    </dgm:pt>
    <dgm:pt modelId="{214D04DB-3561-491D-93E4-0E752F64C6B4}">
      <dgm:prSet custT="1"/>
      <dgm:spPr/>
      <dgm:t>
        <a:bodyPr/>
        <a:lstStyle/>
        <a:p>
          <a:pPr>
            <a:lnSpc>
              <a:spcPct val="150000"/>
            </a:lnSpc>
            <a:spcAft>
              <a:spcPct val="20000"/>
            </a:spcAft>
            <a:buFont typeface="+mj-lt"/>
            <a:buNone/>
          </a:pPr>
          <a:endParaRPr lang="en-US" sz="2400" dirty="0"/>
        </a:p>
      </dgm:t>
    </dgm:pt>
    <dgm:pt modelId="{248AED9C-792E-4548-9526-DC367B83891E}" type="parTrans" cxnId="{352ADD2C-B53A-4C31-85B1-34ACE4028CFC}">
      <dgm:prSet/>
      <dgm:spPr/>
      <dgm:t>
        <a:bodyPr/>
        <a:lstStyle/>
        <a:p>
          <a:endParaRPr lang="sv-SE"/>
        </a:p>
      </dgm:t>
    </dgm:pt>
    <dgm:pt modelId="{0ADA78B1-FB8D-43F5-8A78-B3352AEFBE3B}" type="sibTrans" cxnId="{352ADD2C-B53A-4C31-85B1-34ACE4028CFC}">
      <dgm:prSet/>
      <dgm:spPr/>
      <dgm:t>
        <a:bodyPr/>
        <a:lstStyle/>
        <a:p>
          <a:endParaRPr lang="sv-SE"/>
        </a:p>
      </dgm:t>
    </dgm:pt>
    <dgm:pt modelId="{66B54376-FF55-4F6B-9DAF-A945E1BE7897}">
      <dgm:prSet custT="1"/>
      <dgm:spPr/>
      <dgm:t>
        <a:bodyPr/>
        <a:lstStyle/>
        <a:p>
          <a:pPr>
            <a:lnSpc>
              <a:spcPct val="100000"/>
            </a:lnSpc>
            <a:spcAft>
              <a:spcPts val="0"/>
            </a:spcAft>
            <a:buFont typeface="Arial" panose="020B0604020202020204" pitchFamily="34" charset="0"/>
            <a:buChar char="•"/>
          </a:pPr>
          <a:r>
            <a:rPr lang="en-US" sz="2400" b="0" dirty="0"/>
            <a:t>Use procedures and practices from each of the categories of the four-actions internal control model.</a:t>
          </a:r>
        </a:p>
      </dgm:t>
    </dgm:pt>
    <dgm:pt modelId="{B6547216-2990-4328-B4F3-9A5A4DE673D8}" type="parTrans" cxnId="{F4E5792D-A64D-4E6B-9612-3A27A39CA2B1}">
      <dgm:prSet/>
      <dgm:spPr/>
      <dgm:t>
        <a:bodyPr/>
        <a:lstStyle/>
        <a:p>
          <a:endParaRPr lang="sv-SE"/>
        </a:p>
      </dgm:t>
    </dgm:pt>
    <dgm:pt modelId="{FE54F639-DA19-4674-8D38-0124A02A40BE}" type="sibTrans" cxnId="{F4E5792D-A64D-4E6B-9612-3A27A39CA2B1}">
      <dgm:prSet/>
      <dgm:spPr/>
      <dgm:t>
        <a:bodyPr/>
        <a:lstStyle/>
        <a:p>
          <a:endParaRPr lang="sv-SE"/>
        </a:p>
      </dgm:t>
    </dgm:pt>
    <dgm:pt modelId="{6DD73B23-5414-4788-8708-97E4B6F1113C}">
      <dgm:prSet custT="1"/>
      <dgm:spPr/>
      <dgm:t>
        <a:bodyPr/>
        <a:lstStyle/>
        <a:p>
          <a:pPr>
            <a:lnSpc>
              <a:spcPct val="100000"/>
            </a:lnSpc>
            <a:spcAft>
              <a:spcPts val="0"/>
            </a:spcAft>
            <a:buFont typeface="Arial" panose="020B0604020202020204" pitchFamily="34" charset="0"/>
            <a:buChar char="•"/>
          </a:pPr>
          <a:r>
            <a:rPr lang="en-US" sz="2400" b="0" dirty="0"/>
            <a:t>Define corruption and list illicit actions that contribute to corrupt practice.</a:t>
          </a:r>
        </a:p>
      </dgm:t>
    </dgm:pt>
    <dgm:pt modelId="{1148B530-90E9-44A0-ADBF-F25836778D8D}" type="parTrans" cxnId="{49AD7FD4-3F05-4622-841A-CD12B3FCDA54}">
      <dgm:prSet/>
      <dgm:spPr/>
      <dgm:t>
        <a:bodyPr/>
        <a:lstStyle/>
        <a:p>
          <a:endParaRPr lang="sv-SE"/>
        </a:p>
      </dgm:t>
    </dgm:pt>
    <dgm:pt modelId="{AF48F2BB-F617-4AC5-8CE8-5597C486D528}" type="sibTrans" cxnId="{49AD7FD4-3F05-4622-841A-CD12B3FCDA54}">
      <dgm:prSet/>
      <dgm:spPr/>
      <dgm:t>
        <a:bodyPr/>
        <a:lstStyle/>
        <a:p>
          <a:endParaRPr lang="sv-SE"/>
        </a:p>
      </dgm:t>
    </dgm:pt>
    <dgm:pt modelId="{FF28A505-5749-4BF9-A993-70C78C85DCEB}">
      <dgm:prSet custT="1"/>
      <dgm:spPr/>
      <dgm:t>
        <a:bodyPr/>
        <a:lstStyle/>
        <a:p>
          <a:pPr>
            <a:lnSpc>
              <a:spcPct val="100000"/>
            </a:lnSpc>
            <a:spcAft>
              <a:spcPts val="0"/>
            </a:spcAft>
            <a:buFont typeface="Arial" panose="020B0604020202020204" pitchFamily="34" charset="0"/>
            <a:buNone/>
          </a:pPr>
          <a:endParaRPr lang="en-US" sz="2400" b="0" dirty="0"/>
        </a:p>
      </dgm:t>
    </dgm:pt>
    <dgm:pt modelId="{4459BD71-6224-4B68-BA48-BFCC76737DFE}" type="parTrans" cxnId="{C484D835-21D3-419E-A446-3C76E4F9126F}">
      <dgm:prSet/>
      <dgm:spPr/>
      <dgm:t>
        <a:bodyPr/>
        <a:lstStyle/>
        <a:p>
          <a:endParaRPr lang="sv-SE"/>
        </a:p>
      </dgm:t>
    </dgm:pt>
    <dgm:pt modelId="{3E165B4B-67D4-40EC-9CAD-DDE066DA3641}" type="sibTrans" cxnId="{C484D835-21D3-419E-A446-3C76E4F9126F}">
      <dgm:prSet/>
      <dgm:spPr/>
      <dgm:t>
        <a:bodyPr/>
        <a:lstStyle/>
        <a:p>
          <a:endParaRPr lang="sv-SE"/>
        </a:p>
      </dgm:t>
    </dgm:pt>
    <dgm:pt modelId="{198DCE4E-166A-4F3A-84E0-F2274DFB6D1C}">
      <dgm:prSet custT="1"/>
      <dgm:spPr/>
      <dgm:t>
        <a:bodyPr/>
        <a:lstStyle/>
        <a:p>
          <a:pPr>
            <a:lnSpc>
              <a:spcPct val="100000"/>
            </a:lnSpc>
            <a:spcAft>
              <a:spcPts val="0"/>
            </a:spcAft>
            <a:buFont typeface="Arial" panose="020B0604020202020204" pitchFamily="34" charset="0"/>
            <a:buNone/>
          </a:pPr>
          <a:endParaRPr lang="en-US" sz="2400" b="0"/>
        </a:p>
      </dgm:t>
    </dgm:pt>
    <dgm:pt modelId="{6BE7F4DA-5729-4766-9111-1F083C403304}" type="parTrans" cxnId="{AF07E9C7-4D29-47F9-B5C2-381ED340C25A}">
      <dgm:prSet/>
      <dgm:spPr/>
      <dgm:t>
        <a:bodyPr/>
        <a:lstStyle/>
        <a:p>
          <a:endParaRPr lang="sv-SE"/>
        </a:p>
      </dgm:t>
    </dgm:pt>
    <dgm:pt modelId="{8E732513-61CF-4D46-AE8C-F10474132813}" type="sibTrans" cxnId="{AF07E9C7-4D29-47F9-B5C2-381ED340C25A}">
      <dgm:prSet/>
      <dgm:spPr/>
      <dgm:t>
        <a:bodyPr/>
        <a:lstStyle/>
        <a:p>
          <a:endParaRPr lang="sv-SE"/>
        </a:p>
      </dgm:t>
    </dgm:pt>
    <dgm:pt modelId="{EE4D8D6E-3B29-4117-B8DB-A94C49F4C908}">
      <dgm:prSet custT="1"/>
      <dgm:spPr/>
      <dgm:t>
        <a:bodyPr/>
        <a:lstStyle/>
        <a:p>
          <a:pPr>
            <a:lnSpc>
              <a:spcPct val="100000"/>
            </a:lnSpc>
            <a:spcAft>
              <a:spcPts val="0"/>
            </a:spcAft>
            <a:buFont typeface="Arial" panose="020B0604020202020204" pitchFamily="34" charset="0"/>
            <a:buNone/>
          </a:pPr>
          <a:endParaRPr lang="en-US" sz="1400" b="0" dirty="0"/>
        </a:p>
      </dgm:t>
    </dgm:pt>
    <dgm:pt modelId="{A0857411-4949-43FD-B8FF-822FE185FBFE}" type="parTrans" cxnId="{B73F204F-4532-48AC-8CDD-BF60C5803C4B}">
      <dgm:prSet/>
      <dgm:spPr/>
      <dgm:t>
        <a:bodyPr/>
        <a:lstStyle/>
        <a:p>
          <a:endParaRPr lang="sv-SE"/>
        </a:p>
      </dgm:t>
    </dgm:pt>
    <dgm:pt modelId="{BDDB95D9-560C-44DB-812C-33BF286FC8E6}" type="sibTrans" cxnId="{B73F204F-4532-48AC-8CDD-BF60C5803C4B}">
      <dgm:prSet/>
      <dgm:spPr/>
      <dgm:t>
        <a:bodyPr/>
        <a:lstStyle/>
        <a:p>
          <a:endParaRPr lang="sv-SE"/>
        </a:p>
      </dgm:t>
    </dgm:pt>
    <dgm:pt modelId="{16405B24-5FAB-4672-9EB2-EC8B479EB3BD}">
      <dgm:prSet custT="1"/>
      <dgm:spPr/>
      <dgm:t>
        <a:bodyPr/>
        <a:lstStyle/>
        <a:p>
          <a:pPr>
            <a:lnSpc>
              <a:spcPct val="100000"/>
            </a:lnSpc>
            <a:spcAft>
              <a:spcPts val="0"/>
            </a:spcAft>
            <a:buFont typeface="Arial" panose="020B0604020202020204" pitchFamily="34" charset="0"/>
            <a:buChar char="•"/>
          </a:pPr>
          <a:r>
            <a:rPr lang="en-US" sz="2400" b="0" dirty="0"/>
            <a:t>Identify warnings signs of potential fraud in your projects.</a:t>
          </a:r>
        </a:p>
      </dgm:t>
    </dgm:pt>
    <dgm:pt modelId="{F19D4BE1-9A71-45F4-B413-AC0D0A1185F8}" type="parTrans" cxnId="{DF939DCB-4C75-4F73-B3AD-9416D3381401}">
      <dgm:prSet/>
      <dgm:spPr/>
      <dgm:t>
        <a:bodyPr/>
        <a:lstStyle/>
        <a:p>
          <a:endParaRPr lang="sv-SE"/>
        </a:p>
      </dgm:t>
    </dgm:pt>
    <dgm:pt modelId="{61AFBC50-821A-4B58-A776-872C501ED63D}" type="sibTrans" cxnId="{DF939DCB-4C75-4F73-B3AD-9416D3381401}">
      <dgm:prSet/>
      <dgm:spPr/>
      <dgm:t>
        <a:bodyPr/>
        <a:lstStyle/>
        <a:p>
          <a:endParaRPr lang="sv-SE"/>
        </a:p>
      </dgm:t>
    </dgm:pt>
    <dgm:pt modelId="{C1908F80-8CD0-471E-B0EB-BC7B411C39A0}">
      <dgm:prSet custT="1"/>
      <dgm:spPr/>
      <dgm:t>
        <a:bodyPr/>
        <a:lstStyle/>
        <a:p>
          <a:pPr>
            <a:lnSpc>
              <a:spcPct val="100000"/>
            </a:lnSpc>
            <a:spcAft>
              <a:spcPts val="0"/>
            </a:spcAft>
            <a:buFont typeface="Arial" panose="020B0604020202020204" pitchFamily="34" charset="0"/>
            <a:buChar char="•"/>
          </a:pPr>
          <a:endParaRPr lang="en-US" sz="2400" b="0" dirty="0"/>
        </a:p>
      </dgm:t>
    </dgm:pt>
    <dgm:pt modelId="{73A3BDD8-568C-4150-B001-C3C14466A3F7}" type="parTrans" cxnId="{DEABB09C-BC45-4CE3-BE3D-BC502EFD23D8}">
      <dgm:prSet/>
      <dgm:spPr/>
      <dgm:t>
        <a:bodyPr/>
        <a:lstStyle/>
        <a:p>
          <a:endParaRPr lang="sv-SE"/>
        </a:p>
      </dgm:t>
    </dgm:pt>
    <dgm:pt modelId="{62970590-F98F-4957-A750-4544DBCEEAB0}" type="sibTrans" cxnId="{DEABB09C-BC45-4CE3-BE3D-BC502EFD23D8}">
      <dgm:prSet/>
      <dgm:spPr/>
      <dgm:t>
        <a:bodyPr/>
        <a:lstStyle/>
        <a:p>
          <a:endParaRPr lang="sv-SE"/>
        </a:p>
      </dgm:t>
    </dgm:pt>
    <dgm:pt modelId="{968704BB-9BED-48CE-A92D-DC8E5C113FDD}">
      <dgm:prSet custT="1"/>
      <dgm:spPr/>
      <dgm:t>
        <a:bodyPr/>
        <a:lstStyle/>
        <a:p>
          <a:pPr>
            <a:lnSpc>
              <a:spcPct val="100000"/>
            </a:lnSpc>
            <a:spcAft>
              <a:spcPts val="0"/>
            </a:spcAft>
            <a:buFont typeface="Arial" panose="020B0604020202020204" pitchFamily="34" charset="0"/>
            <a:buNone/>
          </a:pPr>
          <a:endParaRPr lang="en-US" sz="2400" b="0" dirty="0"/>
        </a:p>
      </dgm:t>
    </dgm:pt>
    <dgm:pt modelId="{B988B454-86C4-4CD5-9A16-0963B0206CF5}" type="parTrans" cxnId="{6F2AC8EB-4CDE-432C-AF77-6A416F70E20B}">
      <dgm:prSet/>
      <dgm:spPr/>
      <dgm:t>
        <a:bodyPr/>
        <a:lstStyle/>
        <a:p>
          <a:endParaRPr lang="sv-SE"/>
        </a:p>
      </dgm:t>
    </dgm:pt>
    <dgm:pt modelId="{F9BE6200-4102-47FE-9953-0A1123A95973}" type="sibTrans" cxnId="{6F2AC8EB-4CDE-432C-AF77-6A416F70E20B}">
      <dgm:prSet/>
      <dgm:spPr/>
      <dgm:t>
        <a:bodyPr/>
        <a:lstStyle/>
        <a:p>
          <a:endParaRPr lang="sv-SE"/>
        </a:p>
      </dgm:t>
    </dgm:pt>
    <dgm:pt modelId="{EB9F98CC-5AB1-49AD-9153-7CA41950376B}">
      <dgm:prSet custT="1"/>
      <dgm:spPr/>
      <dgm:t>
        <a:bodyPr/>
        <a:lstStyle/>
        <a:p>
          <a:pPr>
            <a:lnSpc>
              <a:spcPct val="100000"/>
            </a:lnSpc>
            <a:spcAft>
              <a:spcPts val="0"/>
            </a:spcAft>
            <a:buFont typeface="Arial" panose="020B0604020202020204" pitchFamily="34" charset="0"/>
            <a:buChar char="•"/>
          </a:pPr>
          <a:endParaRPr lang="en-US" sz="2400" b="0"/>
        </a:p>
      </dgm:t>
    </dgm:pt>
    <dgm:pt modelId="{557F9419-D3DA-44D5-833A-EE4E4472650A}" type="parTrans" cxnId="{FD18AE1A-4D32-49B6-B575-6A67A65FEEA0}">
      <dgm:prSet/>
      <dgm:spPr/>
      <dgm:t>
        <a:bodyPr/>
        <a:lstStyle/>
        <a:p>
          <a:endParaRPr lang="sv-SE"/>
        </a:p>
      </dgm:t>
    </dgm:pt>
    <dgm:pt modelId="{42DAC4A8-5F53-409A-BBD2-2D420F067587}" type="sibTrans" cxnId="{FD18AE1A-4D32-49B6-B575-6A67A65FEEA0}">
      <dgm:prSet/>
      <dgm:spPr/>
      <dgm:t>
        <a:bodyPr/>
        <a:lstStyle/>
        <a:p>
          <a:endParaRPr lang="sv-SE"/>
        </a:p>
      </dgm:t>
    </dgm:pt>
    <dgm:pt modelId="{BED9F910-8210-475F-8C45-3456E7877FCA}" type="pres">
      <dgm:prSet presAssocID="{3495E97F-7709-4467-860D-9ED0032AA19C}" presName="linear" presStyleCnt="0">
        <dgm:presLayoutVars>
          <dgm:animLvl val="lvl"/>
          <dgm:resizeHandles val="exact"/>
        </dgm:presLayoutVars>
      </dgm:prSet>
      <dgm:spPr/>
    </dgm:pt>
    <dgm:pt modelId="{5B248DA6-D064-4487-BB1B-5D442F41B899}" type="pres">
      <dgm:prSet presAssocID="{1D0E1FCE-982A-49F9-97CD-16D7940DFD2F}" presName="parentText" presStyleLbl="node1" presStyleIdx="0" presStyleCnt="1" custScaleY="60786" custLinFactNeighborX="734" custLinFactNeighborY="-8233">
        <dgm:presLayoutVars>
          <dgm:chMax val="0"/>
          <dgm:bulletEnabled val="1"/>
        </dgm:presLayoutVars>
      </dgm:prSet>
      <dgm:spPr/>
    </dgm:pt>
    <dgm:pt modelId="{C98AB2D0-6F12-45FF-A2D9-AEEB14C9CC29}" type="pres">
      <dgm:prSet presAssocID="{1D0E1FCE-982A-49F9-97CD-16D7940DFD2F}" presName="childText" presStyleLbl="revTx" presStyleIdx="0" presStyleCnt="1" custScaleY="104645" custLinFactNeighborX="-173" custLinFactNeighborY="7877">
        <dgm:presLayoutVars>
          <dgm:bulletEnabled val="1"/>
        </dgm:presLayoutVars>
      </dgm:prSet>
      <dgm:spPr/>
    </dgm:pt>
  </dgm:ptLst>
  <dgm:cxnLst>
    <dgm:cxn modelId="{64D25606-83BD-4797-8D93-4DA1EC81FF1A}" type="presOf" srcId="{6DD73B23-5414-4788-8708-97E4B6F1113C}" destId="{C98AB2D0-6F12-45FF-A2D9-AEEB14C9CC29}" srcOrd="0" destOrd="6" presId="urn:microsoft.com/office/officeart/2005/8/layout/vList2"/>
    <dgm:cxn modelId="{E580A415-7A87-4579-ADA3-7C90D1DAFC37}" type="presOf" srcId="{66B54376-FF55-4F6B-9DAF-A945E1BE7897}" destId="{C98AB2D0-6F12-45FF-A2D9-AEEB14C9CC29}" srcOrd="0" destOrd="4" presId="urn:microsoft.com/office/officeart/2005/8/layout/vList2"/>
    <dgm:cxn modelId="{A7564516-1738-46AF-8CBF-AABCE6B1B52D}" type="presOf" srcId="{931CDBBF-86C5-44EA-8BAD-4924E28E078E}" destId="{C98AB2D0-6F12-45FF-A2D9-AEEB14C9CC29}" srcOrd="0" destOrd="12" presId="urn:microsoft.com/office/officeart/2005/8/layout/vList2"/>
    <dgm:cxn modelId="{FD18AE1A-4D32-49B6-B575-6A67A65FEEA0}" srcId="{1D0E1FCE-982A-49F9-97CD-16D7940DFD2F}" destId="{EB9F98CC-5AB1-49AD-9153-7CA41950376B}" srcOrd="0" destOrd="0" parTransId="{557F9419-D3DA-44D5-833A-EE4E4472650A}" sibTransId="{42DAC4A8-5F53-409A-BBD2-2D420F067587}"/>
    <dgm:cxn modelId="{59BF4F22-8D84-4FCF-A65E-88EB4A205DE5}" type="presOf" srcId="{1D0E1FCE-982A-49F9-97CD-16D7940DFD2F}" destId="{5B248DA6-D064-4487-BB1B-5D442F41B899}" srcOrd="0" destOrd="0" presId="urn:microsoft.com/office/officeart/2005/8/layout/vList2"/>
    <dgm:cxn modelId="{352ADD2C-B53A-4C31-85B1-34ACE4028CFC}" srcId="{1D0E1FCE-982A-49F9-97CD-16D7940DFD2F}" destId="{214D04DB-3561-491D-93E4-0E752F64C6B4}" srcOrd="11" destOrd="0" parTransId="{248AED9C-792E-4548-9526-DC367B83891E}" sibTransId="{0ADA78B1-FB8D-43F5-8A78-B3352AEFBE3B}"/>
    <dgm:cxn modelId="{F4E5792D-A64D-4E6B-9612-3A27A39CA2B1}" srcId="{1D0E1FCE-982A-49F9-97CD-16D7940DFD2F}" destId="{66B54376-FF55-4F6B-9DAF-A945E1BE7897}" srcOrd="4" destOrd="0" parTransId="{B6547216-2990-4328-B4F3-9A5A4DE673D8}" sibTransId="{FE54F639-DA19-4674-8D38-0124A02A40BE}"/>
    <dgm:cxn modelId="{C484D835-21D3-419E-A446-3C76E4F9126F}" srcId="{1D0E1FCE-982A-49F9-97CD-16D7940DFD2F}" destId="{FF28A505-5749-4BF9-A993-70C78C85DCEB}" srcOrd="3" destOrd="0" parTransId="{4459BD71-6224-4B68-BA48-BFCC76737DFE}" sibTransId="{3E165B4B-67D4-40EC-9CAD-DDE066DA3641}"/>
    <dgm:cxn modelId="{E2AFB237-CE5D-4030-8803-95875428AA33}" type="presOf" srcId="{16405B24-5FAB-4672-9EB2-EC8B479EB3BD}" destId="{C98AB2D0-6F12-45FF-A2D9-AEEB14C9CC29}" srcOrd="0" destOrd="8" presId="urn:microsoft.com/office/officeart/2005/8/layout/vList2"/>
    <dgm:cxn modelId="{C07B473C-E55B-4B3F-A40D-6C66425AAC6D}" type="presOf" srcId="{198DCE4E-166A-4F3A-84E0-F2274DFB6D1C}" destId="{C98AB2D0-6F12-45FF-A2D9-AEEB14C9CC29}" srcOrd="0" destOrd="5" presId="urn:microsoft.com/office/officeart/2005/8/layout/vList2"/>
    <dgm:cxn modelId="{A58B953E-86B2-4EE6-A0BD-31DF16AA2539}" srcId="{3495E97F-7709-4467-860D-9ED0032AA19C}" destId="{1D0E1FCE-982A-49F9-97CD-16D7940DFD2F}" srcOrd="0" destOrd="0" parTransId="{F248D7B9-02EC-4211-A7A9-7C276B52AD12}" sibTransId="{50BFC61E-E543-4343-88AD-FF33A7230E90}"/>
    <dgm:cxn modelId="{C1FBE946-47DB-4B7A-B8BF-642EEC90EA3A}" type="presOf" srcId="{EE4D8D6E-3B29-4117-B8DB-A94C49F4C908}" destId="{C98AB2D0-6F12-45FF-A2D9-AEEB14C9CC29}" srcOrd="0" destOrd="1" presId="urn:microsoft.com/office/officeart/2005/8/layout/vList2"/>
    <dgm:cxn modelId="{6054C76A-C8F7-4336-BCD4-04751FC7DF10}" type="presOf" srcId="{C1908F80-8CD0-471E-B0EB-BC7B411C39A0}" destId="{C98AB2D0-6F12-45FF-A2D9-AEEB14C9CC29}" srcOrd="0" destOrd="7" presId="urn:microsoft.com/office/officeart/2005/8/layout/vList2"/>
    <dgm:cxn modelId="{B73F204F-4532-48AC-8CDD-BF60C5803C4B}" srcId="{1D0E1FCE-982A-49F9-97CD-16D7940DFD2F}" destId="{EE4D8D6E-3B29-4117-B8DB-A94C49F4C908}" srcOrd="1" destOrd="0" parTransId="{A0857411-4949-43FD-B8FF-822FE185FBFE}" sibTransId="{BDDB95D9-560C-44DB-812C-33BF286FC8E6}"/>
    <dgm:cxn modelId="{BFAEED50-951E-4661-B677-AD025E7FAA8C}" type="presOf" srcId="{968704BB-9BED-48CE-A92D-DC8E5C113FDD}" destId="{C98AB2D0-6F12-45FF-A2D9-AEEB14C9CC29}" srcOrd="0" destOrd="9" presId="urn:microsoft.com/office/officeart/2005/8/layout/vList2"/>
    <dgm:cxn modelId="{8DCC5F76-3C10-4259-AAA0-9C7910829101}" type="presOf" srcId="{214D04DB-3561-491D-93E4-0E752F64C6B4}" destId="{C98AB2D0-6F12-45FF-A2D9-AEEB14C9CC29}" srcOrd="0" destOrd="11" presId="urn:microsoft.com/office/officeart/2005/8/layout/vList2"/>
    <dgm:cxn modelId="{BCF9FD56-6F5D-4751-8238-A390B0FB4894}" srcId="{1D0E1FCE-982A-49F9-97CD-16D7940DFD2F}" destId="{864D66DC-E993-4F53-893C-B52EB5948970}" srcOrd="2" destOrd="0" parTransId="{39C0F022-B5B0-47B8-AB3F-A8D0171D6588}" sibTransId="{393B269A-F5EF-4C60-8BFA-FE93CA82565C}"/>
    <dgm:cxn modelId="{C3382082-6E78-47BB-996A-0AAD5F83A291}" type="presOf" srcId="{FF28A505-5749-4BF9-A993-70C78C85DCEB}" destId="{C98AB2D0-6F12-45FF-A2D9-AEEB14C9CC29}" srcOrd="0" destOrd="3" presId="urn:microsoft.com/office/officeart/2005/8/layout/vList2"/>
    <dgm:cxn modelId="{DEABB09C-BC45-4CE3-BE3D-BC502EFD23D8}" srcId="{1D0E1FCE-982A-49F9-97CD-16D7940DFD2F}" destId="{C1908F80-8CD0-471E-B0EB-BC7B411C39A0}" srcOrd="7" destOrd="0" parTransId="{73A3BDD8-568C-4150-B001-C3C14466A3F7}" sibTransId="{62970590-F98F-4957-A750-4544DBCEEAB0}"/>
    <dgm:cxn modelId="{B259B79E-9B61-4C6F-8144-CE93D75FC8EF}" type="presOf" srcId="{3495E97F-7709-4467-860D-9ED0032AA19C}" destId="{BED9F910-8210-475F-8C45-3456E7877FCA}" srcOrd="0" destOrd="0" presId="urn:microsoft.com/office/officeart/2005/8/layout/vList2"/>
    <dgm:cxn modelId="{B4F982A1-4D0B-47D1-A639-9BF720B09E15}" type="presOf" srcId="{C8131518-2B01-482E-B8C9-B08DD3EA65C8}" destId="{C98AB2D0-6F12-45FF-A2D9-AEEB14C9CC29}" srcOrd="0" destOrd="10" presId="urn:microsoft.com/office/officeart/2005/8/layout/vList2"/>
    <dgm:cxn modelId="{540DDDA5-8E33-4C31-8E72-92A154D61C9B}" type="presOf" srcId="{EB9F98CC-5AB1-49AD-9153-7CA41950376B}" destId="{C98AB2D0-6F12-45FF-A2D9-AEEB14C9CC29}" srcOrd="0" destOrd="0" presId="urn:microsoft.com/office/officeart/2005/8/layout/vList2"/>
    <dgm:cxn modelId="{91CE0DC6-37EC-4086-9DEC-7430D94004D9}" srcId="{1D0E1FCE-982A-49F9-97CD-16D7940DFD2F}" destId="{C8131518-2B01-482E-B8C9-B08DD3EA65C8}" srcOrd="10" destOrd="0" parTransId="{D33E9CDD-34B9-44EC-929D-89F3758F8A1C}" sibTransId="{0C13F474-6F8E-4411-894F-9D6A153A329E}"/>
    <dgm:cxn modelId="{AF07E9C7-4D29-47F9-B5C2-381ED340C25A}" srcId="{1D0E1FCE-982A-49F9-97CD-16D7940DFD2F}" destId="{198DCE4E-166A-4F3A-84E0-F2274DFB6D1C}" srcOrd="5" destOrd="0" parTransId="{6BE7F4DA-5729-4766-9111-1F083C403304}" sibTransId="{8E732513-61CF-4D46-AE8C-F10474132813}"/>
    <dgm:cxn modelId="{DF939DCB-4C75-4F73-B3AD-9416D3381401}" srcId="{1D0E1FCE-982A-49F9-97CD-16D7940DFD2F}" destId="{16405B24-5FAB-4672-9EB2-EC8B479EB3BD}" srcOrd="8" destOrd="0" parTransId="{F19D4BE1-9A71-45F4-B413-AC0D0A1185F8}" sibTransId="{61AFBC50-821A-4B58-A776-872C501ED63D}"/>
    <dgm:cxn modelId="{49AD7FD4-3F05-4622-841A-CD12B3FCDA54}" srcId="{1D0E1FCE-982A-49F9-97CD-16D7940DFD2F}" destId="{6DD73B23-5414-4788-8708-97E4B6F1113C}" srcOrd="6" destOrd="0" parTransId="{1148B530-90E9-44A0-ADBF-F25836778D8D}" sibTransId="{AF48F2BB-F617-4AC5-8CE8-5597C486D528}"/>
    <dgm:cxn modelId="{E18694DA-46D8-4DFA-9C96-40C4A1AD7A2C}" type="presOf" srcId="{864D66DC-E993-4F53-893C-B52EB5948970}" destId="{C98AB2D0-6F12-45FF-A2D9-AEEB14C9CC29}" srcOrd="0" destOrd="2" presId="urn:microsoft.com/office/officeart/2005/8/layout/vList2"/>
    <dgm:cxn modelId="{6F2AC8EB-4CDE-432C-AF77-6A416F70E20B}" srcId="{1D0E1FCE-982A-49F9-97CD-16D7940DFD2F}" destId="{968704BB-9BED-48CE-A92D-DC8E5C113FDD}" srcOrd="9" destOrd="0" parTransId="{B988B454-86C4-4CD5-9A16-0963B0206CF5}" sibTransId="{F9BE6200-4102-47FE-9953-0A1123A95973}"/>
    <dgm:cxn modelId="{5255DAFF-AC52-49AB-AA3F-FE401930A2DA}" srcId="{1D0E1FCE-982A-49F9-97CD-16D7940DFD2F}" destId="{931CDBBF-86C5-44EA-8BAD-4924E28E078E}" srcOrd="12" destOrd="0" parTransId="{E96A5BDF-2B92-4F2E-9434-70F3BA4208DE}" sibTransId="{6B0F6946-5BAE-4DDB-84CF-41FEBDD6C772}"/>
    <dgm:cxn modelId="{EB27596C-7919-4B7A-A4BB-633366DA1BE3}" type="presParOf" srcId="{BED9F910-8210-475F-8C45-3456E7877FCA}" destId="{5B248DA6-D064-4487-BB1B-5D442F41B899}" srcOrd="0" destOrd="0" presId="urn:microsoft.com/office/officeart/2005/8/layout/vList2"/>
    <dgm:cxn modelId="{6165E758-B598-4DBE-B470-AE8BF22AD99B}" type="presParOf" srcId="{BED9F910-8210-475F-8C45-3456E7877FCA}" destId="{C98AB2D0-6F12-45FF-A2D9-AEEB14C9CC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5E97F-7709-4467-860D-9ED0032AA1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0E1FCE-982A-49F9-97CD-16D7940DFD2F}">
      <dgm:prSet custT="1"/>
      <dgm:spPr>
        <a:solidFill>
          <a:schemeClr val="accent2"/>
        </a:solidFill>
      </dgm:spPr>
      <dgm:t>
        <a:bodyPr/>
        <a:lstStyle/>
        <a:p>
          <a:endParaRPr lang="en-US" sz="2400" dirty="0"/>
        </a:p>
        <a:p>
          <a:r>
            <a:rPr lang="en-US" sz="2400" dirty="0"/>
            <a:t>Learning objective:</a:t>
          </a:r>
          <a:endParaRPr lang="en-US" sz="3200" b="1" i="0" dirty="0"/>
        </a:p>
        <a:p>
          <a:r>
            <a:rPr lang="en-US" sz="3200" b="0" dirty="0"/>
            <a:t>Use procedures and practices from each of the categories of the four-actions internal control model.</a:t>
          </a:r>
        </a:p>
        <a:p>
          <a:endParaRPr lang="en-US" sz="3200" b="1" dirty="0"/>
        </a:p>
      </dgm:t>
    </dgm:pt>
    <dgm:pt modelId="{F248D7B9-02EC-4211-A7A9-7C276B52AD12}" type="parTrans" cxnId="{A58B953E-86B2-4EE6-A0BD-31DF16AA2539}">
      <dgm:prSet/>
      <dgm:spPr/>
      <dgm:t>
        <a:bodyPr/>
        <a:lstStyle/>
        <a:p>
          <a:endParaRPr lang="en-US"/>
        </a:p>
      </dgm:t>
    </dgm:pt>
    <dgm:pt modelId="{50BFC61E-E543-4343-88AD-FF33A7230E90}" type="sibTrans" cxnId="{A58B953E-86B2-4EE6-A0BD-31DF16AA2539}">
      <dgm:prSet/>
      <dgm:spPr/>
      <dgm:t>
        <a:bodyPr/>
        <a:lstStyle/>
        <a:p>
          <a:endParaRPr lang="en-US"/>
        </a:p>
      </dgm:t>
    </dgm:pt>
    <dgm:pt modelId="{864D66DC-E993-4F53-893C-B52EB5948970}">
      <dgm:prSet custT="1"/>
      <dgm:spPr/>
      <dgm:t>
        <a:bodyPr/>
        <a:lstStyle/>
        <a:p>
          <a:pPr>
            <a:lnSpc>
              <a:spcPct val="150000"/>
            </a:lnSpc>
            <a:buFont typeface="+mj-lt"/>
            <a:buAutoNum type="arabicPeriod"/>
          </a:pPr>
          <a:endParaRPr lang="en-US" sz="3200"/>
        </a:p>
      </dgm:t>
    </dgm:pt>
    <dgm:pt modelId="{39C0F022-B5B0-47B8-AB3F-A8D0171D6588}" type="parTrans" cxnId="{BCF9FD56-6F5D-4751-8238-A390B0FB4894}">
      <dgm:prSet/>
      <dgm:spPr/>
      <dgm:t>
        <a:bodyPr/>
        <a:lstStyle/>
        <a:p>
          <a:endParaRPr lang="en-US"/>
        </a:p>
      </dgm:t>
    </dgm:pt>
    <dgm:pt modelId="{393B269A-F5EF-4C60-8BFA-FE93CA82565C}" type="sibTrans" cxnId="{BCF9FD56-6F5D-4751-8238-A390B0FB4894}">
      <dgm:prSet/>
      <dgm:spPr/>
      <dgm:t>
        <a:bodyPr/>
        <a:lstStyle/>
        <a:p>
          <a:endParaRPr lang="en-US"/>
        </a:p>
      </dgm:t>
    </dgm:pt>
    <dgm:pt modelId="{80A2574B-6383-4D20-BF1C-ECBD86752BE4}">
      <dgm:prSet custT="1"/>
      <dgm:spPr/>
      <dgm:t>
        <a:bodyPr/>
        <a:lstStyle/>
        <a:p>
          <a:pPr>
            <a:lnSpc>
              <a:spcPct val="150000"/>
            </a:lnSpc>
            <a:buFont typeface="+mj-lt"/>
            <a:buNone/>
          </a:pPr>
          <a:endParaRPr lang="en-US" sz="2400"/>
        </a:p>
      </dgm:t>
    </dgm:pt>
    <dgm:pt modelId="{80FA1347-CCCD-4404-9105-3D2132C6A50C}" type="parTrans" cxnId="{B740D53B-3496-4A23-B030-7D872DC051D0}">
      <dgm:prSet/>
      <dgm:spPr/>
      <dgm:t>
        <a:bodyPr/>
        <a:lstStyle/>
        <a:p>
          <a:endParaRPr lang="sv-SE"/>
        </a:p>
      </dgm:t>
    </dgm:pt>
    <dgm:pt modelId="{6FEA9CE2-98C8-40A3-9852-51BBC7A3600A}" type="sibTrans" cxnId="{B740D53B-3496-4A23-B030-7D872DC051D0}">
      <dgm:prSet/>
      <dgm:spPr/>
      <dgm:t>
        <a:bodyPr/>
        <a:lstStyle/>
        <a:p>
          <a:endParaRPr lang="sv-SE"/>
        </a:p>
      </dgm:t>
    </dgm:pt>
    <dgm:pt modelId="{BED9F910-8210-475F-8C45-3456E7877FCA}" type="pres">
      <dgm:prSet presAssocID="{3495E97F-7709-4467-860D-9ED0032AA19C}" presName="linear" presStyleCnt="0">
        <dgm:presLayoutVars>
          <dgm:animLvl val="lvl"/>
          <dgm:resizeHandles val="exact"/>
        </dgm:presLayoutVars>
      </dgm:prSet>
      <dgm:spPr/>
    </dgm:pt>
    <dgm:pt modelId="{5B248DA6-D064-4487-BB1B-5D442F41B899}" type="pres">
      <dgm:prSet presAssocID="{1D0E1FCE-982A-49F9-97CD-16D7940DFD2F}" presName="parentText" presStyleLbl="node1" presStyleIdx="0" presStyleCnt="1" custScaleY="85693" custLinFactNeighborX="1417" custLinFactNeighborY="-2436">
        <dgm:presLayoutVars>
          <dgm:chMax val="0"/>
          <dgm:bulletEnabled val="1"/>
        </dgm:presLayoutVars>
      </dgm:prSet>
      <dgm:spPr/>
    </dgm:pt>
    <dgm:pt modelId="{C98AB2D0-6F12-45FF-A2D9-AEEB14C9CC29}" type="pres">
      <dgm:prSet presAssocID="{1D0E1FCE-982A-49F9-97CD-16D7940DFD2F}" presName="childText" presStyleLbl="revTx" presStyleIdx="0" presStyleCnt="1" custLinFactY="-1541" custLinFactNeighborX="-931" custLinFactNeighborY="-100000">
        <dgm:presLayoutVars>
          <dgm:bulletEnabled val="1"/>
        </dgm:presLayoutVars>
      </dgm:prSet>
      <dgm:spPr/>
    </dgm:pt>
  </dgm:ptLst>
  <dgm:cxnLst>
    <dgm:cxn modelId="{59BF4F22-8D84-4FCF-A65E-88EB4A205DE5}" type="presOf" srcId="{1D0E1FCE-982A-49F9-97CD-16D7940DFD2F}" destId="{5B248DA6-D064-4487-BB1B-5D442F41B899}" srcOrd="0" destOrd="0" presId="urn:microsoft.com/office/officeart/2005/8/layout/vList2"/>
    <dgm:cxn modelId="{B740D53B-3496-4A23-B030-7D872DC051D0}" srcId="{1D0E1FCE-982A-49F9-97CD-16D7940DFD2F}" destId="{80A2574B-6383-4D20-BF1C-ECBD86752BE4}" srcOrd="1" destOrd="0" parTransId="{80FA1347-CCCD-4404-9105-3D2132C6A50C}" sibTransId="{6FEA9CE2-98C8-40A3-9852-51BBC7A3600A}"/>
    <dgm:cxn modelId="{A58B953E-86B2-4EE6-A0BD-31DF16AA2539}" srcId="{3495E97F-7709-4467-860D-9ED0032AA19C}" destId="{1D0E1FCE-982A-49F9-97CD-16D7940DFD2F}" srcOrd="0" destOrd="0" parTransId="{F248D7B9-02EC-4211-A7A9-7C276B52AD12}" sibTransId="{50BFC61E-E543-4343-88AD-FF33A7230E90}"/>
    <dgm:cxn modelId="{BCF9FD56-6F5D-4751-8238-A390B0FB4894}" srcId="{1D0E1FCE-982A-49F9-97CD-16D7940DFD2F}" destId="{864D66DC-E993-4F53-893C-B52EB5948970}" srcOrd="0" destOrd="0" parTransId="{39C0F022-B5B0-47B8-AB3F-A8D0171D6588}" sibTransId="{393B269A-F5EF-4C60-8BFA-FE93CA82565C}"/>
    <dgm:cxn modelId="{B259B79E-9B61-4C6F-8144-CE93D75FC8EF}" type="presOf" srcId="{3495E97F-7709-4467-860D-9ED0032AA19C}" destId="{BED9F910-8210-475F-8C45-3456E7877FCA}" srcOrd="0" destOrd="0" presId="urn:microsoft.com/office/officeart/2005/8/layout/vList2"/>
    <dgm:cxn modelId="{F66A01A0-8A03-4FAF-A580-ADBC67359863}" type="presOf" srcId="{80A2574B-6383-4D20-BF1C-ECBD86752BE4}" destId="{C98AB2D0-6F12-45FF-A2D9-AEEB14C9CC29}" srcOrd="0" destOrd="1" presId="urn:microsoft.com/office/officeart/2005/8/layout/vList2"/>
    <dgm:cxn modelId="{E18694DA-46D8-4DFA-9C96-40C4A1AD7A2C}" type="presOf" srcId="{864D66DC-E993-4F53-893C-B52EB5948970}" destId="{C98AB2D0-6F12-45FF-A2D9-AEEB14C9CC29}" srcOrd="0" destOrd="0" presId="urn:microsoft.com/office/officeart/2005/8/layout/vList2"/>
    <dgm:cxn modelId="{EB27596C-7919-4B7A-A4BB-633366DA1BE3}" type="presParOf" srcId="{BED9F910-8210-475F-8C45-3456E7877FCA}" destId="{5B248DA6-D064-4487-BB1B-5D442F41B899}" srcOrd="0" destOrd="0" presId="urn:microsoft.com/office/officeart/2005/8/layout/vList2"/>
    <dgm:cxn modelId="{6165E758-B598-4DBE-B470-AE8BF22AD99B}" type="presParOf" srcId="{BED9F910-8210-475F-8C45-3456E7877FCA}" destId="{C98AB2D0-6F12-45FF-A2D9-AEEB14C9CC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95E97F-7709-4467-860D-9ED0032AA1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0E1FCE-982A-49F9-97CD-16D7940DFD2F}">
      <dgm:prSet custT="1"/>
      <dgm:spPr>
        <a:solidFill>
          <a:schemeClr val="accent2"/>
        </a:solidFill>
      </dgm:spPr>
      <dgm:t>
        <a:bodyPr/>
        <a:lstStyle/>
        <a:p>
          <a:endParaRPr lang="en-US" sz="2400" dirty="0"/>
        </a:p>
        <a:p>
          <a:r>
            <a:rPr lang="en-US" sz="2400" dirty="0"/>
            <a:t>Learning objective:</a:t>
          </a:r>
          <a:endParaRPr lang="en-US" sz="3200" b="1" i="0" dirty="0"/>
        </a:p>
        <a:p>
          <a:r>
            <a:rPr lang="en-US" sz="3200" b="0" dirty="0"/>
            <a:t>Define corruption and list illicit actions that contribute to corrupt practice.</a:t>
          </a:r>
          <a:endParaRPr lang="en-US" sz="3200" b="1" dirty="0"/>
        </a:p>
      </dgm:t>
    </dgm:pt>
    <dgm:pt modelId="{F248D7B9-02EC-4211-A7A9-7C276B52AD12}" type="parTrans" cxnId="{A58B953E-86B2-4EE6-A0BD-31DF16AA2539}">
      <dgm:prSet/>
      <dgm:spPr/>
      <dgm:t>
        <a:bodyPr/>
        <a:lstStyle/>
        <a:p>
          <a:endParaRPr lang="en-US"/>
        </a:p>
      </dgm:t>
    </dgm:pt>
    <dgm:pt modelId="{50BFC61E-E543-4343-88AD-FF33A7230E90}" type="sibTrans" cxnId="{A58B953E-86B2-4EE6-A0BD-31DF16AA2539}">
      <dgm:prSet/>
      <dgm:spPr/>
      <dgm:t>
        <a:bodyPr/>
        <a:lstStyle/>
        <a:p>
          <a:endParaRPr lang="en-US"/>
        </a:p>
      </dgm:t>
    </dgm:pt>
    <dgm:pt modelId="{864D66DC-E993-4F53-893C-B52EB5948970}">
      <dgm:prSet custT="1"/>
      <dgm:spPr/>
      <dgm:t>
        <a:bodyPr/>
        <a:lstStyle/>
        <a:p>
          <a:pPr>
            <a:lnSpc>
              <a:spcPct val="150000"/>
            </a:lnSpc>
            <a:buFont typeface="+mj-lt"/>
            <a:buAutoNum type="arabicPeriod"/>
          </a:pPr>
          <a:endParaRPr lang="en-US" sz="3200"/>
        </a:p>
      </dgm:t>
    </dgm:pt>
    <dgm:pt modelId="{39C0F022-B5B0-47B8-AB3F-A8D0171D6588}" type="parTrans" cxnId="{BCF9FD56-6F5D-4751-8238-A390B0FB4894}">
      <dgm:prSet/>
      <dgm:spPr/>
      <dgm:t>
        <a:bodyPr/>
        <a:lstStyle/>
        <a:p>
          <a:endParaRPr lang="en-US"/>
        </a:p>
      </dgm:t>
    </dgm:pt>
    <dgm:pt modelId="{393B269A-F5EF-4C60-8BFA-FE93CA82565C}" type="sibTrans" cxnId="{BCF9FD56-6F5D-4751-8238-A390B0FB4894}">
      <dgm:prSet/>
      <dgm:spPr/>
      <dgm:t>
        <a:bodyPr/>
        <a:lstStyle/>
        <a:p>
          <a:endParaRPr lang="en-US"/>
        </a:p>
      </dgm:t>
    </dgm:pt>
    <dgm:pt modelId="{80A2574B-6383-4D20-BF1C-ECBD86752BE4}">
      <dgm:prSet custT="1"/>
      <dgm:spPr/>
      <dgm:t>
        <a:bodyPr/>
        <a:lstStyle/>
        <a:p>
          <a:pPr>
            <a:lnSpc>
              <a:spcPct val="150000"/>
            </a:lnSpc>
            <a:buFont typeface="+mj-lt"/>
            <a:buNone/>
          </a:pPr>
          <a:endParaRPr lang="en-US" sz="2400"/>
        </a:p>
      </dgm:t>
    </dgm:pt>
    <dgm:pt modelId="{80FA1347-CCCD-4404-9105-3D2132C6A50C}" type="parTrans" cxnId="{B740D53B-3496-4A23-B030-7D872DC051D0}">
      <dgm:prSet/>
      <dgm:spPr/>
      <dgm:t>
        <a:bodyPr/>
        <a:lstStyle/>
        <a:p>
          <a:endParaRPr lang="sv-SE"/>
        </a:p>
      </dgm:t>
    </dgm:pt>
    <dgm:pt modelId="{6FEA9CE2-98C8-40A3-9852-51BBC7A3600A}" type="sibTrans" cxnId="{B740D53B-3496-4A23-B030-7D872DC051D0}">
      <dgm:prSet/>
      <dgm:spPr/>
      <dgm:t>
        <a:bodyPr/>
        <a:lstStyle/>
        <a:p>
          <a:endParaRPr lang="sv-SE"/>
        </a:p>
      </dgm:t>
    </dgm:pt>
    <dgm:pt modelId="{BED9F910-8210-475F-8C45-3456E7877FCA}" type="pres">
      <dgm:prSet presAssocID="{3495E97F-7709-4467-860D-9ED0032AA19C}" presName="linear" presStyleCnt="0">
        <dgm:presLayoutVars>
          <dgm:animLvl val="lvl"/>
          <dgm:resizeHandles val="exact"/>
        </dgm:presLayoutVars>
      </dgm:prSet>
      <dgm:spPr/>
    </dgm:pt>
    <dgm:pt modelId="{5B248DA6-D064-4487-BB1B-5D442F41B899}" type="pres">
      <dgm:prSet presAssocID="{1D0E1FCE-982A-49F9-97CD-16D7940DFD2F}" presName="parentText" presStyleLbl="node1" presStyleIdx="0" presStyleCnt="1" custScaleY="85693" custLinFactNeighborX="1417" custLinFactNeighborY="-2436">
        <dgm:presLayoutVars>
          <dgm:chMax val="0"/>
          <dgm:bulletEnabled val="1"/>
        </dgm:presLayoutVars>
      </dgm:prSet>
      <dgm:spPr/>
    </dgm:pt>
    <dgm:pt modelId="{C98AB2D0-6F12-45FF-A2D9-AEEB14C9CC29}" type="pres">
      <dgm:prSet presAssocID="{1D0E1FCE-982A-49F9-97CD-16D7940DFD2F}" presName="childText" presStyleLbl="revTx" presStyleIdx="0" presStyleCnt="1" custLinFactY="-1541" custLinFactNeighborX="-931" custLinFactNeighborY="-100000">
        <dgm:presLayoutVars>
          <dgm:bulletEnabled val="1"/>
        </dgm:presLayoutVars>
      </dgm:prSet>
      <dgm:spPr/>
    </dgm:pt>
  </dgm:ptLst>
  <dgm:cxnLst>
    <dgm:cxn modelId="{59BF4F22-8D84-4FCF-A65E-88EB4A205DE5}" type="presOf" srcId="{1D0E1FCE-982A-49F9-97CD-16D7940DFD2F}" destId="{5B248DA6-D064-4487-BB1B-5D442F41B899}" srcOrd="0" destOrd="0" presId="urn:microsoft.com/office/officeart/2005/8/layout/vList2"/>
    <dgm:cxn modelId="{B740D53B-3496-4A23-B030-7D872DC051D0}" srcId="{1D0E1FCE-982A-49F9-97CD-16D7940DFD2F}" destId="{80A2574B-6383-4D20-BF1C-ECBD86752BE4}" srcOrd="1" destOrd="0" parTransId="{80FA1347-CCCD-4404-9105-3D2132C6A50C}" sibTransId="{6FEA9CE2-98C8-40A3-9852-51BBC7A3600A}"/>
    <dgm:cxn modelId="{A58B953E-86B2-4EE6-A0BD-31DF16AA2539}" srcId="{3495E97F-7709-4467-860D-9ED0032AA19C}" destId="{1D0E1FCE-982A-49F9-97CD-16D7940DFD2F}" srcOrd="0" destOrd="0" parTransId="{F248D7B9-02EC-4211-A7A9-7C276B52AD12}" sibTransId="{50BFC61E-E543-4343-88AD-FF33A7230E90}"/>
    <dgm:cxn modelId="{BCF9FD56-6F5D-4751-8238-A390B0FB4894}" srcId="{1D0E1FCE-982A-49F9-97CD-16D7940DFD2F}" destId="{864D66DC-E993-4F53-893C-B52EB5948970}" srcOrd="0" destOrd="0" parTransId="{39C0F022-B5B0-47B8-AB3F-A8D0171D6588}" sibTransId="{393B269A-F5EF-4C60-8BFA-FE93CA82565C}"/>
    <dgm:cxn modelId="{B259B79E-9B61-4C6F-8144-CE93D75FC8EF}" type="presOf" srcId="{3495E97F-7709-4467-860D-9ED0032AA19C}" destId="{BED9F910-8210-475F-8C45-3456E7877FCA}" srcOrd="0" destOrd="0" presId="urn:microsoft.com/office/officeart/2005/8/layout/vList2"/>
    <dgm:cxn modelId="{F66A01A0-8A03-4FAF-A580-ADBC67359863}" type="presOf" srcId="{80A2574B-6383-4D20-BF1C-ECBD86752BE4}" destId="{C98AB2D0-6F12-45FF-A2D9-AEEB14C9CC29}" srcOrd="0" destOrd="1" presId="urn:microsoft.com/office/officeart/2005/8/layout/vList2"/>
    <dgm:cxn modelId="{E18694DA-46D8-4DFA-9C96-40C4A1AD7A2C}" type="presOf" srcId="{864D66DC-E993-4F53-893C-B52EB5948970}" destId="{C98AB2D0-6F12-45FF-A2D9-AEEB14C9CC29}" srcOrd="0" destOrd="0" presId="urn:microsoft.com/office/officeart/2005/8/layout/vList2"/>
    <dgm:cxn modelId="{EB27596C-7919-4B7A-A4BB-633366DA1BE3}" type="presParOf" srcId="{BED9F910-8210-475F-8C45-3456E7877FCA}" destId="{5B248DA6-D064-4487-BB1B-5D442F41B899}" srcOrd="0" destOrd="0" presId="urn:microsoft.com/office/officeart/2005/8/layout/vList2"/>
    <dgm:cxn modelId="{6165E758-B598-4DBE-B470-AE8BF22AD99B}" type="presParOf" srcId="{BED9F910-8210-475F-8C45-3456E7877FCA}" destId="{C98AB2D0-6F12-45FF-A2D9-AEEB14C9CC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95E97F-7709-4467-860D-9ED0032AA1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0E1FCE-982A-49F9-97CD-16D7940DFD2F}">
      <dgm:prSet custT="1"/>
      <dgm:spPr>
        <a:solidFill>
          <a:schemeClr val="accent2"/>
        </a:solidFill>
      </dgm:spPr>
      <dgm:t>
        <a:bodyPr/>
        <a:lstStyle/>
        <a:p>
          <a:endParaRPr lang="en-US" sz="2400" dirty="0"/>
        </a:p>
        <a:p>
          <a:r>
            <a:rPr lang="en-US" sz="2400" dirty="0"/>
            <a:t>Learning objective:</a:t>
          </a:r>
        </a:p>
        <a:p>
          <a:r>
            <a:rPr lang="en-US" sz="3200" b="0" dirty="0"/>
            <a:t>Identify warnings signs of potential fraud in your projects.</a:t>
          </a:r>
          <a:endParaRPr lang="en-US" sz="3200" b="1" i="0" dirty="0"/>
        </a:p>
      </dgm:t>
    </dgm:pt>
    <dgm:pt modelId="{F248D7B9-02EC-4211-A7A9-7C276B52AD12}" type="parTrans" cxnId="{A58B953E-86B2-4EE6-A0BD-31DF16AA2539}">
      <dgm:prSet/>
      <dgm:spPr/>
      <dgm:t>
        <a:bodyPr/>
        <a:lstStyle/>
        <a:p>
          <a:endParaRPr lang="en-US"/>
        </a:p>
      </dgm:t>
    </dgm:pt>
    <dgm:pt modelId="{50BFC61E-E543-4343-88AD-FF33A7230E90}" type="sibTrans" cxnId="{A58B953E-86B2-4EE6-A0BD-31DF16AA2539}">
      <dgm:prSet/>
      <dgm:spPr/>
      <dgm:t>
        <a:bodyPr/>
        <a:lstStyle/>
        <a:p>
          <a:endParaRPr lang="en-US"/>
        </a:p>
      </dgm:t>
    </dgm:pt>
    <dgm:pt modelId="{864D66DC-E993-4F53-893C-B52EB5948970}">
      <dgm:prSet custT="1"/>
      <dgm:spPr/>
      <dgm:t>
        <a:bodyPr/>
        <a:lstStyle/>
        <a:p>
          <a:pPr>
            <a:lnSpc>
              <a:spcPct val="150000"/>
            </a:lnSpc>
            <a:buFont typeface="+mj-lt"/>
            <a:buAutoNum type="arabicPeriod"/>
          </a:pPr>
          <a:endParaRPr lang="en-US" sz="3200"/>
        </a:p>
      </dgm:t>
    </dgm:pt>
    <dgm:pt modelId="{39C0F022-B5B0-47B8-AB3F-A8D0171D6588}" type="parTrans" cxnId="{BCF9FD56-6F5D-4751-8238-A390B0FB4894}">
      <dgm:prSet/>
      <dgm:spPr/>
      <dgm:t>
        <a:bodyPr/>
        <a:lstStyle/>
        <a:p>
          <a:endParaRPr lang="en-US"/>
        </a:p>
      </dgm:t>
    </dgm:pt>
    <dgm:pt modelId="{393B269A-F5EF-4C60-8BFA-FE93CA82565C}" type="sibTrans" cxnId="{BCF9FD56-6F5D-4751-8238-A390B0FB4894}">
      <dgm:prSet/>
      <dgm:spPr/>
      <dgm:t>
        <a:bodyPr/>
        <a:lstStyle/>
        <a:p>
          <a:endParaRPr lang="en-US"/>
        </a:p>
      </dgm:t>
    </dgm:pt>
    <dgm:pt modelId="{80A2574B-6383-4D20-BF1C-ECBD86752BE4}">
      <dgm:prSet custT="1"/>
      <dgm:spPr/>
      <dgm:t>
        <a:bodyPr/>
        <a:lstStyle/>
        <a:p>
          <a:pPr>
            <a:lnSpc>
              <a:spcPct val="150000"/>
            </a:lnSpc>
            <a:buFont typeface="+mj-lt"/>
            <a:buNone/>
          </a:pPr>
          <a:endParaRPr lang="en-US" sz="2400"/>
        </a:p>
      </dgm:t>
    </dgm:pt>
    <dgm:pt modelId="{80FA1347-CCCD-4404-9105-3D2132C6A50C}" type="parTrans" cxnId="{B740D53B-3496-4A23-B030-7D872DC051D0}">
      <dgm:prSet/>
      <dgm:spPr/>
      <dgm:t>
        <a:bodyPr/>
        <a:lstStyle/>
        <a:p>
          <a:endParaRPr lang="sv-SE"/>
        </a:p>
      </dgm:t>
    </dgm:pt>
    <dgm:pt modelId="{6FEA9CE2-98C8-40A3-9852-51BBC7A3600A}" type="sibTrans" cxnId="{B740D53B-3496-4A23-B030-7D872DC051D0}">
      <dgm:prSet/>
      <dgm:spPr/>
      <dgm:t>
        <a:bodyPr/>
        <a:lstStyle/>
        <a:p>
          <a:endParaRPr lang="sv-SE"/>
        </a:p>
      </dgm:t>
    </dgm:pt>
    <dgm:pt modelId="{BED9F910-8210-475F-8C45-3456E7877FCA}" type="pres">
      <dgm:prSet presAssocID="{3495E97F-7709-4467-860D-9ED0032AA19C}" presName="linear" presStyleCnt="0">
        <dgm:presLayoutVars>
          <dgm:animLvl val="lvl"/>
          <dgm:resizeHandles val="exact"/>
        </dgm:presLayoutVars>
      </dgm:prSet>
      <dgm:spPr/>
    </dgm:pt>
    <dgm:pt modelId="{5B248DA6-D064-4487-BB1B-5D442F41B899}" type="pres">
      <dgm:prSet presAssocID="{1D0E1FCE-982A-49F9-97CD-16D7940DFD2F}" presName="parentText" presStyleLbl="node1" presStyleIdx="0" presStyleCnt="1" custScaleY="85693" custLinFactNeighborX="1417" custLinFactNeighborY="-2436">
        <dgm:presLayoutVars>
          <dgm:chMax val="0"/>
          <dgm:bulletEnabled val="1"/>
        </dgm:presLayoutVars>
      </dgm:prSet>
      <dgm:spPr/>
    </dgm:pt>
    <dgm:pt modelId="{C98AB2D0-6F12-45FF-A2D9-AEEB14C9CC29}" type="pres">
      <dgm:prSet presAssocID="{1D0E1FCE-982A-49F9-97CD-16D7940DFD2F}" presName="childText" presStyleLbl="revTx" presStyleIdx="0" presStyleCnt="1" custLinFactY="-1541" custLinFactNeighborX="-931" custLinFactNeighborY="-100000">
        <dgm:presLayoutVars>
          <dgm:bulletEnabled val="1"/>
        </dgm:presLayoutVars>
      </dgm:prSet>
      <dgm:spPr/>
    </dgm:pt>
  </dgm:ptLst>
  <dgm:cxnLst>
    <dgm:cxn modelId="{59BF4F22-8D84-4FCF-A65E-88EB4A205DE5}" type="presOf" srcId="{1D0E1FCE-982A-49F9-97CD-16D7940DFD2F}" destId="{5B248DA6-D064-4487-BB1B-5D442F41B899}" srcOrd="0" destOrd="0" presId="urn:microsoft.com/office/officeart/2005/8/layout/vList2"/>
    <dgm:cxn modelId="{B740D53B-3496-4A23-B030-7D872DC051D0}" srcId="{1D0E1FCE-982A-49F9-97CD-16D7940DFD2F}" destId="{80A2574B-6383-4D20-BF1C-ECBD86752BE4}" srcOrd="1" destOrd="0" parTransId="{80FA1347-CCCD-4404-9105-3D2132C6A50C}" sibTransId="{6FEA9CE2-98C8-40A3-9852-51BBC7A3600A}"/>
    <dgm:cxn modelId="{A58B953E-86B2-4EE6-A0BD-31DF16AA2539}" srcId="{3495E97F-7709-4467-860D-9ED0032AA19C}" destId="{1D0E1FCE-982A-49F9-97CD-16D7940DFD2F}" srcOrd="0" destOrd="0" parTransId="{F248D7B9-02EC-4211-A7A9-7C276B52AD12}" sibTransId="{50BFC61E-E543-4343-88AD-FF33A7230E90}"/>
    <dgm:cxn modelId="{BCF9FD56-6F5D-4751-8238-A390B0FB4894}" srcId="{1D0E1FCE-982A-49F9-97CD-16D7940DFD2F}" destId="{864D66DC-E993-4F53-893C-B52EB5948970}" srcOrd="0" destOrd="0" parTransId="{39C0F022-B5B0-47B8-AB3F-A8D0171D6588}" sibTransId="{393B269A-F5EF-4C60-8BFA-FE93CA82565C}"/>
    <dgm:cxn modelId="{B259B79E-9B61-4C6F-8144-CE93D75FC8EF}" type="presOf" srcId="{3495E97F-7709-4467-860D-9ED0032AA19C}" destId="{BED9F910-8210-475F-8C45-3456E7877FCA}" srcOrd="0" destOrd="0" presId="urn:microsoft.com/office/officeart/2005/8/layout/vList2"/>
    <dgm:cxn modelId="{F66A01A0-8A03-4FAF-A580-ADBC67359863}" type="presOf" srcId="{80A2574B-6383-4D20-BF1C-ECBD86752BE4}" destId="{C98AB2D0-6F12-45FF-A2D9-AEEB14C9CC29}" srcOrd="0" destOrd="1" presId="urn:microsoft.com/office/officeart/2005/8/layout/vList2"/>
    <dgm:cxn modelId="{E18694DA-46D8-4DFA-9C96-40C4A1AD7A2C}" type="presOf" srcId="{864D66DC-E993-4F53-893C-B52EB5948970}" destId="{C98AB2D0-6F12-45FF-A2D9-AEEB14C9CC29}" srcOrd="0" destOrd="0" presId="urn:microsoft.com/office/officeart/2005/8/layout/vList2"/>
    <dgm:cxn modelId="{EB27596C-7919-4B7A-A4BB-633366DA1BE3}" type="presParOf" srcId="{BED9F910-8210-475F-8C45-3456E7877FCA}" destId="{5B248DA6-D064-4487-BB1B-5D442F41B899}" srcOrd="0" destOrd="0" presId="urn:microsoft.com/office/officeart/2005/8/layout/vList2"/>
    <dgm:cxn modelId="{6165E758-B598-4DBE-B470-AE8BF22AD99B}" type="presParOf" srcId="{BED9F910-8210-475F-8C45-3456E7877FCA}" destId="{C98AB2D0-6F12-45FF-A2D9-AEEB14C9CC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8DA6-D064-4487-BB1B-5D442F41B899}">
      <dsp:nvSpPr>
        <dsp:cNvPr id="0" name=""/>
        <dsp:cNvSpPr/>
      </dsp:nvSpPr>
      <dsp:spPr>
        <a:xfrm>
          <a:off x="0" y="0"/>
          <a:ext cx="9799721" cy="58982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b="1" kern="1200" dirty="0"/>
        </a:p>
        <a:p>
          <a:pPr marL="0" lvl="0" indent="0" algn="l" defTabSz="1422400">
            <a:lnSpc>
              <a:spcPct val="90000"/>
            </a:lnSpc>
            <a:spcBef>
              <a:spcPct val="0"/>
            </a:spcBef>
            <a:spcAft>
              <a:spcPct val="35000"/>
            </a:spcAft>
            <a:buNone/>
          </a:pPr>
          <a:r>
            <a:rPr lang="en-US" sz="3200" b="1" kern="1200" dirty="0"/>
            <a:t>Learning objectives:</a:t>
          </a:r>
        </a:p>
        <a:p>
          <a:pPr marL="0" lvl="0" indent="0" algn="l" defTabSz="1422400">
            <a:lnSpc>
              <a:spcPct val="90000"/>
            </a:lnSpc>
            <a:spcBef>
              <a:spcPct val="0"/>
            </a:spcBef>
            <a:spcAft>
              <a:spcPct val="35000"/>
            </a:spcAft>
            <a:buNone/>
          </a:pPr>
          <a:endParaRPr lang="en-US" sz="3200" kern="1200" dirty="0"/>
        </a:p>
      </dsp:txBody>
      <dsp:txXfrm>
        <a:off x="28793" y="28793"/>
        <a:ext cx="9742135" cy="532241"/>
      </dsp:txXfrm>
    </dsp:sp>
    <dsp:sp modelId="{C98AB2D0-6F12-45FF-A2D9-AEEB14C9CC29}">
      <dsp:nvSpPr>
        <dsp:cNvPr id="0" name=""/>
        <dsp:cNvSpPr/>
      </dsp:nvSpPr>
      <dsp:spPr>
        <a:xfrm>
          <a:off x="0" y="597522"/>
          <a:ext cx="9799721" cy="546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41" tIns="30480" rIns="170688" bIns="30480" numCol="1" spcCol="1270" anchor="t" anchorCtr="0">
          <a:noAutofit/>
        </a:bodyPr>
        <a:lstStyle/>
        <a:p>
          <a:pPr marL="228600" lvl="1" indent="-228600" algn="l" defTabSz="1066800">
            <a:lnSpc>
              <a:spcPct val="100000"/>
            </a:lnSpc>
            <a:spcBef>
              <a:spcPct val="0"/>
            </a:spcBef>
            <a:spcAft>
              <a:spcPts val="0"/>
            </a:spcAft>
            <a:buFont typeface="Arial" panose="020B0604020202020204" pitchFamily="34" charset="0"/>
            <a:buChar char="•"/>
          </a:pPr>
          <a:endParaRPr lang="en-US" sz="2400" b="0" kern="1200"/>
        </a:p>
        <a:p>
          <a:pPr marL="114300" lvl="1" indent="-114300" algn="l" defTabSz="622300">
            <a:lnSpc>
              <a:spcPct val="100000"/>
            </a:lnSpc>
            <a:spcBef>
              <a:spcPct val="0"/>
            </a:spcBef>
            <a:spcAft>
              <a:spcPts val="0"/>
            </a:spcAft>
            <a:buFont typeface="Arial" panose="020B0604020202020204" pitchFamily="34" charset="0"/>
            <a:buNone/>
          </a:pPr>
          <a:endParaRPr lang="en-US" sz="1400" b="0" kern="1200" dirty="0"/>
        </a:p>
        <a:p>
          <a:pPr marL="228600" lvl="1" indent="-228600" algn="l" defTabSz="1066800">
            <a:lnSpc>
              <a:spcPct val="100000"/>
            </a:lnSpc>
            <a:spcBef>
              <a:spcPct val="0"/>
            </a:spcBef>
            <a:spcAft>
              <a:spcPts val="0"/>
            </a:spcAft>
            <a:buFont typeface="Arial" panose="020B0604020202020204" pitchFamily="34" charset="0"/>
            <a:buChar char="•"/>
          </a:pPr>
          <a:r>
            <a:rPr lang="en-US" sz="2400" b="0" kern="1200" dirty="0"/>
            <a:t>Explain how the four-actions model of internal control protects projects against the risk of losses due to errors, thefts or fraud.</a:t>
          </a:r>
        </a:p>
        <a:p>
          <a:pPr marL="228600" lvl="1" indent="-228600" algn="l" defTabSz="1066800">
            <a:lnSpc>
              <a:spcPct val="100000"/>
            </a:lnSpc>
            <a:spcBef>
              <a:spcPct val="0"/>
            </a:spcBef>
            <a:spcAft>
              <a:spcPts val="0"/>
            </a:spcAft>
            <a:buFont typeface="Arial" panose="020B0604020202020204" pitchFamily="34" charset="0"/>
            <a:buNone/>
          </a:pPr>
          <a:endParaRPr lang="en-US" sz="2400" b="0" kern="1200" dirty="0"/>
        </a:p>
        <a:p>
          <a:pPr marL="228600" lvl="1" indent="-228600" algn="l" defTabSz="1066800">
            <a:lnSpc>
              <a:spcPct val="100000"/>
            </a:lnSpc>
            <a:spcBef>
              <a:spcPct val="0"/>
            </a:spcBef>
            <a:spcAft>
              <a:spcPts val="0"/>
            </a:spcAft>
            <a:buFont typeface="Arial" panose="020B0604020202020204" pitchFamily="34" charset="0"/>
            <a:buChar char="•"/>
          </a:pPr>
          <a:r>
            <a:rPr lang="en-US" sz="2400" b="0" kern="1200" dirty="0"/>
            <a:t>Use procedures and practices from each of the categories of the four-actions internal control model.</a:t>
          </a:r>
        </a:p>
        <a:p>
          <a:pPr marL="228600" lvl="1" indent="-228600" algn="l" defTabSz="1066800">
            <a:lnSpc>
              <a:spcPct val="100000"/>
            </a:lnSpc>
            <a:spcBef>
              <a:spcPct val="0"/>
            </a:spcBef>
            <a:spcAft>
              <a:spcPts val="0"/>
            </a:spcAft>
            <a:buFont typeface="Arial" panose="020B0604020202020204" pitchFamily="34" charset="0"/>
            <a:buNone/>
          </a:pPr>
          <a:endParaRPr lang="en-US" sz="2400" b="0" kern="1200"/>
        </a:p>
        <a:p>
          <a:pPr marL="228600" lvl="1" indent="-228600" algn="l" defTabSz="1066800">
            <a:lnSpc>
              <a:spcPct val="100000"/>
            </a:lnSpc>
            <a:spcBef>
              <a:spcPct val="0"/>
            </a:spcBef>
            <a:spcAft>
              <a:spcPts val="0"/>
            </a:spcAft>
            <a:buFont typeface="Arial" panose="020B0604020202020204" pitchFamily="34" charset="0"/>
            <a:buChar char="•"/>
          </a:pPr>
          <a:r>
            <a:rPr lang="en-US" sz="2400" b="0" kern="1200" dirty="0"/>
            <a:t>Define corruption and list illicit actions that contribute to corrupt practice.</a:t>
          </a:r>
        </a:p>
        <a:p>
          <a:pPr marL="228600" lvl="1" indent="-228600" algn="l" defTabSz="1066800">
            <a:lnSpc>
              <a:spcPct val="100000"/>
            </a:lnSpc>
            <a:spcBef>
              <a:spcPct val="0"/>
            </a:spcBef>
            <a:spcAft>
              <a:spcPts val="0"/>
            </a:spcAft>
            <a:buFont typeface="Arial" panose="020B0604020202020204" pitchFamily="34" charset="0"/>
            <a:buChar char="•"/>
          </a:pPr>
          <a:endParaRPr lang="en-US" sz="2400" b="0" kern="1200" dirty="0"/>
        </a:p>
        <a:p>
          <a:pPr marL="228600" lvl="1" indent="-228600" algn="l" defTabSz="1066800">
            <a:lnSpc>
              <a:spcPct val="100000"/>
            </a:lnSpc>
            <a:spcBef>
              <a:spcPct val="0"/>
            </a:spcBef>
            <a:spcAft>
              <a:spcPts val="0"/>
            </a:spcAft>
            <a:buFont typeface="Arial" panose="020B0604020202020204" pitchFamily="34" charset="0"/>
            <a:buChar char="•"/>
          </a:pPr>
          <a:r>
            <a:rPr lang="en-US" sz="2400" b="0" kern="1200" dirty="0"/>
            <a:t>Identify warnings signs of potential fraud in your projects.</a:t>
          </a:r>
        </a:p>
        <a:p>
          <a:pPr marL="228600" lvl="1" indent="-228600" algn="l" defTabSz="1066800">
            <a:lnSpc>
              <a:spcPct val="100000"/>
            </a:lnSpc>
            <a:spcBef>
              <a:spcPct val="0"/>
            </a:spcBef>
            <a:spcAft>
              <a:spcPts val="0"/>
            </a:spcAft>
            <a:buFont typeface="Arial" panose="020B0604020202020204" pitchFamily="34" charset="0"/>
            <a:buNone/>
          </a:pPr>
          <a:endParaRPr lang="en-US" sz="2400" b="0" kern="1200" dirty="0"/>
        </a:p>
        <a:p>
          <a:pPr marL="228600" lvl="1" indent="-228600" algn="l" defTabSz="1066800">
            <a:lnSpc>
              <a:spcPct val="150000"/>
            </a:lnSpc>
            <a:spcBef>
              <a:spcPct val="0"/>
            </a:spcBef>
            <a:spcAft>
              <a:spcPct val="20000"/>
            </a:spcAft>
            <a:buFont typeface="+mj-lt"/>
            <a:buNone/>
          </a:pPr>
          <a:endParaRPr lang="en-US" sz="2400" kern="1200" dirty="0"/>
        </a:p>
        <a:p>
          <a:pPr marL="228600" lvl="1" indent="-228600" algn="l" defTabSz="1066800">
            <a:lnSpc>
              <a:spcPct val="150000"/>
            </a:lnSpc>
            <a:spcBef>
              <a:spcPct val="0"/>
            </a:spcBef>
            <a:spcAft>
              <a:spcPct val="20000"/>
            </a:spcAft>
            <a:buFont typeface="+mj-lt"/>
            <a:buNone/>
          </a:pPr>
          <a:endParaRPr lang="en-US" sz="2400" kern="1200" dirty="0"/>
        </a:p>
        <a:p>
          <a:pPr marL="228600" lvl="1" indent="-228600" algn="l" defTabSz="1066800">
            <a:lnSpc>
              <a:spcPct val="150000"/>
            </a:lnSpc>
            <a:spcBef>
              <a:spcPct val="0"/>
            </a:spcBef>
            <a:spcAft>
              <a:spcPct val="20000"/>
            </a:spcAft>
            <a:buFont typeface="+mj-lt"/>
            <a:buNone/>
          </a:pPr>
          <a:endParaRPr lang="en-US" sz="2400" kern="1200"/>
        </a:p>
      </dsp:txBody>
      <dsp:txXfrm>
        <a:off x="0" y="597522"/>
        <a:ext cx="9799721" cy="5466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8DA6-D064-4487-BB1B-5D442F41B899}">
      <dsp:nvSpPr>
        <dsp:cNvPr id="0" name=""/>
        <dsp:cNvSpPr/>
      </dsp:nvSpPr>
      <dsp:spPr>
        <a:xfrm>
          <a:off x="0" y="739205"/>
          <a:ext cx="9799721" cy="25025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Learning objective:</a:t>
          </a:r>
          <a:endParaRPr lang="en-US" sz="3200" b="1" i="0" kern="1200" dirty="0"/>
        </a:p>
        <a:p>
          <a:pPr marL="0" lvl="0" indent="0" algn="l" defTabSz="1066800">
            <a:lnSpc>
              <a:spcPct val="90000"/>
            </a:lnSpc>
            <a:spcBef>
              <a:spcPct val="0"/>
            </a:spcBef>
            <a:spcAft>
              <a:spcPct val="35000"/>
            </a:spcAft>
            <a:buNone/>
          </a:pPr>
          <a:r>
            <a:rPr lang="en-US" sz="3200" b="0" kern="1200" dirty="0"/>
            <a:t>Use procedures and practices from each of the categories of the four-actions internal control model.</a:t>
          </a:r>
        </a:p>
        <a:p>
          <a:pPr marL="0" lvl="0" indent="0" algn="l" defTabSz="1066800">
            <a:lnSpc>
              <a:spcPct val="90000"/>
            </a:lnSpc>
            <a:spcBef>
              <a:spcPct val="0"/>
            </a:spcBef>
            <a:spcAft>
              <a:spcPct val="35000"/>
            </a:spcAft>
            <a:buNone/>
          </a:pPr>
          <a:endParaRPr lang="en-US" sz="3200" b="1" kern="1200" dirty="0"/>
        </a:p>
      </dsp:txBody>
      <dsp:txXfrm>
        <a:off x="122162" y="861367"/>
        <a:ext cx="9555397" cy="2258185"/>
      </dsp:txXfrm>
    </dsp:sp>
    <dsp:sp modelId="{C98AB2D0-6F12-45FF-A2D9-AEEB14C9CC29}">
      <dsp:nvSpPr>
        <dsp:cNvPr id="0" name=""/>
        <dsp:cNvSpPr/>
      </dsp:nvSpPr>
      <dsp:spPr>
        <a:xfrm>
          <a:off x="0" y="334438"/>
          <a:ext cx="9799721"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41" tIns="40640" rIns="227584" bIns="40640" numCol="1" spcCol="1270" anchor="t" anchorCtr="0">
          <a:noAutofit/>
        </a:bodyPr>
        <a:lstStyle/>
        <a:p>
          <a:pPr marL="285750" lvl="1" indent="-285750" algn="l" defTabSz="1422400">
            <a:lnSpc>
              <a:spcPct val="150000"/>
            </a:lnSpc>
            <a:spcBef>
              <a:spcPct val="0"/>
            </a:spcBef>
            <a:spcAft>
              <a:spcPct val="20000"/>
            </a:spcAft>
            <a:buFont typeface="+mj-lt"/>
            <a:buAutoNum type="arabicPeriod"/>
          </a:pPr>
          <a:endParaRPr lang="en-US" sz="3200" kern="1200"/>
        </a:p>
        <a:p>
          <a:pPr marL="228600" lvl="1" indent="-228600" algn="l" defTabSz="1066800">
            <a:lnSpc>
              <a:spcPct val="150000"/>
            </a:lnSpc>
            <a:spcBef>
              <a:spcPct val="0"/>
            </a:spcBef>
            <a:spcAft>
              <a:spcPct val="20000"/>
            </a:spcAft>
            <a:buFont typeface="+mj-lt"/>
            <a:buNone/>
          </a:pPr>
          <a:endParaRPr lang="en-US" sz="2400" kern="1200"/>
        </a:p>
      </dsp:txBody>
      <dsp:txXfrm>
        <a:off x="0" y="334438"/>
        <a:ext cx="9799721" cy="145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8DA6-D064-4487-BB1B-5D442F41B899}">
      <dsp:nvSpPr>
        <dsp:cNvPr id="0" name=""/>
        <dsp:cNvSpPr/>
      </dsp:nvSpPr>
      <dsp:spPr>
        <a:xfrm>
          <a:off x="0" y="1027956"/>
          <a:ext cx="9799721" cy="19250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Learning objective:</a:t>
          </a:r>
          <a:endParaRPr lang="en-US" sz="3200" b="1" i="0" kern="1200" dirty="0"/>
        </a:p>
        <a:p>
          <a:pPr marL="0" lvl="0" indent="0" algn="l" defTabSz="1066800">
            <a:lnSpc>
              <a:spcPct val="90000"/>
            </a:lnSpc>
            <a:spcBef>
              <a:spcPct val="0"/>
            </a:spcBef>
            <a:spcAft>
              <a:spcPct val="35000"/>
            </a:spcAft>
            <a:buNone/>
          </a:pPr>
          <a:r>
            <a:rPr lang="en-US" sz="3200" b="0" kern="1200" dirty="0"/>
            <a:t>Define corruption and list illicit actions that contribute to corrupt practice.</a:t>
          </a:r>
          <a:endParaRPr lang="en-US" sz="3200" b="1" kern="1200" dirty="0"/>
        </a:p>
      </dsp:txBody>
      <dsp:txXfrm>
        <a:off x="93971" y="1121927"/>
        <a:ext cx="9611779" cy="1737065"/>
      </dsp:txXfrm>
    </dsp:sp>
    <dsp:sp modelId="{C98AB2D0-6F12-45FF-A2D9-AEEB14C9CC29}">
      <dsp:nvSpPr>
        <dsp:cNvPr id="0" name=""/>
        <dsp:cNvSpPr/>
      </dsp:nvSpPr>
      <dsp:spPr>
        <a:xfrm>
          <a:off x="0" y="719607"/>
          <a:ext cx="9799721"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41" tIns="40640" rIns="227584" bIns="40640" numCol="1" spcCol="1270" anchor="t" anchorCtr="0">
          <a:noAutofit/>
        </a:bodyPr>
        <a:lstStyle/>
        <a:p>
          <a:pPr marL="285750" lvl="1" indent="-285750" algn="l" defTabSz="1422400">
            <a:lnSpc>
              <a:spcPct val="150000"/>
            </a:lnSpc>
            <a:spcBef>
              <a:spcPct val="0"/>
            </a:spcBef>
            <a:spcAft>
              <a:spcPct val="20000"/>
            </a:spcAft>
            <a:buFont typeface="+mj-lt"/>
            <a:buAutoNum type="arabicPeriod"/>
          </a:pPr>
          <a:endParaRPr lang="en-US" sz="3200" kern="1200"/>
        </a:p>
        <a:p>
          <a:pPr marL="228600" lvl="1" indent="-228600" algn="l" defTabSz="1066800">
            <a:lnSpc>
              <a:spcPct val="150000"/>
            </a:lnSpc>
            <a:spcBef>
              <a:spcPct val="0"/>
            </a:spcBef>
            <a:spcAft>
              <a:spcPct val="20000"/>
            </a:spcAft>
            <a:buFont typeface="+mj-lt"/>
            <a:buNone/>
          </a:pPr>
          <a:endParaRPr lang="en-US" sz="2400" kern="1200"/>
        </a:p>
      </dsp:txBody>
      <dsp:txXfrm>
        <a:off x="0" y="719607"/>
        <a:ext cx="9799721" cy="1457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8DA6-D064-4487-BB1B-5D442F41B899}">
      <dsp:nvSpPr>
        <dsp:cNvPr id="0" name=""/>
        <dsp:cNvSpPr/>
      </dsp:nvSpPr>
      <dsp:spPr>
        <a:xfrm>
          <a:off x="0" y="1027956"/>
          <a:ext cx="9799721" cy="19250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Learning objective:</a:t>
          </a:r>
        </a:p>
        <a:p>
          <a:pPr marL="0" lvl="0" indent="0" algn="l" defTabSz="1066800">
            <a:lnSpc>
              <a:spcPct val="90000"/>
            </a:lnSpc>
            <a:spcBef>
              <a:spcPct val="0"/>
            </a:spcBef>
            <a:spcAft>
              <a:spcPct val="35000"/>
            </a:spcAft>
            <a:buNone/>
          </a:pPr>
          <a:r>
            <a:rPr lang="en-US" sz="3200" b="0" kern="1200" dirty="0"/>
            <a:t>Identify warnings signs of potential fraud in your projects.</a:t>
          </a:r>
          <a:endParaRPr lang="en-US" sz="3200" b="1" i="0" kern="1200" dirty="0"/>
        </a:p>
      </dsp:txBody>
      <dsp:txXfrm>
        <a:off x="93971" y="1121927"/>
        <a:ext cx="9611779" cy="1737065"/>
      </dsp:txXfrm>
    </dsp:sp>
    <dsp:sp modelId="{C98AB2D0-6F12-45FF-A2D9-AEEB14C9CC29}">
      <dsp:nvSpPr>
        <dsp:cNvPr id="0" name=""/>
        <dsp:cNvSpPr/>
      </dsp:nvSpPr>
      <dsp:spPr>
        <a:xfrm>
          <a:off x="0" y="719607"/>
          <a:ext cx="9799721"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41" tIns="40640" rIns="227584" bIns="40640" numCol="1" spcCol="1270" anchor="t" anchorCtr="0">
          <a:noAutofit/>
        </a:bodyPr>
        <a:lstStyle/>
        <a:p>
          <a:pPr marL="285750" lvl="1" indent="-285750" algn="l" defTabSz="1422400">
            <a:lnSpc>
              <a:spcPct val="150000"/>
            </a:lnSpc>
            <a:spcBef>
              <a:spcPct val="0"/>
            </a:spcBef>
            <a:spcAft>
              <a:spcPct val="20000"/>
            </a:spcAft>
            <a:buFont typeface="+mj-lt"/>
            <a:buAutoNum type="arabicPeriod"/>
          </a:pPr>
          <a:endParaRPr lang="en-US" sz="3200" kern="1200"/>
        </a:p>
        <a:p>
          <a:pPr marL="228600" lvl="1" indent="-228600" algn="l" defTabSz="1066800">
            <a:lnSpc>
              <a:spcPct val="150000"/>
            </a:lnSpc>
            <a:spcBef>
              <a:spcPct val="0"/>
            </a:spcBef>
            <a:spcAft>
              <a:spcPct val="20000"/>
            </a:spcAft>
            <a:buFont typeface="+mj-lt"/>
            <a:buNone/>
          </a:pPr>
          <a:endParaRPr lang="en-US" sz="2400" kern="1200"/>
        </a:p>
      </dsp:txBody>
      <dsp:txXfrm>
        <a:off x="0" y="719607"/>
        <a:ext cx="9799721" cy="1457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1T15:33:24.3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BAC5ABF-75DF-4A11-BA7F-BEE9EB03F94E}" type="datetimeFigureOut">
              <a:rPr lang="sv-SE" smtClean="0"/>
              <a:t>2022-12-04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DAFC5F7-8F95-4761-B915-209B5AEE43E8}" type="slidenum">
              <a:rPr lang="sv-SE" smtClean="0"/>
              <a:t>‹#›</a:t>
            </a:fld>
            <a:endParaRPr lang="sv-SE"/>
          </a:p>
        </p:txBody>
      </p:sp>
    </p:spTree>
    <p:extLst>
      <p:ext uri="{BB962C8B-B14F-4D97-AF65-F5344CB8AC3E}">
        <p14:creationId xmlns:p14="http://schemas.microsoft.com/office/powerpoint/2010/main" val="87668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DAFC5F7-8F95-4761-B915-209B5AEE43E8}" type="slidenum">
              <a:rPr lang="sv-SE" smtClean="0"/>
              <a:t>1</a:t>
            </a:fld>
            <a:endParaRPr lang="sv-SE"/>
          </a:p>
        </p:txBody>
      </p:sp>
    </p:spTree>
    <p:extLst>
      <p:ext uri="{BB962C8B-B14F-4D97-AF65-F5344CB8AC3E}">
        <p14:creationId xmlns:p14="http://schemas.microsoft.com/office/powerpoint/2010/main" val="217791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DAFC5F7-8F95-4761-B915-209B5AEE43E8}" type="slidenum">
              <a:rPr lang="sv-SE" smtClean="0"/>
              <a:t>2</a:t>
            </a:fld>
            <a:endParaRPr lang="sv-SE"/>
          </a:p>
        </p:txBody>
      </p:sp>
    </p:spTree>
    <p:extLst>
      <p:ext uri="{BB962C8B-B14F-4D97-AF65-F5344CB8AC3E}">
        <p14:creationId xmlns:p14="http://schemas.microsoft.com/office/powerpoint/2010/main" val="272492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DAFC5F7-8F95-4761-B915-209B5AEE43E8}" type="slidenum">
              <a:rPr lang="sv-SE" smtClean="0"/>
              <a:t>3</a:t>
            </a:fld>
            <a:endParaRPr lang="sv-SE"/>
          </a:p>
        </p:txBody>
      </p:sp>
    </p:spTree>
    <p:extLst>
      <p:ext uri="{BB962C8B-B14F-4D97-AF65-F5344CB8AC3E}">
        <p14:creationId xmlns:p14="http://schemas.microsoft.com/office/powerpoint/2010/main" val="162733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sz="1200">
              <a:solidFill>
                <a:srgbClr val="000000"/>
              </a:solidFill>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5DAFC5F7-8F95-4761-B915-209B5AEE43E8}" type="slidenum">
              <a:rPr lang="sv-SE" smtClean="0"/>
              <a:t>9</a:t>
            </a:fld>
            <a:endParaRPr lang="sv-SE"/>
          </a:p>
        </p:txBody>
      </p:sp>
    </p:spTree>
    <p:extLst>
      <p:ext uri="{BB962C8B-B14F-4D97-AF65-F5344CB8AC3E}">
        <p14:creationId xmlns:p14="http://schemas.microsoft.com/office/powerpoint/2010/main" val="7484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Above is another extract from our financial handbook for the purpose to guide and instruct SMC:s staff on how to put together a code string. Since all staff at SMC is responsible to record the </a:t>
            </a:r>
            <a:r>
              <a:rPr lang="en-US" sz="1800" err="1">
                <a:effectLst/>
                <a:latin typeface="Calibri" panose="020F0502020204030204" pitchFamily="34" charset="0"/>
                <a:ea typeface="Calibri" panose="020F0502020204030204" pitchFamily="34" charset="0"/>
                <a:cs typeface="Times New Roman" panose="02020603050405020304" pitchFamily="18" charset="0"/>
              </a:rPr>
              <a:t>codestring</a:t>
            </a:r>
            <a:r>
              <a:rPr lang="en-US" sz="1800">
                <a:effectLst/>
                <a:latin typeface="Calibri" panose="020F0502020204030204" pitchFamily="34" charset="0"/>
                <a:ea typeface="Calibri" panose="020F0502020204030204" pitchFamily="34" charset="0"/>
                <a:cs typeface="Times New Roman" panose="02020603050405020304" pitchFamily="18" charset="0"/>
              </a:rPr>
              <a:t> on source documents. We are also obliged to inform suppliers of the </a:t>
            </a:r>
            <a:r>
              <a:rPr lang="en-US" sz="1800" err="1">
                <a:effectLst/>
                <a:latin typeface="Calibri" panose="020F0502020204030204" pitchFamily="34" charset="0"/>
                <a:ea typeface="Calibri" panose="020F0502020204030204" pitchFamily="34" charset="0"/>
                <a:cs typeface="Times New Roman" panose="02020603050405020304" pitchFamily="18" charset="0"/>
              </a:rPr>
              <a:t>codestring</a:t>
            </a:r>
            <a:r>
              <a:rPr lang="en-US" sz="1800">
                <a:effectLst/>
                <a:latin typeface="Calibri" panose="020F0502020204030204" pitchFamily="34" charset="0"/>
                <a:ea typeface="Calibri" panose="020F0502020204030204" pitchFamily="34" charset="0"/>
                <a:cs typeface="Times New Roman" panose="02020603050405020304" pitchFamily="18" charset="0"/>
              </a:rPr>
              <a:t> to be added on the supplier invoice when we place the order. The code string is then checked by coordinators and approved by managers before its recorded into the accounting system.</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 have put a lot of emphasis on the use of financial code system as it can help deliver user-friendly reports during all four stages, recording, planning, monitoring and control. Most likely your organization already have a chart of accounts that it follows. The challenge is normally during the initial set up when you have to determine how many and which account codes are needed. At a minimum the organization needs to be able to sort and categorize codes relevant for generating income and expenditure reports and balance sheets, fulfilling the financial accounting requirements. You should try to avoid having accounts that maybe will be used sparingly, only once or twice per year but however not too few accounts that the reports are to summarized to allow for analysis processes towards decision making.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r>
              <a:rPr lang="en-US" sz="1800">
                <a:solidFill>
                  <a:srgbClr val="000000"/>
                </a:solidFill>
                <a:effectLst/>
                <a:latin typeface="Georgia" panose="02040502050405020303" pitchFamily="18" charset="0"/>
                <a:ea typeface="Calibri" panose="020F0502020204030204" pitchFamily="34" charset="0"/>
                <a:cs typeface="Georgia" panose="02040502050405020303" pitchFamily="18" charset="0"/>
              </a:rPr>
              <a:t> </a:t>
            </a:r>
            <a:endParaRPr lang="sv-SE"/>
          </a:p>
        </p:txBody>
      </p:sp>
      <p:sp>
        <p:nvSpPr>
          <p:cNvPr id="4" name="Platshållare för bildnummer 3"/>
          <p:cNvSpPr>
            <a:spLocks noGrp="1"/>
          </p:cNvSpPr>
          <p:nvPr>
            <p:ph type="sldNum" sz="quarter" idx="5"/>
          </p:nvPr>
        </p:nvSpPr>
        <p:spPr/>
        <p:txBody>
          <a:bodyPr/>
          <a:lstStyle/>
          <a:p>
            <a:fld id="{5DAFC5F7-8F95-4761-B915-209B5AEE43E8}" type="slidenum">
              <a:rPr lang="sv-SE" smtClean="0"/>
              <a:t>12</a:t>
            </a:fld>
            <a:endParaRPr lang="sv-SE"/>
          </a:p>
        </p:txBody>
      </p:sp>
    </p:spTree>
    <p:extLst>
      <p:ext uri="{BB962C8B-B14F-4D97-AF65-F5344CB8AC3E}">
        <p14:creationId xmlns:p14="http://schemas.microsoft.com/office/powerpoint/2010/main" val="305479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DAFC5F7-8F95-4761-B915-209B5AEE43E8}" type="slidenum">
              <a:rPr lang="sv-SE" smtClean="0"/>
              <a:t>13</a:t>
            </a:fld>
            <a:endParaRPr lang="sv-SE"/>
          </a:p>
        </p:txBody>
      </p:sp>
    </p:spTree>
    <p:extLst>
      <p:ext uri="{BB962C8B-B14F-4D97-AF65-F5344CB8AC3E}">
        <p14:creationId xmlns:p14="http://schemas.microsoft.com/office/powerpoint/2010/main" val="75536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sz="1200">
              <a:solidFill>
                <a:srgbClr val="000000"/>
              </a:solidFill>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5DAFC5F7-8F95-4761-B915-209B5AEE43E8}" type="slidenum">
              <a:rPr lang="sv-SE" smtClean="0"/>
              <a:t>24</a:t>
            </a:fld>
            <a:endParaRPr lang="sv-SE"/>
          </a:p>
        </p:txBody>
      </p:sp>
    </p:spTree>
    <p:extLst>
      <p:ext uri="{BB962C8B-B14F-4D97-AF65-F5344CB8AC3E}">
        <p14:creationId xmlns:p14="http://schemas.microsoft.com/office/powerpoint/2010/main" val="186700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sz="1200">
              <a:solidFill>
                <a:srgbClr val="000000"/>
              </a:solidFill>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5DAFC5F7-8F95-4761-B915-209B5AEE43E8}" type="slidenum">
              <a:rPr lang="sv-SE" smtClean="0"/>
              <a:t>27</a:t>
            </a:fld>
            <a:endParaRPr lang="sv-SE"/>
          </a:p>
        </p:txBody>
      </p:sp>
    </p:spTree>
    <p:extLst>
      <p:ext uri="{BB962C8B-B14F-4D97-AF65-F5344CB8AC3E}">
        <p14:creationId xmlns:p14="http://schemas.microsoft.com/office/powerpoint/2010/main" val="286656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5DAFC5F7-8F95-4761-B915-209B5AEE43E8}" type="slidenum">
              <a:rPr lang="sv-SE" smtClean="0"/>
              <a:t>31</a:t>
            </a:fld>
            <a:endParaRPr lang="sv-SE"/>
          </a:p>
        </p:txBody>
      </p:sp>
    </p:spTree>
    <p:extLst>
      <p:ext uri="{BB962C8B-B14F-4D97-AF65-F5344CB8AC3E}">
        <p14:creationId xmlns:p14="http://schemas.microsoft.com/office/powerpoint/2010/main" val="292441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0C22AAA0-FCF1-497E-AD67-CBD933166419}" type="datetimeFigureOut">
              <a:rPr lang="sv-SE" smtClean="0"/>
              <a:t>2022-12-04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70352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0C22AAA0-FCF1-497E-AD67-CBD933166419}" type="datetimeFigureOut">
              <a:rPr lang="sv-SE" smtClean="0"/>
              <a:t>2022-12-04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82158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0C22AAA0-FCF1-497E-AD67-CBD933166419}" type="datetimeFigureOut">
              <a:rPr lang="sv-SE" smtClean="0"/>
              <a:t>2022-12-04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311663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0C22AAA0-FCF1-497E-AD67-CBD933166419}" type="datetimeFigureOut">
              <a:rPr lang="sv-SE" smtClean="0"/>
              <a:t>2022-12-04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31675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C22AAA0-FCF1-497E-AD67-CBD933166419}" type="datetimeFigureOut">
              <a:rPr lang="sv-SE" smtClean="0"/>
              <a:t>2022-12-04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207501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0C22AAA0-FCF1-497E-AD67-CBD933166419}" type="datetimeFigureOut">
              <a:rPr lang="sv-SE" smtClean="0"/>
              <a:t>2022-12-04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110179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0C22AAA0-FCF1-497E-AD67-CBD933166419}" type="datetimeFigureOut">
              <a:rPr lang="sv-SE" smtClean="0"/>
              <a:t>2022-12-04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339369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0C22AAA0-FCF1-497E-AD67-CBD933166419}" type="datetimeFigureOut">
              <a:rPr lang="sv-SE" smtClean="0"/>
              <a:t>2022-12-04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117449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2AAA0-FCF1-497E-AD67-CBD933166419}" type="datetimeFigureOut">
              <a:rPr lang="sv-SE" smtClean="0"/>
              <a:t>2022-12-04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331216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C22AAA0-FCF1-497E-AD67-CBD933166419}" type="datetimeFigureOut">
              <a:rPr lang="sv-SE" smtClean="0"/>
              <a:t>2022-12-04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415225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C22AAA0-FCF1-497E-AD67-CBD933166419}" type="datetimeFigureOut">
              <a:rPr lang="sv-SE" smtClean="0"/>
              <a:t>2022-12-04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BF22E23-68F9-4467-8625-D7B3D41495D3}" type="slidenum">
              <a:rPr lang="sv-SE" smtClean="0"/>
              <a:t>‹#›</a:t>
            </a:fld>
            <a:endParaRPr lang="sv-SE"/>
          </a:p>
        </p:txBody>
      </p:sp>
    </p:spTree>
    <p:extLst>
      <p:ext uri="{BB962C8B-B14F-4D97-AF65-F5344CB8AC3E}">
        <p14:creationId xmlns:p14="http://schemas.microsoft.com/office/powerpoint/2010/main" val="398774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AAA0-FCF1-497E-AD67-CBD933166419}" type="datetimeFigureOut">
              <a:rPr lang="sv-SE" smtClean="0"/>
              <a:t>2022-12-04</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22E23-68F9-4467-8625-D7B3D41495D3}" type="slidenum">
              <a:rPr lang="sv-SE" smtClean="0"/>
              <a:t>‹#›</a:t>
            </a:fld>
            <a:endParaRPr lang="sv-SE"/>
          </a:p>
        </p:txBody>
      </p:sp>
    </p:spTree>
    <p:extLst>
      <p:ext uri="{BB962C8B-B14F-4D97-AF65-F5344CB8AC3E}">
        <p14:creationId xmlns:p14="http://schemas.microsoft.com/office/powerpoint/2010/main" val="12533969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pixabay.com/en/book-classroom-cover-icon-read-129604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creativecommons.org/licenses/by-nc/3.0/"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computerconciergeny.blogspot.com/" TargetMode="External"/><Relationship Id="rId5" Type="http://schemas.openxmlformats.org/officeDocument/2006/relationships/image" Target="../media/image24.jp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634827-87C5-43F7-8208-DF1ADD2B43E9}"/>
              </a:ext>
            </a:extLst>
          </p:cNvPr>
          <p:cNvSpPr>
            <a:spLocks noGrp="1"/>
          </p:cNvSpPr>
          <p:nvPr>
            <p:ph type="ctrTitle"/>
          </p:nvPr>
        </p:nvSpPr>
        <p:spPr>
          <a:xfrm>
            <a:off x="7464614" y="1783959"/>
            <a:ext cx="4087306" cy="2889114"/>
          </a:xfrm>
        </p:spPr>
        <p:txBody>
          <a:bodyPr anchor="b">
            <a:normAutofit/>
          </a:bodyPr>
          <a:lstStyle/>
          <a:p>
            <a:pPr algn="l"/>
            <a:r>
              <a:rPr lang="sv-SE" sz="5400" b="1" dirty="0"/>
              <a:t>Session 5</a:t>
            </a:r>
          </a:p>
        </p:txBody>
      </p:sp>
      <p:sp>
        <p:nvSpPr>
          <p:cNvPr id="3" name="Underrubrik 2">
            <a:extLst>
              <a:ext uri="{FF2B5EF4-FFF2-40B4-BE49-F238E27FC236}">
                <a16:creationId xmlns:a16="http://schemas.microsoft.com/office/drawing/2014/main" id="{9AF16008-FA50-4CC3-B7C7-788B0064F13C}"/>
              </a:ext>
            </a:extLst>
          </p:cNvPr>
          <p:cNvSpPr>
            <a:spLocks noGrp="1"/>
          </p:cNvSpPr>
          <p:nvPr>
            <p:ph type="subTitle" idx="1"/>
          </p:nvPr>
        </p:nvSpPr>
        <p:spPr>
          <a:xfrm>
            <a:off x="7464612" y="4750893"/>
            <a:ext cx="4087305" cy="1147863"/>
          </a:xfrm>
        </p:spPr>
        <p:txBody>
          <a:bodyPr anchor="t">
            <a:normAutofit/>
          </a:bodyPr>
          <a:lstStyle/>
          <a:p>
            <a:pPr algn="l"/>
            <a:r>
              <a:rPr lang="sv-SE" sz="3600" b="1" dirty="0" err="1">
                <a:latin typeface="+mj-lt"/>
              </a:rPr>
              <a:t>Internal</a:t>
            </a:r>
            <a:r>
              <a:rPr lang="sv-SE" sz="3600" b="1" dirty="0">
                <a:latin typeface="+mj-lt"/>
              </a:rPr>
              <a:t> </a:t>
            </a:r>
            <a:r>
              <a:rPr lang="sv-SE" sz="3600" b="1" dirty="0" err="1">
                <a:latin typeface="+mj-lt"/>
              </a:rPr>
              <a:t>control</a:t>
            </a:r>
            <a:endParaRPr lang="sv-SE" sz="3600" b="1" dirty="0">
              <a:latin typeface="+mj-lt"/>
            </a:endParaRPr>
          </a:p>
        </p:txBody>
      </p:sp>
      <p:sp>
        <p:nvSpPr>
          <p:cNvPr id="65" name="Freeform: Shape 6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dobjekt 5">
            <a:extLst>
              <a:ext uri="{FF2B5EF4-FFF2-40B4-BE49-F238E27FC236}">
                <a16:creationId xmlns:a16="http://schemas.microsoft.com/office/drawing/2014/main" id="{E14E6546-34BD-0A9F-937C-03BDE7DCCF29}"/>
              </a:ext>
            </a:extLst>
          </p:cNvPr>
          <p:cNvPicPr>
            <a:picLocks noChangeAspect="1"/>
          </p:cNvPicPr>
          <p:nvPr/>
        </p:nvPicPr>
        <p:blipFill rotWithShape="1">
          <a:blip r:embed="rId3"/>
          <a:srcRect l="15795" r="1579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825058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BBF1622D-7082-A541-96B0-933D5B2ACBD7}"/>
              </a:ext>
            </a:extLst>
          </p:cNvPr>
          <p:cNvPicPr>
            <a:picLocks noChangeAspect="1"/>
          </p:cNvPicPr>
          <p:nvPr/>
        </p:nvPicPr>
        <p:blipFill rotWithShape="1">
          <a:blip r:embed="rId2">
            <a:extLst>
              <a:ext uri="{28A0092B-C50C-407E-A947-70E740481C1C}">
                <a14:useLocalDpi xmlns:a14="http://schemas.microsoft.com/office/drawing/2010/main" val="0"/>
              </a:ext>
            </a:extLst>
          </a:blip>
          <a:srcRect l="11024" t="11221" r="9571" b="18382"/>
          <a:stretch/>
        </p:blipFill>
        <p:spPr>
          <a:xfrm rot="21600000">
            <a:off x="1574800" y="984179"/>
            <a:ext cx="8081054" cy="4889642"/>
          </a:xfrm>
          <a:prstGeom prst="rect">
            <a:avLst/>
          </a:prstGeom>
        </p:spPr>
      </p:pic>
      <p:cxnSp>
        <p:nvCxnSpPr>
          <p:cNvPr id="3" name="Rak koppling 2">
            <a:extLst>
              <a:ext uri="{FF2B5EF4-FFF2-40B4-BE49-F238E27FC236}">
                <a16:creationId xmlns:a16="http://schemas.microsoft.com/office/drawing/2014/main" id="{015DE1AF-0616-F50A-F525-56AB474EDF86}"/>
              </a:ext>
            </a:extLst>
          </p:cNvPr>
          <p:cNvCxnSpPr/>
          <p:nvPr/>
        </p:nvCxnSpPr>
        <p:spPr>
          <a:xfrm>
            <a:off x="5518743" y="2692399"/>
            <a:ext cx="203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 name="Rak koppling 1">
            <a:extLst>
              <a:ext uri="{FF2B5EF4-FFF2-40B4-BE49-F238E27FC236}">
                <a16:creationId xmlns:a16="http://schemas.microsoft.com/office/drawing/2014/main" id="{4E946BF0-01BE-E1E3-D73A-3921BD82AD20}"/>
              </a:ext>
            </a:extLst>
          </p:cNvPr>
          <p:cNvCxnSpPr/>
          <p:nvPr/>
        </p:nvCxnSpPr>
        <p:spPr>
          <a:xfrm>
            <a:off x="5518743" y="3513666"/>
            <a:ext cx="203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 name="Rak koppling 6">
            <a:extLst>
              <a:ext uri="{FF2B5EF4-FFF2-40B4-BE49-F238E27FC236}">
                <a16:creationId xmlns:a16="http://schemas.microsoft.com/office/drawing/2014/main" id="{1ACB121A-5378-F493-59BF-112A999F44F8}"/>
              </a:ext>
            </a:extLst>
          </p:cNvPr>
          <p:cNvCxnSpPr/>
          <p:nvPr/>
        </p:nvCxnSpPr>
        <p:spPr>
          <a:xfrm>
            <a:off x="5518743" y="4707466"/>
            <a:ext cx="20320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4893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bord&#10;&#10;Automatiskt genererad beskrivning">
            <a:extLst>
              <a:ext uri="{FF2B5EF4-FFF2-40B4-BE49-F238E27FC236}">
                <a16:creationId xmlns:a16="http://schemas.microsoft.com/office/drawing/2014/main" id="{8971275D-73E6-18FF-0E3A-555C3DF9C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90" y="233869"/>
            <a:ext cx="10409513" cy="6390261"/>
          </a:xfrm>
          <a:prstGeom prst="rect">
            <a:avLst/>
          </a:prstGeom>
        </p:spPr>
      </p:pic>
      <p:sp>
        <p:nvSpPr>
          <p:cNvPr id="4" name="textruta 3">
            <a:extLst>
              <a:ext uri="{FF2B5EF4-FFF2-40B4-BE49-F238E27FC236}">
                <a16:creationId xmlns:a16="http://schemas.microsoft.com/office/drawing/2014/main" id="{B615FBA7-7A0E-5B24-FED9-DAECCA8E1D65}"/>
              </a:ext>
            </a:extLst>
          </p:cNvPr>
          <p:cNvSpPr txBox="1"/>
          <p:nvPr/>
        </p:nvSpPr>
        <p:spPr>
          <a:xfrm>
            <a:off x="9998766" y="1172817"/>
            <a:ext cx="844826" cy="292388"/>
          </a:xfrm>
          <a:prstGeom prst="rect">
            <a:avLst/>
          </a:prstGeom>
          <a:noFill/>
        </p:spPr>
        <p:txBody>
          <a:bodyPr wrap="square" rtlCol="0">
            <a:spAutoFit/>
          </a:bodyPr>
          <a:lstStyle/>
          <a:p>
            <a:r>
              <a:rPr lang="sv-SE" sz="1300" b="1" dirty="0"/>
              <a:t>NE</a:t>
            </a:r>
          </a:p>
        </p:txBody>
      </p:sp>
      <p:sp>
        <p:nvSpPr>
          <p:cNvPr id="5" name="textruta 4">
            <a:extLst>
              <a:ext uri="{FF2B5EF4-FFF2-40B4-BE49-F238E27FC236}">
                <a16:creationId xmlns:a16="http://schemas.microsoft.com/office/drawing/2014/main" id="{D6B36D85-9CFC-B92C-EB36-911DE269875B}"/>
              </a:ext>
            </a:extLst>
          </p:cNvPr>
          <p:cNvSpPr txBox="1"/>
          <p:nvPr/>
        </p:nvSpPr>
        <p:spPr>
          <a:xfrm>
            <a:off x="9998766" y="1394791"/>
            <a:ext cx="844826" cy="292388"/>
          </a:xfrm>
          <a:prstGeom prst="rect">
            <a:avLst/>
          </a:prstGeom>
          <a:noFill/>
        </p:spPr>
        <p:txBody>
          <a:bodyPr wrap="square" rtlCol="0">
            <a:spAutoFit/>
          </a:bodyPr>
          <a:lstStyle/>
          <a:p>
            <a:r>
              <a:rPr lang="sv-SE" sz="1300" b="1" dirty="0"/>
              <a:t>NE</a:t>
            </a:r>
          </a:p>
        </p:txBody>
      </p:sp>
      <p:sp>
        <p:nvSpPr>
          <p:cNvPr id="6" name="textruta 5">
            <a:extLst>
              <a:ext uri="{FF2B5EF4-FFF2-40B4-BE49-F238E27FC236}">
                <a16:creationId xmlns:a16="http://schemas.microsoft.com/office/drawing/2014/main" id="{B624B01D-6CC4-8EF9-A836-A04138B896AE}"/>
              </a:ext>
            </a:extLst>
          </p:cNvPr>
          <p:cNvSpPr txBox="1"/>
          <p:nvPr/>
        </p:nvSpPr>
        <p:spPr>
          <a:xfrm>
            <a:off x="9998766" y="1616765"/>
            <a:ext cx="844826" cy="292388"/>
          </a:xfrm>
          <a:prstGeom prst="rect">
            <a:avLst/>
          </a:prstGeom>
          <a:noFill/>
        </p:spPr>
        <p:txBody>
          <a:bodyPr wrap="square" rtlCol="0">
            <a:spAutoFit/>
          </a:bodyPr>
          <a:lstStyle/>
          <a:p>
            <a:r>
              <a:rPr lang="sv-SE" sz="1300" b="1" dirty="0"/>
              <a:t>NE</a:t>
            </a:r>
          </a:p>
        </p:txBody>
      </p:sp>
      <p:sp>
        <p:nvSpPr>
          <p:cNvPr id="7" name="textruta 6">
            <a:extLst>
              <a:ext uri="{FF2B5EF4-FFF2-40B4-BE49-F238E27FC236}">
                <a16:creationId xmlns:a16="http://schemas.microsoft.com/office/drawing/2014/main" id="{E53C6C5D-5A61-7C19-0C00-270E3FBB3890}"/>
              </a:ext>
            </a:extLst>
          </p:cNvPr>
          <p:cNvSpPr txBox="1"/>
          <p:nvPr/>
        </p:nvSpPr>
        <p:spPr>
          <a:xfrm>
            <a:off x="9998766" y="1832113"/>
            <a:ext cx="844826" cy="292388"/>
          </a:xfrm>
          <a:prstGeom prst="rect">
            <a:avLst/>
          </a:prstGeom>
          <a:noFill/>
        </p:spPr>
        <p:txBody>
          <a:bodyPr wrap="square" rtlCol="0">
            <a:spAutoFit/>
          </a:bodyPr>
          <a:lstStyle/>
          <a:p>
            <a:r>
              <a:rPr lang="sv-SE" sz="1300" b="1" dirty="0"/>
              <a:t>NE</a:t>
            </a:r>
          </a:p>
        </p:txBody>
      </p:sp>
      <p:sp>
        <p:nvSpPr>
          <p:cNvPr id="9" name="Pil: nedåt 8">
            <a:extLst>
              <a:ext uri="{FF2B5EF4-FFF2-40B4-BE49-F238E27FC236}">
                <a16:creationId xmlns:a16="http://schemas.microsoft.com/office/drawing/2014/main" id="{191F4D89-BCF8-5E22-7F6A-03A46B789DAE}"/>
              </a:ext>
            </a:extLst>
          </p:cNvPr>
          <p:cNvSpPr/>
          <p:nvPr/>
        </p:nvSpPr>
        <p:spPr>
          <a:xfrm>
            <a:off x="6324600" y="5027360"/>
            <a:ext cx="431800" cy="9313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C2EFDCB7-72A5-8F91-5BF2-2C371AB04857}"/>
              </a:ext>
            </a:extLst>
          </p:cNvPr>
          <p:cNvSpPr/>
          <p:nvPr/>
        </p:nvSpPr>
        <p:spPr>
          <a:xfrm>
            <a:off x="785190" y="6088050"/>
            <a:ext cx="10712543" cy="665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8BE4D3E-2B78-5CE2-9416-BB0B2AF23F56}"/>
              </a:ext>
            </a:extLst>
          </p:cNvPr>
          <p:cNvSpPr/>
          <p:nvPr/>
        </p:nvSpPr>
        <p:spPr>
          <a:xfrm>
            <a:off x="5989946" y="242336"/>
            <a:ext cx="182254" cy="307998"/>
          </a:xfrm>
          <a:prstGeom prst="rect">
            <a:avLst/>
          </a:prstGeom>
          <a:solidFill>
            <a:schemeClr val="accent2"/>
          </a:solidFill>
          <a:ln>
            <a:solidFill>
              <a:srgbClr val="DE7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3B45876E-40E8-9D1C-E1A4-B02412C0CB0C}"/>
              </a:ext>
            </a:extLst>
          </p:cNvPr>
          <p:cNvSpPr/>
          <p:nvPr/>
        </p:nvSpPr>
        <p:spPr>
          <a:xfrm>
            <a:off x="764243" y="242336"/>
            <a:ext cx="116290" cy="307998"/>
          </a:xfrm>
          <a:prstGeom prst="rect">
            <a:avLst/>
          </a:prstGeom>
          <a:solidFill>
            <a:schemeClr val="accent2"/>
          </a:solidFill>
          <a:ln>
            <a:solidFill>
              <a:srgbClr val="DE7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rundade hörn 1">
            <a:extLst>
              <a:ext uri="{FF2B5EF4-FFF2-40B4-BE49-F238E27FC236}">
                <a16:creationId xmlns:a16="http://schemas.microsoft.com/office/drawing/2014/main" id="{FAC4D86F-1FA5-D764-6839-B6DE5AFFC6BC}"/>
              </a:ext>
            </a:extLst>
          </p:cNvPr>
          <p:cNvSpPr/>
          <p:nvPr/>
        </p:nvSpPr>
        <p:spPr>
          <a:xfrm>
            <a:off x="660400" y="550334"/>
            <a:ext cx="1502980" cy="60822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142CFAA4-3E4C-AE67-5BA1-F6FC33F47EE4}"/>
              </a:ext>
            </a:extLst>
          </p:cNvPr>
          <p:cNvSpPr txBox="1"/>
          <p:nvPr/>
        </p:nvSpPr>
        <p:spPr>
          <a:xfrm>
            <a:off x="1498600" y="242336"/>
            <a:ext cx="973667" cy="307777"/>
          </a:xfrm>
          <a:prstGeom prst="rect">
            <a:avLst/>
          </a:prstGeom>
          <a:noFill/>
        </p:spPr>
        <p:txBody>
          <a:bodyPr wrap="square" rtlCol="0">
            <a:spAutoFit/>
          </a:bodyPr>
          <a:lstStyle/>
          <a:p>
            <a:r>
              <a:rPr lang="sv-SE" sz="1400" b="1" dirty="0" err="1"/>
              <a:t>Code</a:t>
            </a:r>
            <a:endParaRPr lang="sv-SE" sz="1400" b="1" dirty="0"/>
          </a:p>
        </p:txBody>
      </p:sp>
      <p:sp>
        <p:nvSpPr>
          <p:cNvPr id="14" name="Rektangel: rundade hörn 13">
            <a:extLst>
              <a:ext uri="{FF2B5EF4-FFF2-40B4-BE49-F238E27FC236}">
                <a16:creationId xmlns:a16="http://schemas.microsoft.com/office/drawing/2014/main" id="{2B5F4873-C75B-3EDE-BC8C-1A1A698F1BEA}"/>
              </a:ext>
            </a:extLst>
          </p:cNvPr>
          <p:cNvSpPr/>
          <p:nvPr/>
        </p:nvSpPr>
        <p:spPr>
          <a:xfrm>
            <a:off x="2163380" y="1198218"/>
            <a:ext cx="7020816" cy="867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rundade hörn 14">
            <a:extLst>
              <a:ext uri="{FF2B5EF4-FFF2-40B4-BE49-F238E27FC236}">
                <a16:creationId xmlns:a16="http://schemas.microsoft.com/office/drawing/2014/main" id="{D12C9676-2C7D-43DA-9CF9-E7D4FF93607B}"/>
              </a:ext>
            </a:extLst>
          </p:cNvPr>
          <p:cNvSpPr/>
          <p:nvPr/>
        </p:nvSpPr>
        <p:spPr>
          <a:xfrm>
            <a:off x="10028621" y="233869"/>
            <a:ext cx="1187030" cy="2043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98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A9838B3-2F1C-42B6-B9A1-D7E98D870D9B}"/>
              </a:ext>
            </a:extLst>
          </p:cNvPr>
          <p:cNvPicPr>
            <a:picLocks noChangeAspect="1"/>
          </p:cNvPicPr>
          <p:nvPr/>
        </p:nvPicPr>
        <p:blipFill rotWithShape="1">
          <a:blip r:embed="rId3"/>
          <a:srcRect t="6796" b="16888"/>
          <a:stretch/>
        </p:blipFill>
        <p:spPr>
          <a:xfrm>
            <a:off x="448732" y="1459167"/>
            <a:ext cx="10032585" cy="4729966"/>
          </a:xfrm>
          <a:prstGeom prst="rect">
            <a:avLst/>
          </a:prstGeom>
        </p:spPr>
      </p:pic>
      <p:sp>
        <p:nvSpPr>
          <p:cNvPr id="5" name="textruta 4">
            <a:extLst>
              <a:ext uri="{FF2B5EF4-FFF2-40B4-BE49-F238E27FC236}">
                <a16:creationId xmlns:a16="http://schemas.microsoft.com/office/drawing/2014/main" id="{06740B15-7674-4256-ADFE-364A0EB43088}"/>
              </a:ext>
            </a:extLst>
          </p:cNvPr>
          <p:cNvSpPr txBox="1"/>
          <p:nvPr/>
        </p:nvSpPr>
        <p:spPr>
          <a:xfrm>
            <a:off x="374754" y="404734"/>
            <a:ext cx="11092721" cy="523220"/>
          </a:xfrm>
          <a:prstGeom prst="rect">
            <a:avLst/>
          </a:prstGeom>
          <a:solidFill>
            <a:schemeClr val="bg1"/>
          </a:solidFill>
        </p:spPr>
        <p:txBody>
          <a:bodyPr wrap="square" rtlCol="0">
            <a:spAutoFit/>
          </a:bodyPr>
          <a:lstStyle/>
          <a:p>
            <a:r>
              <a:rPr lang="sv-SE" sz="2800" b="1" dirty="0" err="1"/>
              <a:t>Extract</a:t>
            </a:r>
            <a:r>
              <a:rPr lang="sv-SE" sz="2800" b="1" dirty="0"/>
              <a:t> from SMC </a:t>
            </a:r>
            <a:r>
              <a:rPr lang="sv-SE" sz="2800" b="1" dirty="0" err="1"/>
              <a:t>Financial</a:t>
            </a:r>
            <a:r>
              <a:rPr lang="sv-SE" sz="2800" b="1" dirty="0"/>
              <a:t> </a:t>
            </a:r>
            <a:r>
              <a:rPr lang="sv-SE" sz="2800" b="1" dirty="0" err="1"/>
              <a:t>Handbook</a:t>
            </a:r>
            <a:endParaRPr lang="sv-SE" sz="2800" b="1" dirty="0"/>
          </a:p>
        </p:txBody>
      </p:sp>
      <mc:AlternateContent xmlns:mc="http://schemas.openxmlformats.org/markup-compatibility/2006" xmlns:p14="http://schemas.microsoft.com/office/powerpoint/2010/main">
        <mc:Choice Requires="p14">
          <p:contentPart p14:bwMode="auto" r:id="rId4">
            <p14:nvContentPartPr>
              <p14:cNvPr id="6" name="Pennanteckning 5">
                <a:extLst>
                  <a:ext uri="{FF2B5EF4-FFF2-40B4-BE49-F238E27FC236}">
                    <a16:creationId xmlns:a16="http://schemas.microsoft.com/office/drawing/2014/main" id="{C8F102AA-0266-2AC3-8FB6-515993D497A7}"/>
                  </a:ext>
                </a:extLst>
              </p14:cNvPr>
              <p14:cNvContentPartPr/>
              <p14:nvPr/>
            </p14:nvContentPartPr>
            <p14:xfrm>
              <a:off x="2759707" y="778427"/>
              <a:ext cx="360" cy="360"/>
            </p14:xfrm>
          </p:contentPart>
        </mc:Choice>
        <mc:Fallback xmlns="">
          <p:pic>
            <p:nvPicPr>
              <p:cNvPr id="6" name="Pennanteckning 5">
                <a:extLst>
                  <a:ext uri="{FF2B5EF4-FFF2-40B4-BE49-F238E27FC236}">
                    <a16:creationId xmlns:a16="http://schemas.microsoft.com/office/drawing/2014/main" id="{C8F102AA-0266-2AC3-8FB6-515993D497A7}"/>
                  </a:ext>
                </a:extLst>
              </p:cNvPr>
              <p:cNvPicPr/>
              <p:nvPr/>
            </p:nvPicPr>
            <p:blipFill>
              <a:blip r:embed="rId5"/>
              <a:stretch>
                <a:fillRect/>
              </a:stretch>
            </p:blipFill>
            <p:spPr>
              <a:xfrm>
                <a:off x="2705707" y="670427"/>
                <a:ext cx="108000" cy="216000"/>
              </a:xfrm>
              <a:prstGeom prst="rect">
                <a:avLst/>
              </a:prstGeom>
            </p:spPr>
          </p:pic>
        </mc:Fallback>
      </mc:AlternateContent>
      <p:pic>
        <p:nvPicPr>
          <p:cNvPr id="8" name="Bildobjekt 7">
            <a:extLst>
              <a:ext uri="{FF2B5EF4-FFF2-40B4-BE49-F238E27FC236}">
                <a16:creationId xmlns:a16="http://schemas.microsoft.com/office/drawing/2014/main" id="{B27D7BFC-FF42-16D3-9BC3-B2657692ED1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61106" y="0"/>
            <a:ext cx="4397092" cy="5156200"/>
          </a:xfrm>
          <a:prstGeom prst="rect">
            <a:avLst/>
          </a:prstGeom>
        </p:spPr>
      </p:pic>
      <p:sp>
        <p:nvSpPr>
          <p:cNvPr id="9" name="textruta 8">
            <a:extLst>
              <a:ext uri="{FF2B5EF4-FFF2-40B4-BE49-F238E27FC236}">
                <a16:creationId xmlns:a16="http://schemas.microsoft.com/office/drawing/2014/main" id="{63C3D38C-371E-AA36-0EF6-0D04BBDB5C65}"/>
              </a:ext>
            </a:extLst>
          </p:cNvPr>
          <p:cNvSpPr txBox="1"/>
          <p:nvPr/>
        </p:nvSpPr>
        <p:spPr>
          <a:xfrm rot="20573446">
            <a:off x="8507056" y="1789948"/>
            <a:ext cx="2361840" cy="369332"/>
          </a:xfrm>
          <a:prstGeom prst="rect">
            <a:avLst/>
          </a:prstGeom>
          <a:noFill/>
        </p:spPr>
        <p:txBody>
          <a:bodyPr wrap="square" rtlCol="0">
            <a:spAutoFit/>
          </a:bodyPr>
          <a:lstStyle/>
          <a:p>
            <a:r>
              <a:rPr lang="sv-SE" b="1" dirty="0" err="1">
                <a:solidFill>
                  <a:schemeClr val="bg1"/>
                </a:solidFill>
              </a:rPr>
              <a:t>Financial</a:t>
            </a:r>
            <a:r>
              <a:rPr lang="sv-SE" b="1" dirty="0">
                <a:solidFill>
                  <a:schemeClr val="bg1"/>
                </a:solidFill>
              </a:rPr>
              <a:t> </a:t>
            </a:r>
            <a:r>
              <a:rPr lang="sv-SE" b="1" dirty="0" err="1">
                <a:solidFill>
                  <a:schemeClr val="bg1"/>
                </a:solidFill>
              </a:rPr>
              <a:t>Handbook</a:t>
            </a:r>
            <a:endParaRPr lang="sv-SE" b="1" dirty="0">
              <a:solidFill>
                <a:schemeClr val="bg1"/>
              </a:solidFill>
            </a:endParaRPr>
          </a:p>
        </p:txBody>
      </p:sp>
      <p:pic>
        <p:nvPicPr>
          <p:cNvPr id="11" name="Bildobjekt 10">
            <a:extLst>
              <a:ext uri="{FF2B5EF4-FFF2-40B4-BE49-F238E27FC236}">
                <a16:creationId xmlns:a16="http://schemas.microsoft.com/office/drawing/2014/main" id="{41C0A70D-3031-97EC-CE82-69B7981A0E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30320">
            <a:off x="8547885" y="1100651"/>
            <a:ext cx="1356533" cy="520028"/>
          </a:xfrm>
          <a:prstGeom prst="rect">
            <a:avLst/>
          </a:prstGeom>
        </p:spPr>
      </p:pic>
      <p:sp>
        <p:nvSpPr>
          <p:cNvPr id="3" name="Rektangel: rundade hörn 2">
            <a:extLst>
              <a:ext uri="{FF2B5EF4-FFF2-40B4-BE49-F238E27FC236}">
                <a16:creationId xmlns:a16="http://schemas.microsoft.com/office/drawing/2014/main" id="{9842017F-7068-3EF0-6C1E-BAC89D7E338F}"/>
              </a:ext>
            </a:extLst>
          </p:cNvPr>
          <p:cNvSpPr/>
          <p:nvPr/>
        </p:nvSpPr>
        <p:spPr>
          <a:xfrm>
            <a:off x="270933" y="4252061"/>
            <a:ext cx="9558867" cy="20937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30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bord&#10;&#10;Automatiskt genererad beskrivning">
            <a:extLst>
              <a:ext uri="{FF2B5EF4-FFF2-40B4-BE49-F238E27FC236}">
                <a16:creationId xmlns:a16="http://schemas.microsoft.com/office/drawing/2014/main" id="{6E39577E-E1DA-E2F2-49E9-4A2DE71E0041}"/>
              </a:ext>
            </a:extLst>
          </p:cNvPr>
          <p:cNvPicPr>
            <a:picLocks noChangeAspect="1"/>
          </p:cNvPicPr>
          <p:nvPr/>
        </p:nvPicPr>
        <p:blipFill rotWithShape="1">
          <a:blip r:embed="rId3">
            <a:extLst>
              <a:ext uri="{28A0092B-C50C-407E-A947-70E740481C1C}">
                <a14:useLocalDpi xmlns:a14="http://schemas.microsoft.com/office/drawing/2010/main" val="0"/>
              </a:ext>
            </a:extLst>
          </a:blip>
          <a:srcRect t="5403" b="69765"/>
          <a:stretch/>
        </p:blipFill>
        <p:spPr>
          <a:xfrm>
            <a:off x="4707251" y="160847"/>
            <a:ext cx="7259130" cy="2164910"/>
          </a:xfrm>
          <a:prstGeom prst="rect">
            <a:avLst/>
          </a:prstGeom>
        </p:spPr>
      </p:pic>
      <p:pic>
        <p:nvPicPr>
          <p:cNvPr id="4" name="Bildobjekt 3" descr="En bild som visar bord&#10;&#10;Automatiskt genererad beskrivning">
            <a:extLst>
              <a:ext uri="{FF2B5EF4-FFF2-40B4-BE49-F238E27FC236}">
                <a16:creationId xmlns:a16="http://schemas.microsoft.com/office/drawing/2014/main" id="{2220E677-363D-D7AC-CE6C-7EA4627835D2}"/>
              </a:ext>
            </a:extLst>
          </p:cNvPr>
          <p:cNvPicPr>
            <a:picLocks noChangeAspect="1"/>
          </p:cNvPicPr>
          <p:nvPr/>
        </p:nvPicPr>
        <p:blipFill rotWithShape="1">
          <a:blip r:embed="rId3">
            <a:extLst>
              <a:ext uri="{28A0092B-C50C-407E-A947-70E740481C1C}">
                <a14:useLocalDpi xmlns:a14="http://schemas.microsoft.com/office/drawing/2010/main" val="0"/>
              </a:ext>
            </a:extLst>
          </a:blip>
          <a:srcRect t="42618" b="26954"/>
          <a:stretch/>
        </p:blipFill>
        <p:spPr>
          <a:xfrm>
            <a:off x="4737067" y="3417075"/>
            <a:ext cx="7258717" cy="2635855"/>
          </a:xfrm>
          <a:prstGeom prst="rect">
            <a:avLst/>
          </a:prstGeom>
        </p:spPr>
      </p:pic>
      <p:pic>
        <p:nvPicPr>
          <p:cNvPr id="6" name="Bildobjekt 5" descr="En bild som visar bord&#10;&#10;Automatiskt genererad beskrivning">
            <a:extLst>
              <a:ext uri="{FF2B5EF4-FFF2-40B4-BE49-F238E27FC236}">
                <a16:creationId xmlns:a16="http://schemas.microsoft.com/office/drawing/2014/main" id="{81D9A397-E3E6-6C2D-FF9B-2430549711D9}"/>
              </a:ext>
            </a:extLst>
          </p:cNvPr>
          <p:cNvPicPr>
            <a:picLocks noChangeAspect="1"/>
          </p:cNvPicPr>
          <p:nvPr/>
        </p:nvPicPr>
        <p:blipFill rotWithShape="1">
          <a:blip r:embed="rId3">
            <a:extLst>
              <a:ext uri="{28A0092B-C50C-407E-A947-70E740481C1C}">
                <a14:useLocalDpi xmlns:a14="http://schemas.microsoft.com/office/drawing/2010/main" val="0"/>
              </a:ext>
            </a:extLst>
          </a:blip>
          <a:srcRect t="30000" b="57391"/>
          <a:stretch/>
        </p:blipFill>
        <p:spPr>
          <a:xfrm>
            <a:off x="4727129" y="2327791"/>
            <a:ext cx="7239252" cy="1089284"/>
          </a:xfrm>
          <a:prstGeom prst="rect">
            <a:avLst/>
          </a:prstGeom>
        </p:spPr>
      </p:pic>
      <p:sp>
        <p:nvSpPr>
          <p:cNvPr id="5" name="textruta 4">
            <a:extLst>
              <a:ext uri="{FF2B5EF4-FFF2-40B4-BE49-F238E27FC236}">
                <a16:creationId xmlns:a16="http://schemas.microsoft.com/office/drawing/2014/main" id="{89CB9F24-AF34-2BBC-5A87-CF359681CD69}"/>
              </a:ext>
            </a:extLst>
          </p:cNvPr>
          <p:cNvSpPr txBox="1"/>
          <p:nvPr/>
        </p:nvSpPr>
        <p:spPr>
          <a:xfrm>
            <a:off x="225620" y="160847"/>
            <a:ext cx="6096000" cy="461665"/>
          </a:xfrm>
          <a:prstGeom prst="rect">
            <a:avLst/>
          </a:prstGeom>
          <a:noFill/>
        </p:spPr>
        <p:txBody>
          <a:bodyPr wrap="square">
            <a:spAutoFit/>
          </a:bodyPr>
          <a:lstStyle/>
          <a:p>
            <a:r>
              <a:rPr lang="en-US" sz="2400" b="1" dirty="0">
                <a:solidFill>
                  <a:srgbClr val="FF0000"/>
                </a:solidFill>
              </a:rPr>
              <a:t>Delegated authority document</a:t>
            </a:r>
          </a:p>
        </p:txBody>
      </p:sp>
      <p:pic>
        <p:nvPicPr>
          <p:cNvPr id="7" name="Bildobjekt 6">
            <a:extLst>
              <a:ext uri="{FF2B5EF4-FFF2-40B4-BE49-F238E27FC236}">
                <a16:creationId xmlns:a16="http://schemas.microsoft.com/office/drawing/2014/main" id="{E2FD77B2-282E-2E16-59CF-C5D6DD9F50DE}"/>
              </a:ext>
            </a:extLst>
          </p:cNvPr>
          <p:cNvPicPr>
            <a:picLocks noChangeAspect="1"/>
          </p:cNvPicPr>
          <p:nvPr/>
        </p:nvPicPr>
        <p:blipFill>
          <a:blip r:embed="rId4"/>
          <a:stretch>
            <a:fillRect/>
          </a:stretch>
        </p:blipFill>
        <p:spPr>
          <a:xfrm>
            <a:off x="217020" y="977513"/>
            <a:ext cx="3948579" cy="2468354"/>
          </a:xfrm>
          <a:prstGeom prst="rect">
            <a:avLst/>
          </a:prstGeom>
        </p:spPr>
      </p:pic>
      <p:sp>
        <p:nvSpPr>
          <p:cNvPr id="2" name="Rektangel: rundade hörn 1">
            <a:extLst>
              <a:ext uri="{FF2B5EF4-FFF2-40B4-BE49-F238E27FC236}">
                <a16:creationId xmlns:a16="http://schemas.microsoft.com/office/drawing/2014/main" id="{73C51A33-2DF2-5CF0-C70A-39FFCAA2E639}"/>
              </a:ext>
            </a:extLst>
          </p:cNvPr>
          <p:cNvSpPr/>
          <p:nvPr/>
        </p:nvSpPr>
        <p:spPr>
          <a:xfrm>
            <a:off x="4961467" y="2325757"/>
            <a:ext cx="6663266" cy="461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506C82F8-4038-213F-6D7D-1B1C7D4471B4}"/>
              </a:ext>
            </a:extLst>
          </p:cNvPr>
          <p:cNvSpPr/>
          <p:nvPr/>
        </p:nvSpPr>
        <p:spPr>
          <a:xfrm>
            <a:off x="4944532" y="805070"/>
            <a:ext cx="2345267" cy="461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6326257A-1737-BB1A-82B6-3915599D35ED}"/>
              </a:ext>
            </a:extLst>
          </p:cNvPr>
          <p:cNvSpPr/>
          <p:nvPr/>
        </p:nvSpPr>
        <p:spPr>
          <a:xfrm>
            <a:off x="9525000" y="805070"/>
            <a:ext cx="1744133" cy="461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404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bord&#10;&#10;Automatiskt genererad beskrivning">
            <a:extLst>
              <a:ext uri="{FF2B5EF4-FFF2-40B4-BE49-F238E27FC236}">
                <a16:creationId xmlns:a16="http://schemas.microsoft.com/office/drawing/2014/main" id="{FA761861-BCB2-D19B-7F3B-7870B92928B2}"/>
              </a:ext>
            </a:extLst>
          </p:cNvPr>
          <p:cNvPicPr>
            <a:picLocks noChangeAspect="1"/>
          </p:cNvPicPr>
          <p:nvPr/>
        </p:nvPicPr>
        <p:blipFill rotWithShape="1">
          <a:blip r:embed="rId2">
            <a:extLst>
              <a:ext uri="{28A0092B-C50C-407E-A947-70E740481C1C}">
                <a14:useLocalDpi xmlns:a14="http://schemas.microsoft.com/office/drawing/2010/main" val="0"/>
              </a:ext>
            </a:extLst>
          </a:blip>
          <a:srcRect t="76607"/>
          <a:stretch/>
        </p:blipFill>
        <p:spPr>
          <a:xfrm>
            <a:off x="4697785" y="2817544"/>
            <a:ext cx="7340220" cy="2049096"/>
          </a:xfrm>
          <a:prstGeom prst="rect">
            <a:avLst/>
          </a:prstGeom>
        </p:spPr>
      </p:pic>
      <p:sp>
        <p:nvSpPr>
          <p:cNvPr id="4" name="textruta 3">
            <a:extLst>
              <a:ext uri="{FF2B5EF4-FFF2-40B4-BE49-F238E27FC236}">
                <a16:creationId xmlns:a16="http://schemas.microsoft.com/office/drawing/2014/main" id="{51BAA9C3-A960-FFD9-0B92-B5A9E8C88E76}"/>
              </a:ext>
            </a:extLst>
          </p:cNvPr>
          <p:cNvSpPr txBox="1"/>
          <p:nvPr/>
        </p:nvSpPr>
        <p:spPr>
          <a:xfrm>
            <a:off x="225620" y="160847"/>
            <a:ext cx="6096000" cy="461665"/>
          </a:xfrm>
          <a:prstGeom prst="rect">
            <a:avLst/>
          </a:prstGeom>
          <a:noFill/>
        </p:spPr>
        <p:txBody>
          <a:bodyPr wrap="square">
            <a:spAutoFit/>
          </a:bodyPr>
          <a:lstStyle/>
          <a:p>
            <a:r>
              <a:rPr lang="en-US" sz="2400" b="1" dirty="0">
                <a:solidFill>
                  <a:srgbClr val="FF0000"/>
                </a:solidFill>
              </a:rPr>
              <a:t>Delegated authority document</a:t>
            </a:r>
          </a:p>
        </p:txBody>
      </p:sp>
      <p:pic>
        <p:nvPicPr>
          <p:cNvPr id="5" name="Bildobjekt 4" descr="En bild som visar bord&#10;&#10;Automatiskt genererad beskrivning">
            <a:extLst>
              <a:ext uri="{FF2B5EF4-FFF2-40B4-BE49-F238E27FC236}">
                <a16:creationId xmlns:a16="http://schemas.microsoft.com/office/drawing/2014/main" id="{F2716FCA-8623-B6BA-D66C-78BA92B26170}"/>
              </a:ext>
            </a:extLst>
          </p:cNvPr>
          <p:cNvPicPr>
            <a:picLocks noChangeAspect="1"/>
          </p:cNvPicPr>
          <p:nvPr/>
        </p:nvPicPr>
        <p:blipFill rotWithShape="1">
          <a:blip r:embed="rId2">
            <a:extLst>
              <a:ext uri="{28A0092B-C50C-407E-A947-70E740481C1C}">
                <a14:useLocalDpi xmlns:a14="http://schemas.microsoft.com/office/drawing/2010/main" val="0"/>
              </a:ext>
            </a:extLst>
          </a:blip>
          <a:srcRect t="5403" b="69765"/>
          <a:stretch/>
        </p:blipFill>
        <p:spPr>
          <a:xfrm>
            <a:off x="4697785" y="624554"/>
            <a:ext cx="7336227" cy="2174014"/>
          </a:xfrm>
          <a:prstGeom prst="rect">
            <a:avLst/>
          </a:prstGeom>
        </p:spPr>
      </p:pic>
      <p:pic>
        <p:nvPicPr>
          <p:cNvPr id="6" name="Bildobjekt 5">
            <a:extLst>
              <a:ext uri="{FF2B5EF4-FFF2-40B4-BE49-F238E27FC236}">
                <a16:creationId xmlns:a16="http://schemas.microsoft.com/office/drawing/2014/main" id="{5204807F-4F31-034E-8E50-358E30142427}"/>
              </a:ext>
            </a:extLst>
          </p:cNvPr>
          <p:cNvPicPr>
            <a:picLocks noChangeAspect="1"/>
          </p:cNvPicPr>
          <p:nvPr/>
        </p:nvPicPr>
        <p:blipFill rotWithShape="1">
          <a:blip r:embed="rId3"/>
          <a:srcRect b="5831"/>
          <a:stretch/>
        </p:blipFill>
        <p:spPr>
          <a:xfrm>
            <a:off x="357188" y="1007428"/>
            <a:ext cx="3881084" cy="2609532"/>
          </a:xfrm>
          <a:prstGeom prst="rect">
            <a:avLst/>
          </a:prstGeom>
        </p:spPr>
      </p:pic>
      <p:sp>
        <p:nvSpPr>
          <p:cNvPr id="2" name="Rektangel: rundade hörn 1">
            <a:extLst>
              <a:ext uri="{FF2B5EF4-FFF2-40B4-BE49-F238E27FC236}">
                <a16:creationId xmlns:a16="http://schemas.microsoft.com/office/drawing/2014/main" id="{59CC1C8C-E312-4791-C980-D823F29A5D83}"/>
              </a:ext>
            </a:extLst>
          </p:cNvPr>
          <p:cNvSpPr/>
          <p:nvPr/>
        </p:nvSpPr>
        <p:spPr>
          <a:xfrm>
            <a:off x="4919134" y="4597401"/>
            <a:ext cx="6747933" cy="203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973AB61A-C9A9-0CC9-9420-2DFDDD7E1AC0}"/>
              </a:ext>
            </a:extLst>
          </p:cNvPr>
          <p:cNvSpPr/>
          <p:nvPr/>
        </p:nvSpPr>
        <p:spPr>
          <a:xfrm>
            <a:off x="4944532" y="1803399"/>
            <a:ext cx="1778000"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rundade hörn 7">
            <a:extLst>
              <a:ext uri="{FF2B5EF4-FFF2-40B4-BE49-F238E27FC236}">
                <a16:creationId xmlns:a16="http://schemas.microsoft.com/office/drawing/2014/main" id="{2AC830BB-3EE1-3ACA-B610-FE5DEE52876E}"/>
              </a:ext>
            </a:extLst>
          </p:cNvPr>
          <p:cNvSpPr/>
          <p:nvPr/>
        </p:nvSpPr>
        <p:spPr>
          <a:xfrm>
            <a:off x="7353298" y="1015894"/>
            <a:ext cx="1778000"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78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4536794-43E8-29D4-44D2-2797E85C90C4}"/>
              </a:ext>
            </a:extLst>
          </p:cNvPr>
          <p:cNvSpPr txBox="1"/>
          <p:nvPr/>
        </p:nvSpPr>
        <p:spPr>
          <a:xfrm>
            <a:off x="465667" y="357200"/>
            <a:ext cx="6096000" cy="523220"/>
          </a:xfrm>
          <a:prstGeom prst="rect">
            <a:avLst/>
          </a:prstGeom>
          <a:noFill/>
        </p:spPr>
        <p:txBody>
          <a:bodyPr wrap="square">
            <a:spAutoFit/>
          </a:bodyPr>
          <a:lstStyle/>
          <a:p>
            <a:r>
              <a:rPr lang="en-US" sz="2800" b="1" i="0" dirty="0">
                <a:solidFill>
                  <a:schemeClr val="accent2"/>
                </a:solidFill>
                <a:effectLst/>
                <a:latin typeface="Maitree"/>
              </a:rPr>
              <a:t>Standard forms</a:t>
            </a:r>
            <a:endParaRPr lang="sv-SE" sz="2800" dirty="0"/>
          </a:p>
        </p:txBody>
      </p:sp>
      <p:pic>
        <p:nvPicPr>
          <p:cNvPr id="5" name="Bildobjekt 4">
            <a:extLst>
              <a:ext uri="{FF2B5EF4-FFF2-40B4-BE49-F238E27FC236}">
                <a16:creationId xmlns:a16="http://schemas.microsoft.com/office/drawing/2014/main" id="{35362F31-7C74-621C-9D7C-9167533F9A95}"/>
              </a:ext>
            </a:extLst>
          </p:cNvPr>
          <p:cNvPicPr>
            <a:picLocks noChangeAspect="1"/>
          </p:cNvPicPr>
          <p:nvPr/>
        </p:nvPicPr>
        <p:blipFill>
          <a:blip r:embed="rId2"/>
          <a:stretch>
            <a:fillRect/>
          </a:stretch>
        </p:blipFill>
        <p:spPr>
          <a:xfrm>
            <a:off x="5867292" y="0"/>
            <a:ext cx="6142597" cy="6858000"/>
          </a:xfrm>
          <a:prstGeom prst="rect">
            <a:avLst/>
          </a:prstGeom>
        </p:spPr>
      </p:pic>
      <p:pic>
        <p:nvPicPr>
          <p:cNvPr id="6" name="Bildobjekt 5">
            <a:extLst>
              <a:ext uri="{FF2B5EF4-FFF2-40B4-BE49-F238E27FC236}">
                <a16:creationId xmlns:a16="http://schemas.microsoft.com/office/drawing/2014/main" id="{9EFD9181-5CD5-224B-6F95-CC27ACD35A0B}"/>
              </a:ext>
            </a:extLst>
          </p:cNvPr>
          <p:cNvPicPr>
            <a:picLocks noChangeAspect="1"/>
          </p:cNvPicPr>
          <p:nvPr/>
        </p:nvPicPr>
        <p:blipFill>
          <a:blip r:embed="rId3"/>
          <a:stretch>
            <a:fillRect/>
          </a:stretch>
        </p:blipFill>
        <p:spPr>
          <a:xfrm>
            <a:off x="579670" y="1389397"/>
            <a:ext cx="4126284" cy="5339394"/>
          </a:xfrm>
          <a:prstGeom prst="rect">
            <a:avLst/>
          </a:prstGeom>
        </p:spPr>
      </p:pic>
      <p:sp>
        <p:nvSpPr>
          <p:cNvPr id="7" name="textruta 6">
            <a:extLst>
              <a:ext uri="{FF2B5EF4-FFF2-40B4-BE49-F238E27FC236}">
                <a16:creationId xmlns:a16="http://schemas.microsoft.com/office/drawing/2014/main" id="{2F9563DB-11E0-8F39-9055-6584AB3EF580}"/>
              </a:ext>
            </a:extLst>
          </p:cNvPr>
          <p:cNvSpPr txBox="1"/>
          <p:nvPr/>
        </p:nvSpPr>
        <p:spPr>
          <a:xfrm>
            <a:off x="1133061" y="1338595"/>
            <a:ext cx="3468757" cy="369332"/>
          </a:xfrm>
          <a:prstGeom prst="rect">
            <a:avLst/>
          </a:prstGeom>
          <a:solidFill>
            <a:schemeClr val="bg1"/>
          </a:solidFill>
        </p:spPr>
        <p:txBody>
          <a:bodyPr wrap="square" rtlCol="0">
            <a:spAutoFit/>
          </a:bodyPr>
          <a:lstStyle/>
          <a:p>
            <a:r>
              <a:rPr lang="sv-SE" dirty="0"/>
              <a:t> </a:t>
            </a:r>
            <a:r>
              <a:rPr lang="sv-SE" dirty="0" err="1"/>
              <a:t>Purchase</a:t>
            </a:r>
            <a:r>
              <a:rPr lang="sv-SE" dirty="0"/>
              <a:t> </a:t>
            </a:r>
            <a:r>
              <a:rPr lang="sv-SE" dirty="0" err="1"/>
              <a:t>Requisition</a:t>
            </a:r>
            <a:r>
              <a:rPr lang="sv-SE" dirty="0"/>
              <a:t> Form</a:t>
            </a:r>
          </a:p>
        </p:txBody>
      </p:sp>
      <p:sp>
        <p:nvSpPr>
          <p:cNvPr id="8" name="Rektangel: rundade hörn 7">
            <a:extLst>
              <a:ext uri="{FF2B5EF4-FFF2-40B4-BE49-F238E27FC236}">
                <a16:creationId xmlns:a16="http://schemas.microsoft.com/office/drawing/2014/main" id="{E4E39AAE-613E-BB82-EC46-EF4174F8E819}"/>
              </a:ext>
            </a:extLst>
          </p:cNvPr>
          <p:cNvSpPr/>
          <p:nvPr/>
        </p:nvSpPr>
        <p:spPr>
          <a:xfrm>
            <a:off x="7992533" y="254000"/>
            <a:ext cx="2243667"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6B71C1DC-0B93-2E93-1D32-6AF72A14EB95}"/>
              </a:ext>
            </a:extLst>
          </p:cNvPr>
          <p:cNvSpPr/>
          <p:nvPr/>
        </p:nvSpPr>
        <p:spPr>
          <a:xfrm>
            <a:off x="1133061" y="1237620"/>
            <a:ext cx="2727739"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03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E3ED0CC9-239A-D51B-537E-C125F51CA448}"/>
              </a:ext>
            </a:extLst>
          </p:cNvPr>
          <p:cNvPicPr>
            <a:picLocks noChangeAspect="1"/>
          </p:cNvPicPr>
          <p:nvPr/>
        </p:nvPicPr>
        <p:blipFill rotWithShape="1">
          <a:blip r:embed="rId2">
            <a:extLst>
              <a:ext uri="{28A0092B-C50C-407E-A947-70E740481C1C}">
                <a14:useLocalDpi xmlns:a14="http://schemas.microsoft.com/office/drawing/2010/main" val="0"/>
              </a:ext>
            </a:extLst>
          </a:blip>
          <a:srcRect l="3462" t="4560" r="4318" b="3623"/>
          <a:stretch/>
        </p:blipFill>
        <p:spPr>
          <a:xfrm>
            <a:off x="2341743" y="877916"/>
            <a:ext cx="7508513" cy="5102168"/>
          </a:xfrm>
          <a:prstGeom prst="rect">
            <a:avLst/>
          </a:prstGeom>
        </p:spPr>
      </p:pic>
      <p:cxnSp>
        <p:nvCxnSpPr>
          <p:cNvPr id="4" name="Rak koppling 3">
            <a:extLst>
              <a:ext uri="{FF2B5EF4-FFF2-40B4-BE49-F238E27FC236}">
                <a16:creationId xmlns:a16="http://schemas.microsoft.com/office/drawing/2014/main" id="{3F128069-A43D-D97F-3B4A-DFF7414879B7}"/>
              </a:ext>
            </a:extLst>
          </p:cNvPr>
          <p:cNvCxnSpPr/>
          <p:nvPr/>
        </p:nvCxnSpPr>
        <p:spPr>
          <a:xfrm>
            <a:off x="3242733" y="2353733"/>
            <a:ext cx="201506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 name="Rak koppling 1">
            <a:extLst>
              <a:ext uri="{FF2B5EF4-FFF2-40B4-BE49-F238E27FC236}">
                <a16:creationId xmlns:a16="http://schemas.microsoft.com/office/drawing/2014/main" id="{4E1A98B9-B2FE-3189-06D8-0C2ED9C7A692}"/>
              </a:ext>
            </a:extLst>
          </p:cNvPr>
          <p:cNvCxnSpPr/>
          <p:nvPr/>
        </p:nvCxnSpPr>
        <p:spPr>
          <a:xfrm>
            <a:off x="3242733" y="3056467"/>
            <a:ext cx="201506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Rak koppling 9">
            <a:extLst>
              <a:ext uri="{FF2B5EF4-FFF2-40B4-BE49-F238E27FC236}">
                <a16:creationId xmlns:a16="http://schemas.microsoft.com/office/drawing/2014/main" id="{B54C89B0-BA66-BEF4-58ED-FA3FC28F9A9A}"/>
              </a:ext>
            </a:extLst>
          </p:cNvPr>
          <p:cNvCxnSpPr/>
          <p:nvPr/>
        </p:nvCxnSpPr>
        <p:spPr>
          <a:xfrm>
            <a:off x="3242733" y="4030134"/>
            <a:ext cx="201506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Rak koppling 10">
            <a:extLst>
              <a:ext uri="{FF2B5EF4-FFF2-40B4-BE49-F238E27FC236}">
                <a16:creationId xmlns:a16="http://schemas.microsoft.com/office/drawing/2014/main" id="{5F71802F-5337-319F-2A83-CD293AE620D2}"/>
              </a:ext>
            </a:extLst>
          </p:cNvPr>
          <p:cNvCxnSpPr/>
          <p:nvPr/>
        </p:nvCxnSpPr>
        <p:spPr>
          <a:xfrm>
            <a:off x="3242733" y="4343401"/>
            <a:ext cx="2015067"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2433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bord&#10;&#10;Automatiskt genererad beskrivning">
            <a:extLst>
              <a:ext uri="{FF2B5EF4-FFF2-40B4-BE49-F238E27FC236}">
                <a16:creationId xmlns:a16="http://schemas.microsoft.com/office/drawing/2014/main" id="{EE0ADCAF-C51F-37B6-CE86-38C3498CE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492" y="1852726"/>
            <a:ext cx="7551015" cy="3152548"/>
          </a:xfrm>
          <a:prstGeom prst="rect">
            <a:avLst/>
          </a:prstGeom>
        </p:spPr>
      </p:pic>
      <p:sp>
        <p:nvSpPr>
          <p:cNvPr id="2" name="Rektangel: rundade hörn 1">
            <a:extLst>
              <a:ext uri="{FF2B5EF4-FFF2-40B4-BE49-F238E27FC236}">
                <a16:creationId xmlns:a16="http://schemas.microsoft.com/office/drawing/2014/main" id="{F02BE90D-F808-64A0-9F96-A660690FEEDF}"/>
              </a:ext>
            </a:extLst>
          </p:cNvPr>
          <p:cNvSpPr/>
          <p:nvPr/>
        </p:nvSpPr>
        <p:spPr>
          <a:xfrm>
            <a:off x="5130800" y="2082800"/>
            <a:ext cx="3039533" cy="7196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16884A6-CC36-D864-0F46-92B519FAF383}"/>
              </a:ext>
            </a:extLst>
          </p:cNvPr>
          <p:cNvSpPr txBox="1"/>
          <p:nvPr/>
        </p:nvSpPr>
        <p:spPr>
          <a:xfrm>
            <a:off x="2556307" y="1164287"/>
            <a:ext cx="7315200" cy="523220"/>
          </a:xfrm>
          <a:prstGeom prst="rect">
            <a:avLst/>
          </a:prstGeom>
          <a:noFill/>
        </p:spPr>
        <p:txBody>
          <a:bodyPr wrap="square" rtlCol="0">
            <a:spAutoFit/>
          </a:bodyPr>
          <a:lstStyle/>
          <a:p>
            <a:r>
              <a:rPr lang="sv-SE" sz="2800" b="1" dirty="0">
                <a:solidFill>
                  <a:schemeClr val="accent2"/>
                </a:solidFill>
              </a:rPr>
              <a:t>Separation </a:t>
            </a:r>
            <a:r>
              <a:rPr lang="sv-SE" sz="2800" b="1" dirty="0" err="1">
                <a:solidFill>
                  <a:schemeClr val="accent2"/>
                </a:solidFill>
              </a:rPr>
              <a:t>of</a:t>
            </a:r>
            <a:r>
              <a:rPr lang="sv-SE" sz="2800" b="1" dirty="0">
                <a:solidFill>
                  <a:schemeClr val="accent2"/>
                </a:solidFill>
              </a:rPr>
              <a:t> </a:t>
            </a:r>
            <a:r>
              <a:rPr lang="sv-SE" sz="2800" b="1" dirty="0" err="1">
                <a:solidFill>
                  <a:schemeClr val="accent2"/>
                </a:solidFill>
              </a:rPr>
              <a:t>Duties</a:t>
            </a:r>
            <a:r>
              <a:rPr lang="sv-SE" sz="2800" b="1" dirty="0">
                <a:solidFill>
                  <a:schemeClr val="accent2"/>
                </a:solidFill>
              </a:rPr>
              <a:t>  - </a:t>
            </a:r>
            <a:r>
              <a:rPr lang="sv-SE" sz="2800" b="1" dirty="0" err="1">
                <a:solidFill>
                  <a:schemeClr val="accent2"/>
                </a:solidFill>
              </a:rPr>
              <a:t>Procurement</a:t>
            </a:r>
            <a:r>
              <a:rPr lang="sv-SE" sz="2800" b="1" dirty="0">
                <a:solidFill>
                  <a:schemeClr val="accent2"/>
                </a:solidFill>
              </a:rPr>
              <a:t> process</a:t>
            </a:r>
          </a:p>
        </p:txBody>
      </p:sp>
    </p:spTree>
    <p:extLst>
      <p:ext uri="{BB962C8B-B14F-4D97-AF65-F5344CB8AC3E}">
        <p14:creationId xmlns:p14="http://schemas.microsoft.com/office/powerpoint/2010/main" val="2855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4A220A6-EF0A-194C-080F-FFFE6815C716}"/>
              </a:ext>
            </a:extLst>
          </p:cNvPr>
          <p:cNvSpPr txBox="1"/>
          <p:nvPr/>
        </p:nvSpPr>
        <p:spPr>
          <a:xfrm>
            <a:off x="491066" y="455769"/>
            <a:ext cx="6096000" cy="800219"/>
          </a:xfrm>
          <a:prstGeom prst="rect">
            <a:avLst/>
          </a:prstGeom>
          <a:noFill/>
        </p:spPr>
        <p:txBody>
          <a:bodyPr wrap="square">
            <a:spAutoFit/>
          </a:bodyPr>
          <a:lstStyle/>
          <a:p>
            <a:r>
              <a:rPr lang="en-US" sz="2800" b="1" i="0" dirty="0">
                <a:solidFill>
                  <a:schemeClr val="accent2"/>
                </a:solidFill>
                <a:effectLst/>
                <a:latin typeface="Maitree"/>
              </a:rPr>
              <a:t>Vehicle Logbook</a:t>
            </a:r>
          </a:p>
          <a:p>
            <a:endParaRPr lang="sv-SE" sz="1800" b="1" dirty="0">
              <a:solidFill>
                <a:schemeClr val="accent2"/>
              </a:solidFill>
            </a:endParaRPr>
          </a:p>
        </p:txBody>
      </p:sp>
      <p:pic>
        <p:nvPicPr>
          <p:cNvPr id="6" name="Bildobjekt 5">
            <a:extLst>
              <a:ext uri="{FF2B5EF4-FFF2-40B4-BE49-F238E27FC236}">
                <a16:creationId xmlns:a16="http://schemas.microsoft.com/office/drawing/2014/main" id="{230FEA09-E144-1F50-B65A-9F884EDE16FE}"/>
              </a:ext>
            </a:extLst>
          </p:cNvPr>
          <p:cNvPicPr>
            <a:picLocks noChangeAspect="1"/>
          </p:cNvPicPr>
          <p:nvPr/>
        </p:nvPicPr>
        <p:blipFill rotWithShape="1">
          <a:blip r:embed="rId2"/>
          <a:srcRect t="23768" b="21740"/>
          <a:stretch/>
        </p:blipFill>
        <p:spPr>
          <a:xfrm>
            <a:off x="262226" y="1380107"/>
            <a:ext cx="8775757" cy="4782153"/>
          </a:xfrm>
          <a:prstGeom prst="rect">
            <a:avLst/>
          </a:prstGeom>
        </p:spPr>
      </p:pic>
      <p:pic>
        <p:nvPicPr>
          <p:cNvPr id="8" name="Bildobjekt 7">
            <a:extLst>
              <a:ext uri="{FF2B5EF4-FFF2-40B4-BE49-F238E27FC236}">
                <a16:creationId xmlns:a16="http://schemas.microsoft.com/office/drawing/2014/main" id="{8A4245A9-F785-F8F0-C0CB-BC9E949251DD}"/>
              </a:ext>
            </a:extLst>
          </p:cNvPr>
          <p:cNvPicPr>
            <a:picLocks noChangeAspect="1"/>
          </p:cNvPicPr>
          <p:nvPr/>
        </p:nvPicPr>
        <p:blipFill rotWithShape="1">
          <a:blip r:embed="rId3"/>
          <a:srcRect l="26087" r="23696" b="10716"/>
          <a:stretch/>
        </p:blipFill>
        <p:spPr>
          <a:xfrm>
            <a:off x="9403892" y="2385392"/>
            <a:ext cx="1911382" cy="2708050"/>
          </a:xfrm>
          <a:prstGeom prst="rect">
            <a:avLst/>
          </a:prstGeom>
        </p:spPr>
      </p:pic>
      <p:sp>
        <p:nvSpPr>
          <p:cNvPr id="9" name="textruta 8">
            <a:extLst>
              <a:ext uri="{FF2B5EF4-FFF2-40B4-BE49-F238E27FC236}">
                <a16:creationId xmlns:a16="http://schemas.microsoft.com/office/drawing/2014/main" id="{7A9EE899-8DCF-B277-B102-42EED45D38DB}"/>
              </a:ext>
            </a:extLst>
          </p:cNvPr>
          <p:cNvSpPr txBox="1"/>
          <p:nvPr/>
        </p:nvSpPr>
        <p:spPr>
          <a:xfrm>
            <a:off x="9782683" y="2553982"/>
            <a:ext cx="1421295" cy="2400657"/>
          </a:xfrm>
          <a:prstGeom prst="rect">
            <a:avLst/>
          </a:prstGeom>
          <a:noFill/>
        </p:spPr>
        <p:txBody>
          <a:bodyPr wrap="square" rtlCol="0">
            <a:spAutoFit/>
          </a:bodyPr>
          <a:lstStyle/>
          <a:p>
            <a:r>
              <a:rPr lang="sv-SE" sz="15000" dirty="0">
                <a:solidFill>
                  <a:srgbClr val="FF0000"/>
                </a:solidFill>
              </a:rPr>
              <a:t>X</a:t>
            </a:r>
          </a:p>
        </p:txBody>
      </p:sp>
    </p:spTree>
    <p:extLst>
      <p:ext uri="{BB962C8B-B14F-4D97-AF65-F5344CB8AC3E}">
        <p14:creationId xmlns:p14="http://schemas.microsoft.com/office/powerpoint/2010/main" val="27291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51EFA73-835B-0A0D-1823-62AA30FE98E7}"/>
              </a:ext>
            </a:extLst>
          </p:cNvPr>
          <p:cNvSpPr txBox="1"/>
          <p:nvPr/>
        </p:nvSpPr>
        <p:spPr>
          <a:xfrm>
            <a:off x="3042204" y="1905930"/>
            <a:ext cx="9573868" cy="4186274"/>
          </a:xfrm>
          <a:prstGeom prst="rect">
            <a:avLst/>
          </a:prstGeom>
          <a:noFill/>
        </p:spPr>
        <p:txBody>
          <a:bodyPr wrap="square">
            <a:spAutoFit/>
          </a:bodyPr>
          <a:lstStyle/>
          <a:p>
            <a:pPr algn="l" fontAlgn="base"/>
            <a:endParaRPr lang="en-US" dirty="0">
              <a:solidFill>
                <a:srgbClr val="313537"/>
              </a:solidFill>
              <a:latin typeface="merriweather" panose="00000500000000000000" pitchFamily="2" charset="0"/>
            </a:endParaRPr>
          </a:p>
          <a:p>
            <a:pPr marL="457200" indent="-457200" algn="l" fontAlgn="base">
              <a:lnSpc>
                <a:spcPts val="4300"/>
              </a:lnSpc>
              <a:buFont typeface="+mj-lt"/>
              <a:buAutoNum type="arabicPeriod"/>
            </a:pPr>
            <a:r>
              <a:rPr lang="en-US" sz="2800" b="0" i="0" dirty="0">
                <a:effectLst/>
              </a:rPr>
              <a:t>Keep money coming in </a:t>
            </a:r>
            <a:r>
              <a:rPr lang="en-US" sz="2800" b="1" i="0" dirty="0">
                <a:effectLst/>
              </a:rPr>
              <a:t>separate </a:t>
            </a:r>
            <a:r>
              <a:rPr lang="en-US" sz="2800" b="0" i="0" dirty="0">
                <a:effectLst/>
              </a:rPr>
              <a:t>from money going out</a:t>
            </a:r>
          </a:p>
          <a:p>
            <a:pPr marL="457200" indent="-457200" algn="l" fontAlgn="base">
              <a:lnSpc>
                <a:spcPts val="4300"/>
              </a:lnSpc>
              <a:buFont typeface="+mj-lt"/>
              <a:buAutoNum type="arabicPeriod"/>
            </a:pPr>
            <a:r>
              <a:rPr lang="en-US" sz="2800" b="0" i="0" dirty="0">
                <a:effectLst/>
              </a:rPr>
              <a:t>Always </a:t>
            </a:r>
            <a:r>
              <a:rPr lang="en-US" sz="2800" b="1" i="0" dirty="0">
                <a:effectLst/>
              </a:rPr>
              <a:t>give receipts</a:t>
            </a:r>
            <a:r>
              <a:rPr lang="en-US" sz="2800" b="0" i="0" dirty="0">
                <a:effectLst/>
              </a:rPr>
              <a:t> for money received</a:t>
            </a:r>
          </a:p>
          <a:p>
            <a:pPr marL="457200" indent="-457200" algn="l" fontAlgn="base">
              <a:lnSpc>
                <a:spcPts val="4300"/>
              </a:lnSpc>
              <a:buFont typeface="+mj-lt"/>
              <a:buAutoNum type="arabicPeriod"/>
            </a:pPr>
            <a:r>
              <a:rPr lang="en-US" sz="2800" b="0" i="0" dirty="0">
                <a:effectLst/>
              </a:rPr>
              <a:t>Always </a:t>
            </a:r>
            <a:r>
              <a:rPr lang="en-US" sz="2800" b="1" i="0" dirty="0">
                <a:effectLst/>
              </a:rPr>
              <a:t>obtain receipts</a:t>
            </a:r>
            <a:r>
              <a:rPr lang="en-US" sz="2800" b="0" i="0" dirty="0">
                <a:effectLst/>
              </a:rPr>
              <a:t> for money paid out</a:t>
            </a:r>
          </a:p>
          <a:p>
            <a:pPr marL="457200" indent="-457200" algn="l" fontAlgn="base">
              <a:lnSpc>
                <a:spcPts val="4300"/>
              </a:lnSpc>
              <a:buFont typeface="+mj-lt"/>
              <a:buAutoNum type="arabicPeriod"/>
            </a:pPr>
            <a:r>
              <a:rPr lang="en-US" sz="2800" b="0" i="0" dirty="0">
                <a:effectLst/>
              </a:rPr>
              <a:t>Pay surplus cash into the </a:t>
            </a:r>
            <a:r>
              <a:rPr lang="en-US" sz="2800" b="1" i="0" dirty="0">
                <a:effectLst/>
              </a:rPr>
              <a:t>bank</a:t>
            </a:r>
            <a:endParaRPr lang="en-US" sz="2800" b="0" i="0" dirty="0">
              <a:effectLst/>
            </a:endParaRPr>
          </a:p>
          <a:p>
            <a:pPr marL="457200" indent="-457200" algn="l" fontAlgn="base">
              <a:lnSpc>
                <a:spcPts val="4300"/>
              </a:lnSpc>
              <a:buFont typeface="+mj-lt"/>
              <a:buAutoNum type="arabicPeriod"/>
            </a:pPr>
            <a:r>
              <a:rPr lang="en-US" sz="2800" b="0" i="0" dirty="0">
                <a:effectLst/>
              </a:rPr>
              <a:t>Set ou</a:t>
            </a:r>
            <a:r>
              <a:rPr lang="en-US" sz="2800" dirty="0"/>
              <a:t>t </a:t>
            </a:r>
            <a:r>
              <a:rPr lang="en-US" sz="2800" b="0" i="0" dirty="0">
                <a:effectLst/>
              </a:rPr>
              <a:t>proper </a:t>
            </a:r>
            <a:r>
              <a:rPr lang="en-US" sz="2800" b="1" i="0" dirty="0">
                <a:effectLst/>
              </a:rPr>
              <a:t>procedures </a:t>
            </a:r>
            <a:r>
              <a:rPr lang="en-US" sz="2800" b="0" i="0" dirty="0">
                <a:effectLst/>
              </a:rPr>
              <a:t>for </a:t>
            </a:r>
            <a:r>
              <a:rPr lang="en-US" sz="2800" b="1" i="0" dirty="0">
                <a:effectLst/>
              </a:rPr>
              <a:t>receiving </a:t>
            </a:r>
            <a:r>
              <a:rPr lang="en-US" sz="2800" b="0" i="0" dirty="0">
                <a:effectLst/>
              </a:rPr>
              <a:t>cash</a:t>
            </a:r>
          </a:p>
          <a:p>
            <a:pPr marL="457200" indent="-457200" algn="l" fontAlgn="base">
              <a:lnSpc>
                <a:spcPts val="4300"/>
              </a:lnSpc>
              <a:buFont typeface="+mj-lt"/>
              <a:buAutoNum type="arabicPeriod"/>
            </a:pPr>
            <a:r>
              <a:rPr lang="en-US" sz="2800" b="1" i="0" dirty="0">
                <a:effectLst/>
              </a:rPr>
              <a:t>Restrict access</a:t>
            </a:r>
            <a:r>
              <a:rPr lang="en-US" sz="2800" b="0" i="0" dirty="0">
                <a:effectLst/>
              </a:rPr>
              <a:t> to petty cash and the safe</a:t>
            </a:r>
          </a:p>
          <a:p>
            <a:pPr marL="457200" indent="-457200" algn="l" fontAlgn="base">
              <a:lnSpc>
                <a:spcPts val="4300"/>
              </a:lnSpc>
              <a:buFont typeface="+mj-lt"/>
              <a:buAutoNum type="arabicPeriod"/>
            </a:pPr>
            <a:r>
              <a:rPr lang="en-US" sz="2800" b="0" i="0" dirty="0">
                <a:effectLst/>
              </a:rPr>
              <a:t>Keep cash transactions to a </a:t>
            </a:r>
            <a:r>
              <a:rPr lang="en-US" sz="2800" b="1" i="0" dirty="0">
                <a:effectLst/>
              </a:rPr>
              <a:t>minimum</a:t>
            </a:r>
            <a:endParaRPr lang="en-US" sz="2800" b="0" i="0" dirty="0">
              <a:effectLst/>
            </a:endParaRPr>
          </a:p>
        </p:txBody>
      </p:sp>
      <p:pic>
        <p:nvPicPr>
          <p:cNvPr id="4" name="Bildobjekt 3">
            <a:extLst>
              <a:ext uri="{FF2B5EF4-FFF2-40B4-BE49-F238E27FC236}">
                <a16:creationId xmlns:a16="http://schemas.microsoft.com/office/drawing/2014/main" id="{A025385B-C94A-979D-8651-1E11C5EC52E2}"/>
              </a:ext>
            </a:extLst>
          </p:cNvPr>
          <p:cNvPicPr>
            <a:picLocks noChangeAspect="1"/>
          </p:cNvPicPr>
          <p:nvPr/>
        </p:nvPicPr>
        <p:blipFill>
          <a:blip r:embed="rId2"/>
          <a:stretch>
            <a:fillRect/>
          </a:stretch>
        </p:blipFill>
        <p:spPr>
          <a:xfrm>
            <a:off x="156129" y="188792"/>
            <a:ext cx="2886075" cy="2886075"/>
          </a:xfrm>
          <a:prstGeom prst="rect">
            <a:avLst/>
          </a:prstGeom>
        </p:spPr>
      </p:pic>
      <p:sp>
        <p:nvSpPr>
          <p:cNvPr id="5" name="textruta 4">
            <a:extLst>
              <a:ext uri="{FF2B5EF4-FFF2-40B4-BE49-F238E27FC236}">
                <a16:creationId xmlns:a16="http://schemas.microsoft.com/office/drawing/2014/main" id="{B7347260-F136-B03F-176A-620EA60A6FBC}"/>
              </a:ext>
            </a:extLst>
          </p:cNvPr>
          <p:cNvSpPr txBox="1"/>
          <p:nvPr/>
        </p:nvSpPr>
        <p:spPr>
          <a:xfrm>
            <a:off x="2653748" y="487018"/>
            <a:ext cx="5049078" cy="861774"/>
          </a:xfrm>
          <a:prstGeom prst="rect">
            <a:avLst/>
          </a:prstGeom>
          <a:noFill/>
        </p:spPr>
        <p:txBody>
          <a:bodyPr wrap="square" rtlCol="0">
            <a:spAutoFit/>
          </a:bodyPr>
          <a:lstStyle/>
          <a:p>
            <a:r>
              <a:rPr lang="en-US" sz="3200" b="1" i="0" dirty="0">
                <a:solidFill>
                  <a:srgbClr val="DE7B1E"/>
                </a:solidFill>
                <a:effectLst/>
                <a:latin typeface="Roboto" panose="02000000000000000000" pitchFamily="2" charset="0"/>
              </a:rPr>
              <a:t>… for handling cash</a:t>
            </a:r>
            <a:r>
              <a:rPr lang="en-US" sz="3200" b="0" i="0" dirty="0">
                <a:solidFill>
                  <a:srgbClr val="DE7B1E"/>
                </a:solidFill>
                <a:effectLst/>
                <a:latin typeface="merriweather" panose="00000500000000000000" pitchFamily="2" charset="0"/>
              </a:rPr>
              <a:t> </a:t>
            </a:r>
          </a:p>
          <a:p>
            <a:endParaRPr lang="sv-SE" dirty="0"/>
          </a:p>
        </p:txBody>
      </p:sp>
    </p:spTree>
    <p:extLst>
      <p:ext uri="{BB962C8B-B14F-4D97-AF65-F5344CB8AC3E}">
        <p14:creationId xmlns:p14="http://schemas.microsoft.com/office/powerpoint/2010/main" val="224018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C7F4D0E-7A2E-48F1-90BA-3F3CF9912098}"/>
              </a:ext>
            </a:extLst>
          </p:cNvPr>
          <p:cNvSpPr txBox="1"/>
          <p:nvPr/>
        </p:nvSpPr>
        <p:spPr>
          <a:xfrm>
            <a:off x="515944" y="954371"/>
            <a:ext cx="4377421" cy="4690005"/>
          </a:xfrm>
          <a:prstGeom prst="rect">
            <a:avLst/>
          </a:prstGeom>
        </p:spPr>
        <p:txBody>
          <a:bodyPr vert="horz" lIns="91440" tIns="45720" rIns="91440" bIns="45720" rtlCol="0">
            <a:normAutofit/>
          </a:bodyPr>
          <a:lstStyle/>
          <a:p>
            <a:pPr>
              <a:lnSpc>
                <a:spcPct val="90000"/>
              </a:lnSpc>
              <a:spcAft>
                <a:spcPts val="600"/>
              </a:spcAft>
            </a:pPr>
            <a:endParaRPr lang="en-US" sz="2000" dirty="0">
              <a:effectLst/>
            </a:endParaRPr>
          </a:p>
        </p:txBody>
      </p:sp>
      <p:pic>
        <p:nvPicPr>
          <p:cNvPr id="3" name="Bildobjekt 2" descr="En bild som visar text&#10;&#10;Automatiskt genererad beskrivning">
            <a:extLst>
              <a:ext uri="{FF2B5EF4-FFF2-40B4-BE49-F238E27FC236}">
                <a16:creationId xmlns:a16="http://schemas.microsoft.com/office/drawing/2014/main" id="{90D5D465-59A4-DA67-1DCB-92CEB72E0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973" y="2463611"/>
            <a:ext cx="9106053" cy="1930777"/>
          </a:xfrm>
          <a:prstGeom prst="rect">
            <a:avLst/>
          </a:prstGeom>
        </p:spPr>
      </p:pic>
    </p:spTree>
    <p:extLst>
      <p:ext uri="{BB962C8B-B14F-4D97-AF65-F5344CB8AC3E}">
        <p14:creationId xmlns:p14="http://schemas.microsoft.com/office/powerpoint/2010/main" val="280835487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7979C19A-6CF4-4B03-9031-232F6DCCD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6B1C19E7-2501-5DD6-4ABC-69EDA1A74A66}"/>
              </a:ext>
            </a:extLst>
          </p:cNvPr>
          <p:cNvPicPr>
            <a:picLocks noChangeAspect="1"/>
          </p:cNvPicPr>
          <p:nvPr/>
        </p:nvPicPr>
        <p:blipFill rotWithShape="1">
          <a:blip r:embed="rId2"/>
          <a:srcRect b="40605"/>
          <a:stretch/>
        </p:blipFill>
        <p:spPr>
          <a:xfrm>
            <a:off x="340143" y="942783"/>
            <a:ext cx="11338335" cy="1969813"/>
          </a:xfrm>
          <a:prstGeom prst="rect">
            <a:avLst/>
          </a:prstGeom>
        </p:spPr>
      </p:pic>
      <p:sp>
        <p:nvSpPr>
          <p:cNvPr id="29" name="Rectangle 21">
            <a:extLst>
              <a:ext uri="{FF2B5EF4-FFF2-40B4-BE49-F238E27FC236}">
                <a16:creationId xmlns:a16="http://schemas.microsoft.com/office/drawing/2014/main" id="{96A4C419-5959-41E1-8F5D-4385DE6B3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7460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98524996-6D79-F007-CE86-3B4033040A62}"/>
              </a:ext>
            </a:extLst>
          </p:cNvPr>
          <p:cNvPicPr>
            <a:picLocks noChangeAspect="1"/>
          </p:cNvPicPr>
          <p:nvPr/>
        </p:nvPicPr>
        <p:blipFill rotWithShape="1">
          <a:blip r:embed="rId3"/>
          <a:srcRect r="-4" b="-4"/>
          <a:stretch/>
        </p:blipFill>
        <p:spPr>
          <a:xfrm>
            <a:off x="854445" y="3604775"/>
            <a:ext cx="2757114" cy="2757114"/>
          </a:xfrm>
          <a:prstGeom prst="rect">
            <a:avLst/>
          </a:prstGeom>
        </p:spPr>
      </p:pic>
      <p:pic>
        <p:nvPicPr>
          <p:cNvPr id="2" name="Bildobjekt 1">
            <a:extLst>
              <a:ext uri="{FF2B5EF4-FFF2-40B4-BE49-F238E27FC236}">
                <a16:creationId xmlns:a16="http://schemas.microsoft.com/office/drawing/2014/main" id="{FC11D6DB-D119-AD00-8C27-DD50755596E3}"/>
              </a:ext>
            </a:extLst>
          </p:cNvPr>
          <p:cNvPicPr>
            <a:picLocks noChangeAspect="1"/>
          </p:cNvPicPr>
          <p:nvPr/>
        </p:nvPicPr>
        <p:blipFill rotWithShape="1">
          <a:blip r:embed="rId4"/>
          <a:srcRect l="8582" r="3460" b="4"/>
          <a:stretch/>
        </p:blipFill>
        <p:spPr>
          <a:xfrm>
            <a:off x="4656731" y="3943506"/>
            <a:ext cx="2561192" cy="2183788"/>
          </a:xfrm>
          <a:prstGeom prst="rect">
            <a:avLst/>
          </a:prstGeom>
        </p:spPr>
      </p:pic>
      <p:sp>
        <p:nvSpPr>
          <p:cNvPr id="30" name="Rectangle 23">
            <a:extLst>
              <a:ext uri="{FF2B5EF4-FFF2-40B4-BE49-F238E27FC236}">
                <a16:creationId xmlns:a16="http://schemas.microsoft.com/office/drawing/2014/main" id="{DF923961-7523-4DA3-A6B8-16492042B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5712" y="4546920"/>
            <a:ext cx="351253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objekt 6" descr="En bild som visar text, elektronik, dator, skrivbord&#10;&#10;Automatiskt genererad beskrivning">
            <a:extLst>
              <a:ext uri="{FF2B5EF4-FFF2-40B4-BE49-F238E27FC236}">
                <a16:creationId xmlns:a16="http://schemas.microsoft.com/office/drawing/2014/main" id="{9EA5F656-7CE5-1D50-41B9-77AE99AE0A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25463" y="3855379"/>
            <a:ext cx="3482781" cy="2364421"/>
          </a:xfrm>
          <a:prstGeom prst="rect">
            <a:avLst/>
          </a:prstGeom>
        </p:spPr>
      </p:pic>
      <p:sp>
        <p:nvSpPr>
          <p:cNvPr id="8" name="textruta 7">
            <a:extLst>
              <a:ext uri="{FF2B5EF4-FFF2-40B4-BE49-F238E27FC236}">
                <a16:creationId xmlns:a16="http://schemas.microsoft.com/office/drawing/2014/main" id="{BFB0E5C0-AE4C-1F03-9ED0-6FEFA3AC441D}"/>
              </a:ext>
            </a:extLst>
          </p:cNvPr>
          <p:cNvSpPr txBox="1"/>
          <p:nvPr/>
        </p:nvSpPr>
        <p:spPr>
          <a:xfrm>
            <a:off x="8615615" y="7222223"/>
            <a:ext cx="4220806" cy="230832"/>
          </a:xfrm>
          <a:prstGeom prst="rect">
            <a:avLst/>
          </a:prstGeom>
          <a:noFill/>
        </p:spPr>
        <p:txBody>
          <a:bodyPr wrap="square" rtlCol="0">
            <a:spAutoFit/>
          </a:bodyPr>
          <a:lstStyle/>
          <a:p>
            <a:r>
              <a:rPr lang="sv-SE" sz="900">
                <a:hlinkClick r:id="rId6" tooltip="https://computerconciergeny.blogspot.com/"/>
              </a:rPr>
              <a:t>Det här fotot</a:t>
            </a:r>
            <a:r>
              <a:rPr lang="sv-SE" sz="900"/>
              <a:t> av Okänd författare licensieras enligt </a:t>
            </a:r>
            <a:r>
              <a:rPr lang="sv-SE" sz="900">
                <a:hlinkClick r:id="rId7" tooltip="https://creativecommons.org/licenses/by-nc/3.0/"/>
              </a:rPr>
              <a:t>CC BY-NC</a:t>
            </a:r>
            <a:endParaRPr lang="sv-SE" sz="900"/>
          </a:p>
        </p:txBody>
      </p:sp>
    </p:spTree>
    <p:extLst>
      <p:ext uri="{BB962C8B-B14F-4D97-AF65-F5344CB8AC3E}">
        <p14:creationId xmlns:p14="http://schemas.microsoft.com/office/powerpoint/2010/main" val="143409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8096BCA1-BD3F-40F7-D914-D418D3121D4C}"/>
              </a:ext>
            </a:extLst>
          </p:cNvPr>
          <p:cNvPicPr>
            <a:picLocks noChangeAspect="1"/>
          </p:cNvPicPr>
          <p:nvPr/>
        </p:nvPicPr>
        <p:blipFill rotWithShape="1">
          <a:blip r:embed="rId2">
            <a:extLst>
              <a:ext uri="{28A0092B-C50C-407E-A947-70E740481C1C}">
                <a14:useLocalDpi xmlns:a14="http://schemas.microsoft.com/office/drawing/2010/main" val="0"/>
              </a:ext>
            </a:extLst>
          </a:blip>
          <a:srcRect l="4068" t="3365" r="3153" b="3408"/>
          <a:stretch/>
        </p:blipFill>
        <p:spPr>
          <a:xfrm>
            <a:off x="2553876" y="889000"/>
            <a:ext cx="7380464" cy="5080000"/>
          </a:xfrm>
          <a:prstGeom prst="rect">
            <a:avLst/>
          </a:prstGeom>
        </p:spPr>
      </p:pic>
      <p:cxnSp>
        <p:nvCxnSpPr>
          <p:cNvPr id="2" name="Rak koppling 1">
            <a:extLst>
              <a:ext uri="{FF2B5EF4-FFF2-40B4-BE49-F238E27FC236}">
                <a16:creationId xmlns:a16="http://schemas.microsoft.com/office/drawing/2014/main" id="{FAC7546F-CF35-CA2B-AA1F-0E50FD2C61E7}"/>
              </a:ext>
            </a:extLst>
          </p:cNvPr>
          <p:cNvCxnSpPr>
            <a:cxnSpLocks/>
          </p:cNvCxnSpPr>
          <p:nvPr/>
        </p:nvCxnSpPr>
        <p:spPr>
          <a:xfrm>
            <a:off x="3310466" y="2252133"/>
            <a:ext cx="255531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 name="Rak koppling 6">
            <a:extLst>
              <a:ext uri="{FF2B5EF4-FFF2-40B4-BE49-F238E27FC236}">
                <a16:creationId xmlns:a16="http://schemas.microsoft.com/office/drawing/2014/main" id="{48A170E4-FB7B-8BAF-9F56-A8F98CB438AB}"/>
              </a:ext>
            </a:extLst>
          </p:cNvPr>
          <p:cNvCxnSpPr>
            <a:cxnSpLocks/>
          </p:cNvCxnSpPr>
          <p:nvPr/>
        </p:nvCxnSpPr>
        <p:spPr>
          <a:xfrm>
            <a:off x="3242733" y="2920999"/>
            <a:ext cx="255531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Rak koppling 8">
            <a:extLst>
              <a:ext uri="{FF2B5EF4-FFF2-40B4-BE49-F238E27FC236}">
                <a16:creationId xmlns:a16="http://schemas.microsoft.com/office/drawing/2014/main" id="{EA9DE1A9-7A64-2006-8BA7-F2AEE39FB59E}"/>
              </a:ext>
            </a:extLst>
          </p:cNvPr>
          <p:cNvCxnSpPr>
            <a:cxnSpLocks/>
          </p:cNvCxnSpPr>
          <p:nvPr/>
        </p:nvCxnSpPr>
        <p:spPr>
          <a:xfrm>
            <a:off x="3310466" y="4546599"/>
            <a:ext cx="2555313"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69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bord&#10;&#10;Automatiskt genererad beskrivning">
            <a:extLst>
              <a:ext uri="{FF2B5EF4-FFF2-40B4-BE49-F238E27FC236}">
                <a16:creationId xmlns:a16="http://schemas.microsoft.com/office/drawing/2014/main" id="{5316EE4E-59C8-5040-57DE-F20E4D7C9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397" y="571233"/>
            <a:ext cx="8594568" cy="6286767"/>
          </a:xfrm>
          <a:prstGeom prst="rect">
            <a:avLst/>
          </a:prstGeom>
        </p:spPr>
      </p:pic>
      <p:sp>
        <p:nvSpPr>
          <p:cNvPr id="5" name="textruta 4">
            <a:extLst>
              <a:ext uri="{FF2B5EF4-FFF2-40B4-BE49-F238E27FC236}">
                <a16:creationId xmlns:a16="http://schemas.microsoft.com/office/drawing/2014/main" id="{22291071-7818-9AFB-1DD4-D22AD0226A5B}"/>
              </a:ext>
            </a:extLst>
          </p:cNvPr>
          <p:cNvSpPr txBox="1"/>
          <p:nvPr/>
        </p:nvSpPr>
        <p:spPr>
          <a:xfrm>
            <a:off x="1962646" y="657340"/>
            <a:ext cx="3210127" cy="584775"/>
          </a:xfrm>
          <a:prstGeom prst="rect">
            <a:avLst/>
          </a:prstGeom>
          <a:noFill/>
        </p:spPr>
        <p:txBody>
          <a:bodyPr wrap="square" rtlCol="0">
            <a:spAutoFit/>
          </a:bodyPr>
          <a:lstStyle/>
          <a:p>
            <a:r>
              <a:rPr lang="sv-SE" sz="3200" b="1" dirty="0" err="1">
                <a:solidFill>
                  <a:srgbClr val="DE7B1E"/>
                </a:solidFill>
              </a:rPr>
              <a:t>Audits</a:t>
            </a:r>
            <a:endParaRPr lang="sv-SE" sz="3200" b="1" dirty="0">
              <a:solidFill>
                <a:srgbClr val="DE7B1E"/>
              </a:solidFill>
            </a:endParaRPr>
          </a:p>
        </p:txBody>
      </p:sp>
    </p:spTree>
    <p:extLst>
      <p:ext uri="{BB962C8B-B14F-4D97-AF65-F5344CB8AC3E}">
        <p14:creationId xmlns:p14="http://schemas.microsoft.com/office/powerpoint/2010/main" val="4027303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FC45977-8867-A120-68A8-C638DA8C17F6}"/>
              </a:ext>
            </a:extLst>
          </p:cNvPr>
          <p:cNvPicPr>
            <a:picLocks noChangeAspect="1"/>
          </p:cNvPicPr>
          <p:nvPr/>
        </p:nvPicPr>
        <p:blipFill rotWithShape="1">
          <a:blip r:embed="rId2">
            <a:extLst>
              <a:ext uri="{28A0092B-C50C-407E-A947-70E740481C1C}">
                <a14:useLocalDpi xmlns:a14="http://schemas.microsoft.com/office/drawing/2010/main" val="0"/>
              </a:ext>
            </a:extLst>
          </a:blip>
          <a:srcRect l="4134" r="3627" b="10940"/>
          <a:stretch/>
        </p:blipFill>
        <p:spPr>
          <a:xfrm>
            <a:off x="2241462" y="889972"/>
            <a:ext cx="7706027" cy="5078055"/>
          </a:xfrm>
          <a:prstGeom prst="rect">
            <a:avLst/>
          </a:prstGeom>
        </p:spPr>
      </p:pic>
      <p:cxnSp>
        <p:nvCxnSpPr>
          <p:cNvPr id="4" name="Rak koppling 3">
            <a:extLst>
              <a:ext uri="{FF2B5EF4-FFF2-40B4-BE49-F238E27FC236}">
                <a16:creationId xmlns:a16="http://schemas.microsoft.com/office/drawing/2014/main" id="{E9E29FD4-DE5B-93B9-6103-BBE77E738F7F}"/>
              </a:ext>
            </a:extLst>
          </p:cNvPr>
          <p:cNvCxnSpPr/>
          <p:nvPr/>
        </p:nvCxnSpPr>
        <p:spPr>
          <a:xfrm>
            <a:off x="6273800" y="2819400"/>
            <a:ext cx="177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DEFD6D1F-970A-B1FB-0941-403CFDE70A51}"/>
              </a:ext>
            </a:extLst>
          </p:cNvPr>
          <p:cNvCxnSpPr/>
          <p:nvPr/>
        </p:nvCxnSpPr>
        <p:spPr>
          <a:xfrm>
            <a:off x="6231467" y="3429000"/>
            <a:ext cx="29040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ruta 1">
            <a:extLst>
              <a:ext uri="{FF2B5EF4-FFF2-40B4-BE49-F238E27FC236}">
                <a16:creationId xmlns:a16="http://schemas.microsoft.com/office/drawing/2014/main" id="{54520871-47D9-E1EA-D18D-E7F63D1CB7BA}"/>
              </a:ext>
            </a:extLst>
          </p:cNvPr>
          <p:cNvGraphicFramePr/>
          <p:nvPr>
            <p:extLst>
              <p:ext uri="{D42A27DB-BD31-4B8C-83A1-F6EECF244321}">
                <p14:modId xmlns:p14="http://schemas.microsoft.com/office/powerpoint/2010/main" val="2722895134"/>
              </p:ext>
            </p:extLst>
          </p:nvPr>
        </p:nvGraphicFramePr>
        <p:xfrm>
          <a:off x="1287378" y="794084"/>
          <a:ext cx="9799721"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03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3A9FC575-7244-A26A-B7A9-D3B9EBF318B0}"/>
              </a:ext>
            </a:extLst>
          </p:cNvPr>
          <p:cNvPicPr>
            <a:picLocks noChangeAspect="1"/>
          </p:cNvPicPr>
          <p:nvPr/>
        </p:nvPicPr>
        <p:blipFill rotWithShape="1">
          <a:blip r:embed="rId2"/>
          <a:srcRect t="17164" r="9089" b="10913"/>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ruta 1">
            <a:extLst>
              <a:ext uri="{FF2B5EF4-FFF2-40B4-BE49-F238E27FC236}">
                <a16:creationId xmlns:a16="http://schemas.microsoft.com/office/drawing/2014/main" id="{3325337E-B34F-1BB4-B10A-D7100D279F15}"/>
              </a:ext>
            </a:extLst>
          </p:cNvPr>
          <p:cNvSpPr txBox="1"/>
          <p:nvPr/>
        </p:nvSpPr>
        <p:spPr>
          <a:xfrm>
            <a:off x="477981" y="1122363"/>
            <a:ext cx="402336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b="1">
                <a:latin typeface="+mj-lt"/>
                <a:ea typeface="+mj-ea"/>
                <a:cs typeface="+mj-cs"/>
              </a:rPr>
              <a:t>Can you give any examples of corruption?</a:t>
            </a:r>
          </a:p>
          <a:p>
            <a:pPr defTabSz="914400">
              <a:lnSpc>
                <a:spcPct val="90000"/>
              </a:lnSpc>
              <a:spcBef>
                <a:spcPct val="0"/>
              </a:spcBef>
              <a:spcAft>
                <a:spcPts val="600"/>
              </a:spcAft>
            </a:pPr>
            <a:endParaRPr lang="en-US" sz="4100" b="1">
              <a:latin typeface="+mj-lt"/>
              <a:ea typeface="+mj-ea"/>
              <a:cs typeface="+mj-cs"/>
            </a:endParaRPr>
          </a:p>
          <a:p>
            <a:pPr defTabSz="914400">
              <a:lnSpc>
                <a:spcPct val="90000"/>
              </a:lnSpc>
              <a:spcBef>
                <a:spcPct val="0"/>
              </a:spcBef>
              <a:spcAft>
                <a:spcPts val="600"/>
              </a:spcAft>
            </a:pPr>
            <a:r>
              <a:rPr lang="en-US" sz="4100" b="1">
                <a:latin typeface="+mj-lt"/>
                <a:ea typeface="+mj-ea"/>
                <a:cs typeface="+mj-cs"/>
              </a:rPr>
              <a:t>Write in the chat!</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1EB4AC6A-1AA6-596A-0474-086918876681}"/>
              </a:ext>
            </a:extLst>
          </p:cNvPr>
          <p:cNvPicPr>
            <a:picLocks noChangeAspect="1"/>
          </p:cNvPicPr>
          <p:nvPr/>
        </p:nvPicPr>
        <p:blipFill rotWithShape="1">
          <a:blip r:embed="rId3">
            <a:extLst>
              <a:ext uri="{28A0092B-C50C-407E-A947-70E740481C1C}">
                <a14:useLocalDpi xmlns:a14="http://schemas.microsoft.com/office/drawing/2010/main" val="0"/>
              </a:ext>
            </a:extLst>
          </a:blip>
          <a:srcRect r="9674"/>
          <a:stretch/>
        </p:blipFill>
        <p:spPr>
          <a:xfrm>
            <a:off x="2075711" y="2479412"/>
            <a:ext cx="9156332" cy="2058859"/>
          </a:xfrm>
          <a:prstGeom prst="rect">
            <a:avLst/>
          </a:prstGeom>
        </p:spPr>
      </p:pic>
    </p:spTree>
    <p:extLst>
      <p:ext uri="{BB962C8B-B14F-4D97-AF65-F5344CB8AC3E}">
        <p14:creationId xmlns:p14="http://schemas.microsoft.com/office/powerpoint/2010/main" val="1068154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descr="En bild som visar bord&#10;&#10;Automatiskt genererad beskrivning">
            <a:extLst>
              <a:ext uri="{FF2B5EF4-FFF2-40B4-BE49-F238E27FC236}">
                <a16:creationId xmlns:a16="http://schemas.microsoft.com/office/drawing/2014/main" id="{2CE0DE03-03DA-1A44-8AB0-3925EFC3D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693" y="171594"/>
            <a:ext cx="6400800" cy="6514811"/>
          </a:xfrm>
          <a:prstGeom prst="rect">
            <a:avLst/>
          </a:prstGeom>
        </p:spPr>
      </p:pic>
      <p:pic>
        <p:nvPicPr>
          <p:cNvPr id="12" name="Bildobjekt 11">
            <a:extLst>
              <a:ext uri="{FF2B5EF4-FFF2-40B4-BE49-F238E27FC236}">
                <a16:creationId xmlns:a16="http://schemas.microsoft.com/office/drawing/2014/main" id="{A3CC136C-654B-A3F0-51A0-4EDFE23F77BF}"/>
              </a:ext>
            </a:extLst>
          </p:cNvPr>
          <p:cNvPicPr>
            <a:picLocks noChangeAspect="1"/>
          </p:cNvPicPr>
          <p:nvPr/>
        </p:nvPicPr>
        <p:blipFill>
          <a:blip r:embed="rId3"/>
          <a:stretch>
            <a:fillRect/>
          </a:stretch>
        </p:blipFill>
        <p:spPr>
          <a:xfrm>
            <a:off x="571135" y="1959410"/>
            <a:ext cx="4208535" cy="3318268"/>
          </a:xfrm>
          <a:prstGeom prst="rect">
            <a:avLst/>
          </a:prstGeom>
        </p:spPr>
      </p:pic>
      <p:sp>
        <p:nvSpPr>
          <p:cNvPr id="14" name="Rektangel 13">
            <a:extLst>
              <a:ext uri="{FF2B5EF4-FFF2-40B4-BE49-F238E27FC236}">
                <a16:creationId xmlns:a16="http://schemas.microsoft.com/office/drawing/2014/main" id="{26FF982D-6682-A86B-B971-9A2A18B9F0D1}"/>
              </a:ext>
            </a:extLst>
          </p:cNvPr>
          <p:cNvSpPr/>
          <p:nvPr/>
        </p:nvSpPr>
        <p:spPr>
          <a:xfrm>
            <a:off x="7573505" y="307850"/>
            <a:ext cx="2045733" cy="2021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A02AFDC7-80B1-1BE5-5D0B-74823BB630FA}"/>
              </a:ext>
            </a:extLst>
          </p:cNvPr>
          <p:cNvSpPr/>
          <p:nvPr/>
        </p:nvSpPr>
        <p:spPr>
          <a:xfrm>
            <a:off x="9619238" y="4564639"/>
            <a:ext cx="2190290" cy="2164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01ADBAA8-3027-4991-ED42-F8278A3ECC53}"/>
              </a:ext>
            </a:extLst>
          </p:cNvPr>
          <p:cNvSpPr/>
          <p:nvPr/>
        </p:nvSpPr>
        <p:spPr>
          <a:xfrm>
            <a:off x="9619238" y="2400537"/>
            <a:ext cx="2190290" cy="2164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4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ruta 1">
            <a:extLst>
              <a:ext uri="{FF2B5EF4-FFF2-40B4-BE49-F238E27FC236}">
                <a16:creationId xmlns:a16="http://schemas.microsoft.com/office/drawing/2014/main" id="{54520871-47D9-E1EA-D18D-E7F63D1CB7BA}"/>
              </a:ext>
            </a:extLst>
          </p:cNvPr>
          <p:cNvGraphicFramePr/>
          <p:nvPr>
            <p:extLst>
              <p:ext uri="{D42A27DB-BD31-4B8C-83A1-F6EECF244321}">
                <p14:modId xmlns:p14="http://schemas.microsoft.com/office/powerpoint/2010/main" val="2430429581"/>
              </p:ext>
            </p:extLst>
          </p:nvPr>
        </p:nvGraphicFramePr>
        <p:xfrm>
          <a:off x="1287378" y="794084"/>
          <a:ext cx="9799721"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1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308D78B-7052-01E4-C66F-FD33F344EC29}"/>
              </a:ext>
            </a:extLst>
          </p:cNvPr>
          <p:cNvSpPr txBox="1"/>
          <p:nvPr/>
        </p:nvSpPr>
        <p:spPr>
          <a:xfrm>
            <a:off x="263293" y="222746"/>
            <a:ext cx="9924315" cy="5724644"/>
          </a:xfrm>
          <a:prstGeom prst="rect">
            <a:avLst/>
          </a:prstGeom>
          <a:noFill/>
        </p:spPr>
        <p:txBody>
          <a:bodyPr wrap="square">
            <a:spAutoFit/>
          </a:bodyPr>
          <a:lstStyle/>
          <a:p>
            <a:r>
              <a:rPr lang="en-US" sz="3200" b="1" dirty="0">
                <a:solidFill>
                  <a:schemeClr val="accent2"/>
                </a:solidFill>
              </a:rPr>
              <a:t>Warning signs of fraud in accounting records: </a:t>
            </a:r>
          </a:p>
          <a:p>
            <a:endParaRPr lang="en-US" sz="2800" b="1" dirty="0">
              <a:solidFill>
                <a:schemeClr val="accent2"/>
              </a:solidFill>
            </a:endParaRPr>
          </a:p>
          <a:p>
            <a:endParaRPr lang="en-US" dirty="0"/>
          </a:p>
          <a:p>
            <a:r>
              <a:rPr lang="en-US" sz="2400" dirty="0"/>
              <a:t>• </a:t>
            </a:r>
            <a:r>
              <a:rPr lang="en-US" sz="2400" b="1" dirty="0"/>
              <a:t>Lots of corrections to accounting records</a:t>
            </a:r>
          </a:p>
          <a:p>
            <a:endParaRPr lang="en-US" sz="2400" dirty="0"/>
          </a:p>
          <a:p>
            <a:pPr marL="177800" indent="-177800"/>
            <a:r>
              <a:rPr lang="en-US" sz="2400" dirty="0"/>
              <a:t>• </a:t>
            </a:r>
            <a:r>
              <a:rPr lang="en-US" sz="2400" b="1" dirty="0"/>
              <a:t>Vehicle logs or attendance records </a:t>
            </a:r>
            <a:r>
              <a:rPr lang="en-US" sz="2400" dirty="0"/>
              <a:t>that look as if they have all been written on the same day in the same hand could be an indication of rewritten or duplicate books.  </a:t>
            </a:r>
          </a:p>
          <a:p>
            <a:pPr marL="177800" indent="-177800"/>
            <a:endParaRPr lang="en-US" sz="2400" dirty="0"/>
          </a:p>
          <a:p>
            <a:pPr marL="177800" indent="-177800"/>
            <a:r>
              <a:rPr lang="en-US" sz="2400" dirty="0"/>
              <a:t>• </a:t>
            </a:r>
            <a:r>
              <a:rPr lang="en-US" sz="2400" b="1" dirty="0"/>
              <a:t>Delayed banking of cash received discovered by bank reconciliation                  </a:t>
            </a:r>
            <a:r>
              <a:rPr lang="en-US" sz="2400" dirty="0"/>
              <a:t>could be unauthorized ‘borrowing’ of cash. </a:t>
            </a:r>
          </a:p>
          <a:p>
            <a:endParaRPr lang="en-US" sz="2400" dirty="0"/>
          </a:p>
          <a:p>
            <a:pPr marL="177800" indent="-177800"/>
            <a:r>
              <a:rPr lang="en-US" sz="2400" dirty="0"/>
              <a:t>• </a:t>
            </a:r>
            <a:r>
              <a:rPr lang="en-US" sz="2400" b="1" dirty="0"/>
              <a:t>Records are not kept up to date</a:t>
            </a:r>
            <a:r>
              <a:rPr lang="en-US" sz="2400" dirty="0"/>
              <a:t>, or are deliberately delayed, so managers cannot detect incidences of false accounting. </a:t>
            </a:r>
          </a:p>
          <a:p>
            <a:endParaRPr lang="en-US" sz="2400" dirty="0"/>
          </a:p>
        </p:txBody>
      </p:sp>
      <p:pic>
        <p:nvPicPr>
          <p:cNvPr id="2" name="Bildobjekt 1">
            <a:extLst>
              <a:ext uri="{FF2B5EF4-FFF2-40B4-BE49-F238E27FC236}">
                <a16:creationId xmlns:a16="http://schemas.microsoft.com/office/drawing/2014/main" id="{DD09AA00-4100-F7C2-429D-4B6F3EDA22C3}"/>
              </a:ext>
            </a:extLst>
          </p:cNvPr>
          <p:cNvPicPr>
            <a:picLocks noChangeAspect="1"/>
          </p:cNvPicPr>
          <p:nvPr/>
        </p:nvPicPr>
        <p:blipFill rotWithShape="1">
          <a:blip r:embed="rId2"/>
          <a:srcRect l="52951" t="3247" r="14541" b="68551"/>
          <a:stretch/>
        </p:blipFill>
        <p:spPr>
          <a:xfrm>
            <a:off x="9962606" y="0"/>
            <a:ext cx="2229394" cy="1934045"/>
          </a:xfrm>
          <a:prstGeom prst="rect">
            <a:avLst/>
          </a:prstGeom>
        </p:spPr>
      </p:pic>
    </p:spTree>
    <p:extLst>
      <p:ext uri="{BB962C8B-B14F-4D97-AF65-F5344CB8AC3E}">
        <p14:creationId xmlns:p14="http://schemas.microsoft.com/office/powerpoint/2010/main" val="1612778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AFCFBD9-47DD-9397-79E6-CE9E675B8444}"/>
              </a:ext>
            </a:extLst>
          </p:cNvPr>
          <p:cNvSpPr txBox="1"/>
          <p:nvPr/>
        </p:nvSpPr>
        <p:spPr>
          <a:xfrm>
            <a:off x="482599" y="1346624"/>
            <a:ext cx="8568267" cy="4431983"/>
          </a:xfrm>
          <a:prstGeom prst="rect">
            <a:avLst/>
          </a:prstGeom>
          <a:noFill/>
        </p:spPr>
        <p:txBody>
          <a:bodyPr wrap="square">
            <a:spAutoFit/>
          </a:bodyPr>
          <a:lstStyle/>
          <a:p>
            <a:endParaRPr lang="en-US" dirty="0"/>
          </a:p>
          <a:p>
            <a:pPr marL="271463" indent="-271463"/>
            <a:r>
              <a:rPr lang="en-US" sz="2400" dirty="0"/>
              <a:t> • </a:t>
            </a:r>
            <a:r>
              <a:rPr lang="en-US" sz="2400" b="1" dirty="0"/>
              <a:t>Budget monitoring reports reveal inconsistent behavior between line items</a:t>
            </a:r>
            <a:r>
              <a:rPr lang="en-US" sz="2400" dirty="0"/>
              <a:t>, e.g. if project-related expenditure is underspent due to delays, but the budget for fuel is overspent. This could indicate abuse of the vehicle. </a:t>
            </a:r>
          </a:p>
          <a:p>
            <a:pPr marL="271463" indent="-271463"/>
            <a:endParaRPr lang="en-US" sz="2400" dirty="0"/>
          </a:p>
          <a:p>
            <a:pPr marL="271463" indent="-271463"/>
            <a:r>
              <a:rPr lang="en-US" sz="2400" dirty="0"/>
              <a:t>•  </a:t>
            </a:r>
            <a:r>
              <a:rPr lang="en-US" sz="2400" b="1" dirty="0"/>
              <a:t>Vehicle logbooks are not maintained </a:t>
            </a:r>
            <a:r>
              <a:rPr lang="en-US" sz="2400" dirty="0"/>
              <a:t>in an appropriate level of detail. This could indicate abuse of the vehicle. </a:t>
            </a:r>
          </a:p>
          <a:p>
            <a:pPr marL="271463" indent="-271463"/>
            <a:endParaRPr lang="en-US" sz="2400" dirty="0"/>
          </a:p>
          <a:p>
            <a:pPr marL="271463" indent="-271463"/>
            <a:r>
              <a:rPr lang="en-US" sz="2400" dirty="0"/>
              <a:t>•  </a:t>
            </a:r>
            <a:r>
              <a:rPr lang="en-US" sz="2400" b="1" dirty="0"/>
              <a:t>Budget monitoring reports are delayed</a:t>
            </a:r>
            <a:r>
              <a:rPr lang="en-US" sz="2400" dirty="0"/>
              <a:t>, with potential for covering up unauthorized activities.</a:t>
            </a:r>
          </a:p>
          <a:p>
            <a:pPr marL="177800" indent="-177800"/>
            <a:endParaRPr lang="en-US" sz="2400" dirty="0"/>
          </a:p>
        </p:txBody>
      </p:sp>
      <p:pic>
        <p:nvPicPr>
          <p:cNvPr id="6" name="Bildobjekt 5">
            <a:extLst>
              <a:ext uri="{FF2B5EF4-FFF2-40B4-BE49-F238E27FC236}">
                <a16:creationId xmlns:a16="http://schemas.microsoft.com/office/drawing/2014/main" id="{1910921A-8E45-6617-7EA0-7970E07B554C}"/>
              </a:ext>
            </a:extLst>
          </p:cNvPr>
          <p:cNvPicPr>
            <a:picLocks noChangeAspect="1"/>
          </p:cNvPicPr>
          <p:nvPr/>
        </p:nvPicPr>
        <p:blipFill rotWithShape="1">
          <a:blip r:embed="rId2"/>
          <a:srcRect l="53335" t="50495" r="14540" b="20809"/>
          <a:stretch/>
        </p:blipFill>
        <p:spPr>
          <a:xfrm>
            <a:off x="9988826" y="0"/>
            <a:ext cx="2203174" cy="1967947"/>
          </a:xfrm>
          <a:prstGeom prst="rect">
            <a:avLst/>
          </a:prstGeom>
        </p:spPr>
      </p:pic>
      <p:sp>
        <p:nvSpPr>
          <p:cNvPr id="8" name="textruta 7">
            <a:extLst>
              <a:ext uri="{FF2B5EF4-FFF2-40B4-BE49-F238E27FC236}">
                <a16:creationId xmlns:a16="http://schemas.microsoft.com/office/drawing/2014/main" id="{0DF1B15B-CCCC-EEB7-7624-4A4F3142270F}"/>
              </a:ext>
            </a:extLst>
          </p:cNvPr>
          <p:cNvSpPr txBox="1"/>
          <p:nvPr/>
        </p:nvSpPr>
        <p:spPr>
          <a:xfrm>
            <a:off x="482599" y="378866"/>
            <a:ext cx="8822267" cy="830997"/>
          </a:xfrm>
          <a:prstGeom prst="rect">
            <a:avLst/>
          </a:prstGeom>
          <a:noFill/>
        </p:spPr>
        <p:txBody>
          <a:bodyPr wrap="square">
            <a:spAutoFit/>
          </a:bodyPr>
          <a:lstStyle/>
          <a:p>
            <a:r>
              <a:rPr lang="en-US" sz="3200" b="1" dirty="0">
                <a:solidFill>
                  <a:schemeClr val="accent2"/>
                </a:solidFill>
              </a:rPr>
              <a:t>Warning signs of fraud in reports: </a:t>
            </a:r>
          </a:p>
          <a:p>
            <a:endParaRPr lang="en-US" sz="1600" b="1" dirty="0">
              <a:solidFill>
                <a:schemeClr val="accent2"/>
              </a:solidFill>
            </a:endParaRPr>
          </a:p>
        </p:txBody>
      </p:sp>
    </p:spTree>
    <p:extLst>
      <p:ext uri="{BB962C8B-B14F-4D97-AF65-F5344CB8AC3E}">
        <p14:creationId xmlns:p14="http://schemas.microsoft.com/office/powerpoint/2010/main" val="105694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ruta 1">
            <a:extLst>
              <a:ext uri="{FF2B5EF4-FFF2-40B4-BE49-F238E27FC236}">
                <a16:creationId xmlns:a16="http://schemas.microsoft.com/office/drawing/2014/main" id="{54520871-47D9-E1EA-D18D-E7F63D1CB7BA}"/>
              </a:ext>
            </a:extLst>
          </p:cNvPr>
          <p:cNvGraphicFramePr/>
          <p:nvPr>
            <p:extLst>
              <p:ext uri="{D42A27DB-BD31-4B8C-83A1-F6EECF244321}">
                <p14:modId xmlns:p14="http://schemas.microsoft.com/office/powerpoint/2010/main" val="4099253764"/>
              </p:ext>
            </p:extLst>
          </p:nvPr>
        </p:nvGraphicFramePr>
        <p:xfrm>
          <a:off x="1033378" y="473243"/>
          <a:ext cx="9799721" cy="606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186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AFCFBD9-47DD-9397-79E6-CE9E675B8444}"/>
              </a:ext>
            </a:extLst>
          </p:cNvPr>
          <p:cNvSpPr txBox="1"/>
          <p:nvPr/>
        </p:nvSpPr>
        <p:spPr>
          <a:xfrm>
            <a:off x="482599" y="1101090"/>
            <a:ext cx="8568267" cy="5386090"/>
          </a:xfrm>
          <a:prstGeom prst="rect">
            <a:avLst/>
          </a:prstGeom>
          <a:noFill/>
        </p:spPr>
        <p:txBody>
          <a:bodyPr wrap="square">
            <a:spAutoFit/>
          </a:bodyPr>
          <a:lstStyle/>
          <a:p>
            <a:pPr marL="342900" indent="-342900">
              <a:buFont typeface="Arial" panose="020B0604020202020204" pitchFamily="34" charset="0"/>
              <a:buChar char="•"/>
            </a:pPr>
            <a:r>
              <a:rPr lang="en-US" sz="2400" b="1" dirty="0"/>
              <a:t>Irregular work patterns: </a:t>
            </a:r>
            <a:r>
              <a:rPr lang="en-US" sz="2400" dirty="0">
                <a:solidFill>
                  <a:srgbClr val="313537"/>
                </a:solidFill>
                <a:cs typeface="Times New Roman" panose="02020603050405020304" pitchFamily="18" charset="0"/>
              </a:rPr>
              <a:t>if someone is first in and last out of the office, this could mean the staff member is working longer hours to compensate for other activities. </a:t>
            </a:r>
          </a:p>
          <a:p>
            <a:endParaRPr lang="en-US" sz="1600" dirty="0">
              <a:solidFill>
                <a:srgbClr val="313537"/>
              </a:solidFill>
              <a:cs typeface="Times New Roman" panose="02020603050405020304" pitchFamily="18" charset="0"/>
            </a:endParaRPr>
          </a:p>
          <a:p>
            <a:pPr marL="285750" indent="-285750">
              <a:buFont typeface="Arial" panose="020B0604020202020204" pitchFamily="34" charset="0"/>
              <a:buChar char="•"/>
            </a:pPr>
            <a:r>
              <a:rPr lang="en-US" sz="2400" b="1" dirty="0"/>
              <a:t>Never taking holidays</a:t>
            </a:r>
            <a:r>
              <a:rPr lang="en-US" sz="2400" b="1" dirty="0">
                <a:solidFill>
                  <a:srgbClr val="313537"/>
                </a:solidFill>
                <a:effectLst/>
                <a:ea typeface="Times New Roman" panose="02020603050405020304" pitchFamily="18" charset="0"/>
                <a:cs typeface="Times New Roman" panose="02020603050405020304" pitchFamily="18" charset="0"/>
              </a:rPr>
              <a:t>: </a:t>
            </a:r>
            <a:r>
              <a:rPr lang="en-US" sz="2400" dirty="0">
                <a:solidFill>
                  <a:srgbClr val="313537"/>
                </a:solidFill>
                <a:effectLst/>
                <a:ea typeface="Times New Roman" panose="02020603050405020304" pitchFamily="18" charset="0"/>
                <a:cs typeface="Times New Roman" panose="02020603050405020304" pitchFamily="18" charset="0"/>
              </a:rPr>
              <a:t>this could mean someone needs to cover up irregular activities.</a:t>
            </a:r>
          </a:p>
          <a:p>
            <a:endParaRPr lang="en-US" sz="1600" dirty="0">
              <a:solidFill>
                <a:srgbClr val="313537"/>
              </a:solidFill>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t>Significant change in lifestyle or spending patterns</a:t>
            </a:r>
            <a:r>
              <a:rPr lang="en-US" sz="2400" b="1" dirty="0">
                <a:solidFill>
                  <a:srgbClr val="313537"/>
                </a:solidFill>
                <a:cs typeface="Times New Roman" panose="02020603050405020304" pitchFamily="18" charset="0"/>
              </a:rPr>
              <a:t>: </a:t>
            </a:r>
            <a:r>
              <a:rPr lang="en-US" sz="2400" dirty="0">
                <a:solidFill>
                  <a:srgbClr val="313537"/>
                </a:solidFill>
                <a:effectLst/>
                <a:ea typeface="Times New Roman" panose="02020603050405020304" pitchFamily="18" charset="0"/>
                <a:cs typeface="Times New Roman" panose="02020603050405020304" pitchFamily="18" charset="0"/>
              </a:rPr>
              <a:t>if expenditure doesn't match a person's income, for example buying designer clothes, expensive social habits, or vehicles.</a:t>
            </a:r>
          </a:p>
          <a:p>
            <a:endParaRPr lang="sv-SE"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t>Creating a smoke screen: </a:t>
            </a:r>
            <a:r>
              <a:rPr lang="en-US" sz="2400" dirty="0">
                <a:solidFill>
                  <a:srgbClr val="313537"/>
                </a:solidFill>
                <a:effectLst/>
                <a:ea typeface="Times New Roman" panose="02020603050405020304" pitchFamily="18" charset="0"/>
              </a:rPr>
              <a:t>making a false accusation about another team member, may be intended to divert attention or help make a quick getaway. </a:t>
            </a:r>
            <a:r>
              <a:rPr lang="en-US" sz="2400" dirty="0"/>
              <a:t> </a:t>
            </a:r>
          </a:p>
        </p:txBody>
      </p:sp>
      <p:pic>
        <p:nvPicPr>
          <p:cNvPr id="6" name="Bildobjekt 5">
            <a:extLst>
              <a:ext uri="{FF2B5EF4-FFF2-40B4-BE49-F238E27FC236}">
                <a16:creationId xmlns:a16="http://schemas.microsoft.com/office/drawing/2014/main" id="{1910921A-8E45-6617-7EA0-7970E07B554C}"/>
              </a:ext>
            </a:extLst>
          </p:cNvPr>
          <p:cNvPicPr>
            <a:picLocks noChangeAspect="1"/>
          </p:cNvPicPr>
          <p:nvPr/>
        </p:nvPicPr>
        <p:blipFill rotWithShape="1">
          <a:blip r:embed="rId2"/>
          <a:srcRect l="53335" t="50495" r="14540" b="20809"/>
          <a:stretch/>
        </p:blipFill>
        <p:spPr>
          <a:xfrm>
            <a:off x="9988826" y="0"/>
            <a:ext cx="2203174" cy="1967947"/>
          </a:xfrm>
          <a:prstGeom prst="rect">
            <a:avLst/>
          </a:prstGeom>
        </p:spPr>
      </p:pic>
      <p:sp>
        <p:nvSpPr>
          <p:cNvPr id="8" name="textruta 7">
            <a:extLst>
              <a:ext uri="{FF2B5EF4-FFF2-40B4-BE49-F238E27FC236}">
                <a16:creationId xmlns:a16="http://schemas.microsoft.com/office/drawing/2014/main" id="{0DF1B15B-CCCC-EEB7-7624-4A4F3142270F}"/>
              </a:ext>
            </a:extLst>
          </p:cNvPr>
          <p:cNvSpPr txBox="1"/>
          <p:nvPr/>
        </p:nvSpPr>
        <p:spPr>
          <a:xfrm>
            <a:off x="482599" y="378866"/>
            <a:ext cx="8822267" cy="830997"/>
          </a:xfrm>
          <a:prstGeom prst="rect">
            <a:avLst/>
          </a:prstGeom>
          <a:noFill/>
        </p:spPr>
        <p:txBody>
          <a:bodyPr wrap="square">
            <a:spAutoFit/>
          </a:bodyPr>
          <a:lstStyle/>
          <a:p>
            <a:r>
              <a:rPr lang="en-US" sz="3200" b="1" dirty="0">
                <a:solidFill>
                  <a:schemeClr val="accent2"/>
                </a:solidFill>
              </a:rPr>
              <a:t>Warning signs of fraud in reports: </a:t>
            </a:r>
          </a:p>
          <a:p>
            <a:endParaRPr lang="en-US" sz="1600" b="1" dirty="0">
              <a:solidFill>
                <a:schemeClr val="accent2"/>
              </a:solidFill>
            </a:endParaRPr>
          </a:p>
        </p:txBody>
      </p:sp>
    </p:spTree>
    <p:extLst>
      <p:ext uri="{BB962C8B-B14F-4D97-AF65-F5344CB8AC3E}">
        <p14:creationId xmlns:p14="http://schemas.microsoft.com/office/powerpoint/2010/main" val="863541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634827-87C5-43F7-8208-DF1ADD2B43E9}"/>
              </a:ext>
            </a:extLst>
          </p:cNvPr>
          <p:cNvSpPr>
            <a:spLocks noGrp="1"/>
          </p:cNvSpPr>
          <p:nvPr>
            <p:ph type="ctrTitle"/>
          </p:nvPr>
        </p:nvSpPr>
        <p:spPr>
          <a:xfrm>
            <a:off x="3840024" y="3056582"/>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Thank you!</a:t>
            </a:r>
          </a:p>
        </p:txBody>
      </p:sp>
      <p:pic>
        <p:nvPicPr>
          <p:cNvPr id="4" name="Bildobjekt 3">
            <a:extLst>
              <a:ext uri="{FF2B5EF4-FFF2-40B4-BE49-F238E27FC236}">
                <a16:creationId xmlns:a16="http://schemas.microsoft.com/office/drawing/2014/main" id="{8746B8F1-F644-AECB-3B50-CE4B365B395C}"/>
              </a:ext>
            </a:extLst>
          </p:cNvPr>
          <p:cNvPicPr>
            <a:picLocks noChangeAspect="1"/>
          </p:cNvPicPr>
          <p:nvPr/>
        </p:nvPicPr>
        <p:blipFill rotWithShape="1">
          <a:blip r:embed="rId3"/>
          <a:srcRect l="15795" r="1579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703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7E0B0-B9A3-192D-7F9C-4E4128EAC926}"/>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FE88B3C-61BB-D426-3FC9-406FB05F3A2E}"/>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75963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FF09E71-EA9E-9B38-B4BD-02A19A60CBFD}"/>
              </a:ext>
            </a:extLst>
          </p:cNvPr>
          <p:cNvSpPr txBox="1"/>
          <p:nvPr/>
        </p:nvSpPr>
        <p:spPr>
          <a:xfrm>
            <a:off x="3629935" y="444845"/>
            <a:ext cx="6096000" cy="584775"/>
          </a:xfrm>
          <a:prstGeom prst="rect">
            <a:avLst/>
          </a:prstGeom>
          <a:noFill/>
        </p:spPr>
        <p:txBody>
          <a:bodyPr wrap="square">
            <a:spAutoFit/>
          </a:bodyPr>
          <a:lstStyle/>
          <a:p>
            <a:r>
              <a:rPr lang="sv-SE" sz="3200" b="1" dirty="0">
                <a:solidFill>
                  <a:schemeClr val="accent6">
                    <a:lumMod val="75000"/>
                  </a:schemeClr>
                </a:solidFill>
              </a:rPr>
              <a:t>T</a:t>
            </a:r>
            <a:r>
              <a:rPr lang="sv-SE" sz="3200" b="1" i="0" dirty="0">
                <a:solidFill>
                  <a:schemeClr val="accent6">
                    <a:lumMod val="75000"/>
                  </a:schemeClr>
                </a:solidFill>
                <a:effectLst/>
              </a:rPr>
              <a:t>he </a:t>
            </a:r>
            <a:r>
              <a:rPr lang="sv-SE" sz="3200" b="1" i="0" dirty="0" err="1">
                <a:solidFill>
                  <a:schemeClr val="accent6">
                    <a:lumMod val="75000"/>
                  </a:schemeClr>
                </a:solidFill>
                <a:effectLst/>
              </a:rPr>
              <a:t>four</a:t>
            </a:r>
            <a:r>
              <a:rPr lang="sv-SE" sz="3200" b="1" i="0" dirty="0">
                <a:solidFill>
                  <a:schemeClr val="accent6">
                    <a:lumMod val="75000"/>
                  </a:schemeClr>
                </a:solidFill>
                <a:effectLst/>
              </a:rPr>
              <a:t>-actions </a:t>
            </a:r>
            <a:r>
              <a:rPr lang="sv-SE" sz="3200" b="1" i="0" dirty="0" err="1">
                <a:solidFill>
                  <a:schemeClr val="accent6">
                    <a:lumMod val="75000"/>
                  </a:schemeClr>
                </a:solidFill>
                <a:effectLst/>
              </a:rPr>
              <a:t>model</a:t>
            </a:r>
            <a:endParaRPr lang="sv-SE" sz="3200" dirty="0">
              <a:solidFill>
                <a:schemeClr val="accent6">
                  <a:lumMod val="75000"/>
                </a:schemeClr>
              </a:solidFill>
            </a:endParaRPr>
          </a:p>
        </p:txBody>
      </p:sp>
      <p:pic>
        <p:nvPicPr>
          <p:cNvPr id="15" name="Bildobjekt 14">
            <a:extLst>
              <a:ext uri="{FF2B5EF4-FFF2-40B4-BE49-F238E27FC236}">
                <a16:creationId xmlns:a16="http://schemas.microsoft.com/office/drawing/2014/main" id="{48CAA843-F8EB-02F8-19E3-493F774D5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104" y="1168091"/>
            <a:ext cx="7946831" cy="5448264"/>
          </a:xfrm>
          <a:prstGeom prst="rect">
            <a:avLst/>
          </a:prstGeom>
        </p:spPr>
      </p:pic>
    </p:spTree>
    <p:extLst>
      <p:ext uri="{BB962C8B-B14F-4D97-AF65-F5344CB8AC3E}">
        <p14:creationId xmlns:p14="http://schemas.microsoft.com/office/powerpoint/2010/main" val="320959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BF1622D-7082-A541-96B0-933D5B2ACBD7}"/>
              </a:ext>
            </a:extLst>
          </p:cNvPr>
          <p:cNvPicPr>
            <a:picLocks noChangeAspect="1"/>
          </p:cNvPicPr>
          <p:nvPr/>
        </p:nvPicPr>
        <p:blipFill rotWithShape="1">
          <a:blip r:embed="rId2">
            <a:extLst>
              <a:ext uri="{28A0092B-C50C-407E-A947-70E740481C1C}">
                <a14:useLocalDpi xmlns:a14="http://schemas.microsoft.com/office/drawing/2010/main" val="0"/>
              </a:ext>
            </a:extLst>
          </a:blip>
          <a:srcRect l="11024" t="11221" r="9571" b="18382"/>
          <a:stretch/>
        </p:blipFill>
        <p:spPr>
          <a:xfrm rot="21600000">
            <a:off x="1574800" y="984179"/>
            <a:ext cx="8081054" cy="4889642"/>
          </a:xfrm>
          <a:prstGeom prst="rect">
            <a:avLst/>
          </a:prstGeom>
        </p:spPr>
      </p:pic>
    </p:spTree>
    <p:extLst>
      <p:ext uri="{BB962C8B-B14F-4D97-AF65-F5344CB8AC3E}">
        <p14:creationId xmlns:p14="http://schemas.microsoft.com/office/powerpoint/2010/main" val="354438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3ED0CC9-239A-D51B-537E-C125F51CA448}"/>
              </a:ext>
            </a:extLst>
          </p:cNvPr>
          <p:cNvPicPr>
            <a:picLocks noChangeAspect="1"/>
          </p:cNvPicPr>
          <p:nvPr/>
        </p:nvPicPr>
        <p:blipFill rotWithShape="1">
          <a:blip r:embed="rId2">
            <a:extLst>
              <a:ext uri="{28A0092B-C50C-407E-A947-70E740481C1C}">
                <a14:useLocalDpi xmlns:a14="http://schemas.microsoft.com/office/drawing/2010/main" val="0"/>
              </a:ext>
            </a:extLst>
          </a:blip>
          <a:srcRect l="3462" t="4560" r="4318" b="3623"/>
          <a:stretch/>
        </p:blipFill>
        <p:spPr>
          <a:xfrm>
            <a:off x="2341743" y="877916"/>
            <a:ext cx="7508513" cy="5102168"/>
          </a:xfrm>
          <a:prstGeom prst="rect">
            <a:avLst/>
          </a:prstGeom>
        </p:spPr>
      </p:pic>
    </p:spTree>
    <p:extLst>
      <p:ext uri="{BB962C8B-B14F-4D97-AF65-F5344CB8AC3E}">
        <p14:creationId xmlns:p14="http://schemas.microsoft.com/office/powerpoint/2010/main" val="380494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096BCA1-BD3F-40F7-D914-D418D3121D4C}"/>
              </a:ext>
            </a:extLst>
          </p:cNvPr>
          <p:cNvPicPr>
            <a:picLocks noChangeAspect="1"/>
          </p:cNvPicPr>
          <p:nvPr/>
        </p:nvPicPr>
        <p:blipFill rotWithShape="1">
          <a:blip r:embed="rId2">
            <a:extLst>
              <a:ext uri="{28A0092B-C50C-407E-A947-70E740481C1C}">
                <a14:useLocalDpi xmlns:a14="http://schemas.microsoft.com/office/drawing/2010/main" val="0"/>
              </a:ext>
            </a:extLst>
          </a:blip>
          <a:srcRect l="4068" t="3365" r="3153" b="3408"/>
          <a:stretch/>
        </p:blipFill>
        <p:spPr>
          <a:xfrm>
            <a:off x="2553876" y="889000"/>
            <a:ext cx="7380464" cy="5080000"/>
          </a:xfrm>
          <a:prstGeom prst="rect">
            <a:avLst/>
          </a:prstGeom>
        </p:spPr>
      </p:pic>
    </p:spTree>
    <p:extLst>
      <p:ext uri="{BB962C8B-B14F-4D97-AF65-F5344CB8AC3E}">
        <p14:creationId xmlns:p14="http://schemas.microsoft.com/office/powerpoint/2010/main" val="267253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FC45977-8867-A120-68A8-C638DA8C17F6}"/>
              </a:ext>
            </a:extLst>
          </p:cNvPr>
          <p:cNvPicPr>
            <a:picLocks noChangeAspect="1"/>
          </p:cNvPicPr>
          <p:nvPr/>
        </p:nvPicPr>
        <p:blipFill rotWithShape="1">
          <a:blip r:embed="rId2">
            <a:extLst>
              <a:ext uri="{28A0092B-C50C-407E-A947-70E740481C1C}">
                <a14:useLocalDpi xmlns:a14="http://schemas.microsoft.com/office/drawing/2010/main" val="0"/>
              </a:ext>
            </a:extLst>
          </a:blip>
          <a:srcRect l="4134" r="3627" b="10940"/>
          <a:stretch/>
        </p:blipFill>
        <p:spPr>
          <a:xfrm>
            <a:off x="2241462" y="889972"/>
            <a:ext cx="7706027" cy="5078055"/>
          </a:xfrm>
          <a:prstGeom prst="rect">
            <a:avLst/>
          </a:prstGeom>
        </p:spPr>
      </p:pic>
    </p:spTree>
    <p:extLst>
      <p:ext uri="{BB962C8B-B14F-4D97-AF65-F5344CB8AC3E}">
        <p14:creationId xmlns:p14="http://schemas.microsoft.com/office/powerpoint/2010/main" val="112711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ruta 1">
            <a:extLst>
              <a:ext uri="{FF2B5EF4-FFF2-40B4-BE49-F238E27FC236}">
                <a16:creationId xmlns:a16="http://schemas.microsoft.com/office/drawing/2014/main" id="{54520871-47D9-E1EA-D18D-E7F63D1CB7BA}"/>
              </a:ext>
            </a:extLst>
          </p:cNvPr>
          <p:cNvGraphicFramePr/>
          <p:nvPr>
            <p:extLst>
              <p:ext uri="{D42A27DB-BD31-4B8C-83A1-F6EECF244321}">
                <p14:modId xmlns:p14="http://schemas.microsoft.com/office/powerpoint/2010/main" val="2865280917"/>
              </p:ext>
            </p:extLst>
          </p:nvPr>
        </p:nvGraphicFramePr>
        <p:xfrm>
          <a:off x="1287378" y="794084"/>
          <a:ext cx="9799721"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871696"/>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9ee89d-3efa-42d0-a1de-5c5e96f5a87c" xsi:nil="true"/>
    <lcf76f155ced4ddcb4097134ff3c332f xmlns="a67e2331-c98d-49ec-80d9-e9d15a945b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1614D2F84816D469A6EAE2A0142C601" ma:contentTypeVersion="16" ma:contentTypeDescription="Skapa ett nytt dokument." ma:contentTypeScope="" ma:versionID="53ca5fdd3c6e68eae97272bd0175aac5">
  <xsd:schema xmlns:xsd="http://www.w3.org/2001/XMLSchema" xmlns:xs="http://www.w3.org/2001/XMLSchema" xmlns:p="http://schemas.microsoft.com/office/2006/metadata/properties" xmlns:ns2="a67e2331-c98d-49ec-80d9-e9d15a945b0f" xmlns:ns3="f99ee89d-3efa-42d0-a1de-5c5e96f5a87c" targetNamespace="http://schemas.microsoft.com/office/2006/metadata/properties" ma:root="true" ma:fieldsID="5eb184e507caf19e33ff1807ead98ca6" ns2:_="" ns3:_="">
    <xsd:import namespace="a67e2331-c98d-49ec-80d9-e9d15a945b0f"/>
    <xsd:import namespace="f99ee89d-3efa-42d0-a1de-5c5e96f5a8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e2331-c98d-49ec-80d9-e9d15a945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9ee89d-3efa-42d0-a1de-5c5e96f5a87c"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54fdfa31-2b51-4f45-b939-5407d037adb8}" ma:internalName="TaxCatchAll" ma:showField="CatchAllData" ma:web="f99ee89d-3efa-42d0-a1de-5c5e96f5a8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BD038-6692-4205-8C13-484836DB8C7B}">
  <ds:schemaRefs>
    <ds:schemaRef ds:uri="http://schemas.microsoft.com/sharepoint/v3/contenttype/forms"/>
  </ds:schemaRefs>
</ds:datastoreItem>
</file>

<file path=customXml/itemProps2.xml><?xml version="1.0" encoding="utf-8"?>
<ds:datastoreItem xmlns:ds="http://schemas.openxmlformats.org/officeDocument/2006/customXml" ds:itemID="{F857C48C-AB38-4337-92B2-EC384533DE32}">
  <ds:schemaRef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a67e2331-c98d-49ec-80d9-e9d15a945b0f"/>
    <ds:schemaRef ds:uri="http://schemas.openxmlformats.org/package/2006/metadata/core-properties"/>
    <ds:schemaRef ds:uri="http://www.w3.org/XML/1998/namespace"/>
    <ds:schemaRef ds:uri="f99ee89d-3efa-42d0-a1de-5c5e96f5a87c"/>
    <ds:schemaRef ds:uri="http://purl.org/dc/terms/"/>
  </ds:schemaRefs>
</ds:datastoreItem>
</file>

<file path=customXml/itemProps3.xml><?xml version="1.0" encoding="utf-8"?>
<ds:datastoreItem xmlns:ds="http://schemas.openxmlformats.org/officeDocument/2006/customXml" ds:itemID="{B117E93D-47CC-4887-AD9B-8F6297264F38}"/>
</file>

<file path=docProps/app.xml><?xml version="1.0" encoding="utf-8"?>
<Properties xmlns="http://schemas.openxmlformats.org/officeDocument/2006/extended-properties" xmlns:vt="http://schemas.openxmlformats.org/officeDocument/2006/docPropsVTypes">
  <Template>Office Theme</Template>
  <TotalTime>748</TotalTime>
  <Words>754</Words>
  <Application>Microsoft Office PowerPoint</Application>
  <PresentationFormat>Bredbild</PresentationFormat>
  <Paragraphs>90</Paragraphs>
  <Slides>32</Slides>
  <Notes>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32</vt:i4>
      </vt:variant>
    </vt:vector>
  </HeadingPairs>
  <TitlesOfParts>
    <vt:vector size="40" baseType="lpstr">
      <vt:lpstr>Arial</vt:lpstr>
      <vt:lpstr>Calibri</vt:lpstr>
      <vt:lpstr>Calibri Light</vt:lpstr>
      <vt:lpstr>Georgia</vt:lpstr>
      <vt:lpstr>Maitree</vt:lpstr>
      <vt:lpstr>merriweather</vt:lpstr>
      <vt:lpstr>Roboto</vt:lpstr>
      <vt:lpstr>Office Theme</vt:lpstr>
      <vt:lpstr>Session 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Thank you!</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Miriam Mondragon</dc:creator>
  <cp:lastModifiedBy>Miriam Mondragon</cp:lastModifiedBy>
  <cp:revision>10</cp:revision>
  <cp:lastPrinted>2022-12-02T14:58:42Z</cp:lastPrinted>
  <dcterms:created xsi:type="dcterms:W3CDTF">2022-11-11T08:27:01Z</dcterms:created>
  <dcterms:modified xsi:type="dcterms:W3CDTF">2022-12-04T12:14:36Z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0x010100A1614D2F84816D469A6EAE2A0142C601</vt:lpwstr>
  </property>
</Properties>
</file>