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36"/>
  </p:notesMasterIdLst>
  <p:handoutMasterIdLst>
    <p:handoutMasterId r:id="rId37"/>
  </p:handoutMasterIdLst>
  <p:sldIdLst>
    <p:sldId id="296" r:id="rId5"/>
    <p:sldId id="300" r:id="rId6"/>
    <p:sldId id="302" r:id="rId7"/>
    <p:sldId id="303" r:id="rId8"/>
    <p:sldId id="332" r:id="rId9"/>
    <p:sldId id="318" r:id="rId10"/>
    <p:sldId id="321" r:id="rId11"/>
    <p:sldId id="320" r:id="rId12"/>
    <p:sldId id="319" r:id="rId13"/>
    <p:sldId id="317" r:id="rId14"/>
    <p:sldId id="312" r:id="rId15"/>
    <p:sldId id="315" r:id="rId16"/>
    <p:sldId id="316" r:id="rId17"/>
    <p:sldId id="313" r:id="rId18"/>
    <p:sldId id="314" r:id="rId19"/>
    <p:sldId id="326" r:id="rId20"/>
    <p:sldId id="304" r:id="rId21"/>
    <p:sldId id="306" r:id="rId22"/>
    <p:sldId id="329" r:id="rId23"/>
    <p:sldId id="336" r:id="rId24"/>
    <p:sldId id="335" r:id="rId25"/>
    <p:sldId id="333" r:id="rId26"/>
    <p:sldId id="334" r:id="rId27"/>
    <p:sldId id="309" r:id="rId28"/>
    <p:sldId id="324" r:id="rId29"/>
    <p:sldId id="310" r:id="rId30"/>
    <p:sldId id="311" r:id="rId31"/>
    <p:sldId id="331" r:id="rId32"/>
    <p:sldId id="337" r:id="rId33"/>
    <p:sldId id="327" r:id="rId34"/>
    <p:sldId id="325" r:id="rId35"/>
  </p:sldIdLst>
  <p:sldSz cx="12192000" cy="6858000"/>
  <p:notesSz cx="6797675" cy="9928225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6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A199"/>
    <a:srgbClr val="DCAC92"/>
    <a:srgbClr val="E6DCD1"/>
    <a:srgbClr val="73A4B2"/>
    <a:srgbClr val="066157"/>
    <a:srgbClr val="B95A39"/>
    <a:srgbClr val="F8F8F8"/>
    <a:srgbClr val="D4E3BE"/>
    <a:srgbClr val="EEA9AB"/>
    <a:srgbClr val="951B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868" y="60"/>
      </p:cViewPr>
      <p:guideLst>
        <p:guide orient="horz" pos="406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26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990F18-835C-456D-AD2A-864EE9BD45E1}" type="datetimeFigureOut">
              <a:rPr lang="sv-SE" smtClean="0"/>
              <a:t>2022-02-09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957AA6-8F55-423E-AF6B-E571AC348E8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350223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3275E3-54D8-4C7B-BFD5-F358873625D8}" type="datetimeFigureOut">
              <a:rPr lang="sv-SE" smtClean="0"/>
              <a:t>2022-02-09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35B5CD-7C3C-41A7-9F7D-C9DB05D0C6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44035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b="1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Övergripande</a:t>
            </a:r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(Charlotta)</a:t>
            </a:r>
            <a:r>
              <a:rPr lang="sv-SE" sz="1200" b="0" i="0">
                <a:solidFill>
                  <a:srgbClr val="000000"/>
                </a:solidFill>
                <a:effectLst/>
                <a:latin typeface="WordVisiCarriageReturn_MSFontService"/>
              </a:rPr>
              <a:t> </a:t>
            </a:r>
            <a:br>
              <a:rPr lang="sv-SE" sz="1200" b="0" i="0">
                <a:solidFill>
                  <a:srgbClr val="000000"/>
                </a:solidFill>
                <a:effectLst/>
                <a:latin typeface="WordVisiCarriageReturn_MSFontService"/>
              </a:rPr>
            </a:br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Nya strategin, arbetet med genomlysning och omorganisationen, </a:t>
            </a:r>
            <a:r>
              <a:rPr lang="sv-SE" sz="12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ev</a:t>
            </a:r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DAC-rekommendationen (Charlotta) </a:t>
            </a:r>
            <a:endParaRPr lang="sv-SE"/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5B5CD-7C3C-41A7-9F7D-C9DB05D0C685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76801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+mj-lt"/>
              <a:buAutoNum type="arabicPeriod" startAt="3"/>
            </a:pPr>
            <a:r>
              <a:rPr lang="sv-SE" sz="1800" b="1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Viktigt påverkansarbete under 2022</a:t>
            </a: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(Niklas)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 hundradel för världen, ekumeniskt biståndsinitiativ inför valet 2022 </a:t>
            </a:r>
            <a:r>
              <a:rPr lang="sv-SE" sz="1800" b="0" i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(förhoppningsvis flagga för ett datum för möte med MO vecka 10-11, Viktoria &amp; Johanna jobbar på att ta fram)</a:t>
            </a: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6 april – CSO-forum</a:t>
            </a:r>
            <a:r>
              <a:rPr lang="sv-SE" sz="1800" b="0" i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(inom ramen för det </a:t>
            </a:r>
            <a:r>
              <a:rPr lang="sv-SE" sz="1800" b="0" i="1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sk</a:t>
            </a:r>
            <a:r>
              <a:rPr lang="sv-SE" sz="1800" b="0" i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GÅ-samarbetet) Save the date</a:t>
            </a: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2-3 juni Stockholm +50 </a:t>
            </a:r>
            <a:r>
              <a:rPr lang="sv-SE" sz="1800" b="0" i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(tillsammans med MO, FN, Concord)</a:t>
            </a: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Kyrkornas världsråds generalförsamling i Karlsruhe i september</a:t>
            </a:r>
            <a:r>
              <a:rPr lang="sv-SE" sz="1800" b="0" i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– tillfälle för att sprida SMR-nätverkets resurser inom religions- och övertygelsefrihet globalt</a:t>
            </a: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5B5CD-7C3C-41A7-9F7D-C9DB05D0C685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277841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+mj-lt"/>
              <a:buAutoNum type="arabicPeriod" startAt="2"/>
            </a:pPr>
            <a:r>
              <a:rPr lang="sv-SE" sz="1800" b="1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På gång inom vidareförmedlingen</a:t>
            </a: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(Hanna)</a:t>
            </a:r>
            <a:r>
              <a:rPr lang="sv-SE" sz="1800" b="0" i="0">
                <a:solidFill>
                  <a:srgbClr val="000000"/>
                </a:solidFill>
                <a:effectLst/>
                <a:latin typeface="WordVisiCarriageReturn_MSFontService"/>
              </a:rPr>
              <a:t> </a:t>
            </a:r>
            <a:br>
              <a:rPr lang="sv-SE" sz="1800" b="0" i="0">
                <a:solidFill>
                  <a:srgbClr val="000000"/>
                </a:solidFill>
                <a:effectLst/>
                <a:latin typeface="WordVisiCarriageReturn_MSFontService"/>
              </a:rPr>
            </a:b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Besked från Sida gällande anslagen (UTV och KOM) – bearbetning av bedömningar, avtalsskrivning under Q1 </a:t>
            </a:r>
            <a:endParaRPr lang="sv-SE" sz="1800" b="0" i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 rtl="0" fontAlgn="base"/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Rapportering till Sida under våren (UTV och KOM) </a:t>
            </a:r>
            <a:endParaRPr lang="sv-SE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Miljö- och klimatinitiativet, </a:t>
            </a:r>
            <a:r>
              <a:rPr lang="sv-SE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inkl</a:t>
            </a: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särskild pott för insatser, </a:t>
            </a:r>
            <a:r>
              <a:rPr lang="sv-SE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resilienskurs</a:t>
            </a: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och resa till Indonesien för uppföljning av Sendai-ramverket </a:t>
            </a:r>
            <a:endParaRPr lang="sv-SE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Perspektivintegrering, </a:t>
            </a:r>
            <a:r>
              <a:rPr lang="sv-SE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inkl</a:t>
            </a: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kurs i integrering av religiös läskunnighet under våren </a:t>
            </a:r>
            <a:endParaRPr lang="sv-SE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Satsning på Intern styrning och Kontroll (ISK), </a:t>
            </a:r>
            <a:r>
              <a:rPr lang="sv-SE" sz="1800" b="0" i="1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Good</a:t>
            </a:r>
            <a:r>
              <a:rPr lang="sv-SE" sz="1800" b="0" i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Stewardship </a:t>
            </a:r>
            <a:r>
              <a:rPr lang="sv-SE" sz="1800" b="0" i="1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Initiative</a:t>
            </a:r>
            <a:r>
              <a:rPr lang="sv-SE" sz="1800" b="0" i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2022-2026, </a:t>
            </a: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första steget kartläggning, och sen utbildningar och medföljning </a:t>
            </a:r>
            <a:endParaRPr lang="sv-SE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Fortsatt arbete med digital uppföljning av insatser </a:t>
            </a:r>
            <a:endParaRPr lang="sv-SE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Nytt insatshanteringssystem under februari – utbildningar för de som berörs </a:t>
            </a:r>
            <a:endParaRPr lang="sv-SE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5B5CD-7C3C-41A7-9F7D-C9DB05D0C685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902069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+mj-lt"/>
              <a:buAutoNum type="arabicPeriod" startAt="2"/>
            </a:pPr>
            <a:r>
              <a:rPr lang="sv-SE" sz="1200" b="1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På gång inom vidareförmedlingen</a:t>
            </a:r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(Hanna)</a:t>
            </a:r>
            <a:r>
              <a:rPr lang="sv-SE" sz="1200" b="0" i="0">
                <a:solidFill>
                  <a:srgbClr val="000000"/>
                </a:solidFill>
                <a:effectLst/>
                <a:latin typeface="WordVisiCarriageReturn_MSFontService"/>
              </a:rPr>
              <a:t> </a:t>
            </a:r>
            <a:br>
              <a:rPr lang="sv-SE" sz="1200" b="0" i="0">
                <a:solidFill>
                  <a:srgbClr val="000000"/>
                </a:solidFill>
                <a:effectLst/>
                <a:latin typeface="WordVisiCarriageReturn_MSFontService"/>
              </a:rPr>
            </a:br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Miljö- och klimatinitiativet, </a:t>
            </a:r>
            <a:r>
              <a:rPr lang="sv-SE" sz="12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inkl</a:t>
            </a:r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särskild pott för insatser, </a:t>
            </a:r>
            <a:r>
              <a:rPr lang="sv-SE" sz="12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resilienskurs</a:t>
            </a:r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och resa till Indonesien för uppföljning av Sendai-ramverket </a:t>
            </a:r>
            <a:endParaRPr lang="sv-SE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Perspektivintegrering, </a:t>
            </a:r>
            <a:r>
              <a:rPr lang="sv-SE" sz="12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inkl</a:t>
            </a:r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kurs i integrering av religiös läskunnighet under våren </a:t>
            </a:r>
            <a:endParaRPr lang="sv-SE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Satsning på Intern styrning och Kontroll (ISK), </a:t>
            </a:r>
            <a:r>
              <a:rPr lang="sv-SE" sz="1200" b="0" i="1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Good</a:t>
            </a:r>
            <a:r>
              <a:rPr lang="sv-SE" sz="1200" b="0" i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Stewardship </a:t>
            </a:r>
            <a:r>
              <a:rPr lang="sv-SE" sz="1200" b="0" i="1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Initiative</a:t>
            </a:r>
            <a:r>
              <a:rPr lang="sv-SE" sz="1200" b="0" i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2022-2026, </a:t>
            </a:r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första steget kartläggning, och sen utbildningar och medföljning </a:t>
            </a:r>
            <a:endParaRPr lang="sv-SE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Nytt insatshanteringssystem under februari – utbildningar för de som berörs </a:t>
            </a:r>
            <a:endParaRPr lang="sv-SE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sv-SE"/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5B5CD-7C3C-41A7-9F7D-C9DB05D0C685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918193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+mj-lt"/>
              <a:buAutoNum type="arabicPeriod" startAt="2"/>
            </a:pPr>
            <a:r>
              <a:rPr lang="sv-SE" sz="1200" b="1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På gång inom vidareförmedlingen</a:t>
            </a:r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(Hanna)</a:t>
            </a:r>
            <a:r>
              <a:rPr lang="sv-SE" sz="1200" b="0" i="0">
                <a:solidFill>
                  <a:srgbClr val="000000"/>
                </a:solidFill>
                <a:effectLst/>
                <a:latin typeface="WordVisiCarriageReturn_MSFontService"/>
              </a:rPr>
              <a:t> </a:t>
            </a:r>
            <a:br>
              <a:rPr lang="sv-SE" sz="1200" b="0" i="0">
                <a:solidFill>
                  <a:srgbClr val="000000"/>
                </a:solidFill>
                <a:effectLst/>
                <a:latin typeface="WordVisiCarriageReturn_MSFontService"/>
              </a:rPr>
            </a:br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Miljö- och klimatinitiativet, </a:t>
            </a:r>
            <a:r>
              <a:rPr lang="sv-SE" sz="12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inkl</a:t>
            </a:r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särskild pott för insatser, </a:t>
            </a:r>
            <a:r>
              <a:rPr lang="sv-SE" sz="12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resilienskurs</a:t>
            </a:r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och resa till Indonesien för uppföljning av Sendai-ramverket </a:t>
            </a:r>
            <a:endParaRPr lang="sv-SE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Perspektivintegrering, </a:t>
            </a:r>
            <a:r>
              <a:rPr lang="sv-SE" sz="12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inkl</a:t>
            </a:r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kurs i integrering av religiös läskunnighet under våren </a:t>
            </a:r>
            <a:endParaRPr lang="sv-SE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Satsning på Intern styrning och Kontroll (ISK), </a:t>
            </a:r>
            <a:r>
              <a:rPr lang="sv-SE" sz="1200" b="0" i="1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Good</a:t>
            </a:r>
            <a:r>
              <a:rPr lang="sv-SE" sz="1200" b="0" i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Stewardship </a:t>
            </a:r>
            <a:r>
              <a:rPr lang="sv-SE" sz="1200" b="0" i="1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Initiative</a:t>
            </a:r>
            <a:r>
              <a:rPr lang="sv-SE" sz="1200" b="0" i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2022-2026, </a:t>
            </a:r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första steget kartläggning, och sen utbildningar och medföljning </a:t>
            </a:r>
            <a:endParaRPr lang="sv-SE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Nytt insatshanteringssystem under februari – utbildningar för de som berörs </a:t>
            </a:r>
            <a:endParaRPr lang="sv-SE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sv-SE"/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5B5CD-7C3C-41A7-9F7D-C9DB05D0C685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315036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+mj-lt"/>
              <a:buAutoNum type="arabicPeriod" startAt="2"/>
            </a:pPr>
            <a:r>
              <a:rPr lang="sv-SE" sz="1200" b="1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På gång inom vidareförmedlingen</a:t>
            </a:r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(Hanna)</a:t>
            </a:r>
            <a:r>
              <a:rPr lang="sv-SE" sz="1200" b="0" i="0">
                <a:solidFill>
                  <a:srgbClr val="000000"/>
                </a:solidFill>
                <a:effectLst/>
                <a:latin typeface="WordVisiCarriageReturn_MSFontService"/>
              </a:rPr>
              <a:t> </a:t>
            </a:r>
            <a:br>
              <a:rPr lang="sv-SE" sz="1200" b="0" i="0">
                <a:solidFill>
                  <a:srgbClr val="000000"/>
                </a:solidFill>
                <a:effectLst/>
                <a:latin typeface="WordVisiCarriageReturn_MSFontService"/>
              </a:rPr>
            </a:br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Miljö- och klimatinitiativet, </a:t>
            </a:r>
            <a:r>
              <a:rPr lang="sv-SE" sz="12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inkl</a:t>
            </a:r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särskild pott för insatser, </a:t>
            </a:r>
            <a:r>
              <a:rPr lang="sv-SE" sz="12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resilienskurs</a:t>
            </a:r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och resa till Indonesien för uppföljning av Sendai-ramverket </a:t>
            </a:r>
            <a:endParaRPr lang="sv-SE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Perspektivintegrering, </a:t>
            </a:r>
            <a:r>
              <a:rPr lang="sv-SE" sz="12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inkl</a:t>
            </a:r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kurs i integrering av religiös läskunnighet under våren </a:t>
            </a:r>
            <a:endParaRPr lang="sv-SE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Satsning på Intern styrning och Kontroll (ISK), </a:t>
            </a:r>
            <a:r>
              <a:rPr lang="sv-SE" sz="1200" b="0" i="1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Good</a:t>
            </a:r>
            <a:r>
              <a:rPr lang="sv-SE" sz="1200" b="0" i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Stewardship </a:t>
            </a:r>
            <a:r>
              <a:rPr lang="sv-SE" sz="1200" b="0" i="1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Initiative</a:t>
            </a:r>
            <a:r>
              <a:rPr lang="sv-SE" sz="1200" b="0" i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2022-2026, </a:t>
            </a:r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första steget kartläggning, och sen utbildningar och medföljning </a:t>
            </a:r>
            <a:endParaRPr lang="sv-SE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Nytt insatshanteringssystem under februari – utbildningar för de som berörs </a:t>
            </a:r>
            <a:endParaRPr lang="sv-SE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sv-SE"/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5B5CD-7C3C-41A7-9F7D-C9DB05D0C685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642901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+mj-lt"/>
              <a:buAutoNum type="arabicPeriod" startAt="2"/>
            </a:pPr>
            <a:r>
              <a:rPr lang="sv-SE" sz="1200" b="1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På gång inom vidareförmedlingen</a:t>
            </a:r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(Hanna)</a:t>
            </a:r>
            <a:r>
              <a:rPr lang="sv-SE" sz="1200" b="0" i="0">
                <a:solidFill>
                  <a:srgbClr val="000000"/>
                </a:solidFill>
                <a:effectLst/>
                <a:latin typeface="WordVisiCarriageReturn_MSFontService"/>
              </a:rPr>
              <a:t> </a:t>
            </a:r>
            <a:br>
              <a:rPr lang="sv-SE" sz="1200" b="0" i="0">
                <a:solidFill>
                  <a:srgbClr val="000000"/>
                </a:solidFill>
                <a:effectLst/>
                <a:latin typeface="WordVisiCarriageReturn_MSFontService"/>
              </a:rPr>
            </a:br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Miljö- och klimatinitiativet, </a:t>
            </a:r>
            <a:r>
              <a:rPr lang="sv-SE" sz="12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inkl</a:t>
            </a:r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särskild pott för insatser, </a:t>
            </a:r>
            <a:r>
              <a:rPr lang="sv-SE" sz="12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resilienskurs</a:t>
            </a:r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och resa till Indonesien för uppföljning av Sendai-ramverket </a:t>
            </a:r>
            <a:endParaRPr lang="sv-SE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Perspektivintegrering, </a:t>
            </a:r>
            <a:r>
              <a:rPr lang="sv-SE" sz="12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inkl</a:t>
            </a:r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kurs i integrering av religiös läskunnighet under våren </a:t>
            </a:r>
            <a:endParaRPr lang="sv-SE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Satsning på Intern styrning och Kontroll (ISK), </a:t>
            </a:r>
            <a:r>
              <a:rPr lang="sv-SE" sz="1200" b="0" i="1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Good</a:t>
            </a:r>
            <a:r>
              <a:rPr lang="sv-SE" sz="1200" b="0" i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Stewardship </a:t>
            </a:r>
            <a:r>
              <a:rPr lang="sv-SE" sz="1200" b="0" i="1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Initiative</a:t>
            </a:r>
            <a:r>
              <a:rPr lang="sv-SE" sz="1200" b="0" i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2022-2026, </a:t>
            </a:r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första steget kartläggning, och sen utbildningar och medföljning </a:t>
            </a:r>
            <a:endParaRPr lang="sv-SE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Nytt insatshanteringssystem under februari – utbildningar för de som berörs </a:t>
            </a:r>
            <a:endParaRPr lang="sv-SE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sv-SE"/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5B5CD-7C3C-41A7-9F7D-C9DB05D0C685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943416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+mj-lt"/>
              <a:buAutoNum type="arabicPeriod" startAt="2"/>
            </a:pPr>
            <a:r>
              <a:rPr lang="sv-SE" sz="1200" b="1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På gång inom vidareförmedlingen</a:t>
            </a:r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(Hanna)</a:t>
            </a:r>
            <a:r>
              <a:rPr lang="sv-SE" sz="1200" b="0" i="0">
                <a:solidFill>
                  <a:srgbClr val="000000"/>
                </a:solidFill>
                <a:effectLst/>
                <a:latin typeface="WordVisiCarriageReturn_MSFontService"/>
              </a:rPr>
              <a:t> </a:t>
            </a:r>
            <a:br>
              <a:rPr lang="sv-SE" sz="1200" b="0" i="0">
                <a:solidFill>
                  <a:srgbClr val="000000"/>
                </a:solidFill>
                <a:effectLst/>
                <a:latin typeface="WordVisiCarriageReturn_MSFontService"/>
              </a:rPr>
            </a:br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Miljö- och klimatinitiativet, </a:t>
            </a:r>
            <a:r>
              <a:rPr lang="sv-SE" sz="12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inkl</a:t>
            </a:r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särskild pott för insatser, </a:t>
            </a:r>
            <a:r>
              <a:rPr lang="sv-SE" sz="12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resilienskurs</a:t>
            </a:r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och resa till Indonesien för uppföljning av Sendai-ramverket </a:t>
            </a:r>
            <a:endParaRPr lang="sv-SE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Perspektivintegrering, </a:t>
            </a:r>
            <a:r>
              <a:rPr lang="sv-SE" sz="12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inkl</a:t>
            </a:r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kurs i integrering av religiös läskunnighet under våren </a:t>
            </a:r>
            <a:endParaRPr lang="sv-SE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Satsning på Intern styrning och Kontroll (ISK), </a:t>
            </a:r>
            <a:r>
              <a:rPr lang="sv-SE" sz="1200" b="0" i="1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Good</a:t>
            </a:r>
            <a:r>
              <a:rPr lang="sv-SE" sz="1200" b="0" i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Stewardship </a:t>
            </a:r>
            <a:r>
              <a:rPr lang="sv-SE" sz="1200" b="0" i="1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Initiative</a:t>
            </a:r>
            <a:r>
              <a:rPr lang="sv-SE" sz="1200" b="0" i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2022-2026, </a:t>
            </a:r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första steget kartläggning, och sen utbildningar och medföljning </a:t>
            </a:r>
            <a:endParaRPr lang="sv-SE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Nytt insatshanteringssystem under februari – utbildningar för de som berörs </a:t>
            </a:r>
            <a:endParaRPr lang="sv-SE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sv-SE"/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5B5CD-7C3C-41A7-9F7D-C9DB05D0C685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50281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+mj-lt"/>
              <a:buAutoNum type="arabicPeriod" startAt="2"/>
            </a:pPr>
            <a:r>
              <a:rPr lang="sv-SE" sz="1200" b="1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På gång inom vidareförmedlingen</a:t>
            </a:r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(Hanna)</a:t>
            </a:r>
            <a:r>
              <a:rPr lang="sv-SE" sz="1200" b="0" i="0">
                <a:solidFill>
                  <a:srgbClr val="000000"/>
                </a:solidFill>
                <a:effectLst/>
                <a:latin typeface="WordVisiCarriageReturn_MSFontService"/>
              </a:rPr>
              <a:t> </a:t>
            </a:r>
            <a:br>
              <a:rPr lang="sv-SE" sz="1200" b="0" i="0">
                <a:solidFill>
                  <a:srgbClr val="000000"/>
                </a:solidFill>
                <a:effectLst/>
                <a:latin typeface="WordVisiCarriageReturn_MSFontService"/>
              </a:rPr>
            </a:br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Miljö- och klimatinitiativet, </a:t>
            </a:r>
            <a:r>
              <a:rPr lang="sv-SE" sz="12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inkl</a:t>
            </a:r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särskild pott för insatser, </a:t>
            </a:r>
            <a:r>
              <a:rPr lang="sv-SE" sz="12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resilienskurs</a:t>
            </a:r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och resa till Indonesien för uppföljning av Sendai-ramverket </a:t>
            </a:r>
            <a:endParaRPr lang="sv-SE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Perspektivintegrering, </a:t>
            </a:r>
            <a:r>
              <a:rPr lang="sv-SE" sz="12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inkl</a:t>
            </a:r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kurs i integrering av religiös läskunnighet under våren </a:t>
            </a:r>
            <a:endParaRPr lang="sv-SE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Satsning på Intern styrning och Kontroll (ISK), </a:t>
            </a:r>
            <a:r>
              <a:rPr lang="sv-SE" sz="1200" b="0" i="1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Good</a:t>
            </a:r>
            <a:r>
              <a:rPr lang="sv-SE" sz="1200" b="0" i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Stewardship </a:t>
            </a:r>
            <a:r>
              <a:rPr lang="sv-SE" sz="1200" b="0" i="1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Initiative</a:t>
            </a:r>
            <a:r>
              <a:rPr lang="sv-SE" sz="1200" b="0" i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2022-2026, </a:t>
            </a:r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första steget kartläggning, och sen utbildningar och medföljning </a:t>
            </a:r>
            <a:endParaRPr lang="sv-SE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Nytt insatshanteringssystem under februari – utbildningar för de som berörs </a:t>
            </a:r>
            <a:endParaRPr lang="sv-SE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sv-SE"/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5B5CD-7C3C-41A7-9F7D-C9DB05D0C685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845307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+mj-lt"/>
              <a:buAutoNum type="arabicPeriod" startAt="2"/>
            </a:pPr>
            <a:r>
              <a:rPr lang="sv-SE" sz="1200" b="1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På gång inom vidareförmedlingen</a:t>
            </a:r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(Hanna)</a:t>
            </a:r>
            <a:r>
              <a:rPr lang="sv-SE" sz="1200" b="0" i="0">
                <a:solidFill>
                  <a:srgbClr val="000000"/>
                </a:solidFill>
                <a:effectLst/>
                <a:latin typeface="WordVisiCarriageReturn_MSFontService"/>
              </a:rPr>
              <a:t> </a:t>
            </a:r>
            <a:br>
              <a:rPr lang="sv-SE" sz="1200" b="0" i="0">
                <a:solidFill>
                  <a:srgbClr val="000000"/>
                </a:solidFill>
                <a:effectLst/>
                <a:latin typeface="WordVisiCarriageReturn_MSFontService"/>
              </a:rPr>
            </a:br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Miljö- och klimatinitiativet, </a:t>
            </a:r>
            <a:r>
              <a:rPr lang="sv-SE" sz="12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inkl</a:t>
            </a:r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särskild pott för insatser, </a:t>
            </a:r>
            <a:r>
              <a:rPr lang="sv-SE" sz="12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resilienskurs</a:t>
            </a:r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och resa till Indonesien för uppföljning av Sendai-ramverket </a:t>
            </a:r>
            <a:endParaRPr lang="sv-SE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Perspektivintegrering, </a:t>
            </a:r>
            <a:r>
              <a:rPr lang="sv-SE" sz="12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inkl</a:t>
            </a:r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kurs i integrering av religiös läskunnighet under våren </a:t>
            </a:r>
            <a:endParaRPr lang="sv-SE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Satsning på Intern styrning och Kontroll (ISK), </a:t>
            </a:r>
            <a:r>
              <a:rPr lang="sv-SE" sz="1200" b="0" i="1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Good</a:t>
            </a:r>
            <a:r>
              <a:rPr lang="sv-SE" sz="1200" b="0" i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Stewardship </a:t>
            </a:r>
            <a:r>
              <a:rPr lang="sv-SE" sz="1200" b="0" i="1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Initiative</a:t>
            </a:r>
            <a:r>
              <a:rPr lang="sv-SE" sz="1200" b="0" i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2022-2026, </a:t>
            </a:r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första steget kartläggning, och sen utbildningar och medföljning </a:t>
            </a:r>
            <a:endParaRPr lang="sv-SE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Nytt insatshanteringssystem under februari – utbildningar för de som berörs </a:t>
            </a:r>
            <a:endParaRPr lang="sv-SE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sv-SE"/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5B5CD-7C3C-41A7-9F7D-C9DB05D0C685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051396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+mj-lt"/>
              <a:buAutoNum type="arabicPeriod" startAt="2"/>
            </a:pPr>
            <a:r>
              <a:rPr lang="sv-SE" sz="1200" b="1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På gång inom vidareförmedlingen</a:t>
            </a:r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(Hanna)</a:t>
            </a:r>
            <a:r>
              <a:rPr lang="sv-SE" sz="1200" b="0" i="0">
                <a:solidFill>
                  <a:srgbClr val="000000"/>
                </a:solidFill>
                <a:effectLst/>
                <a:latin typeface="WordVisiCarriageReturn_MSFontService"/>
              </a:rPr>
              <a:t> </a:t>
            </a:r>
            <a:br>
              <a:rPr lang="sv-SE" sz="1200" b="0" i="0">
                <a:solidFill>
                  <a:srgbClr val="000000"/>
                </a:solidFill>
                <a:effectLst/>
                <a:latin typeface="WordVisiCarriageReturn_MSFontService"/>
              </a:rPr>
            </a:br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Miljö- och klimatinitiativet, </a:t>
            </a:r>
            <a:r>
              <a:rPr lang="sv-SE" sz="12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inkl</a:t>
            </a:r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särskild pott för insatser, </a:t>
            </a:r>
            <a:r>
              <a:rPr lang="sv-SE" sz="12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resilienskurs</a:t>
            </a:r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och resa till Indonesien för uppföljning av Sendai-ramverket </a:t>
            </a:r>
            <a:endParaRPr lang="sv-SE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Perspektivintegrering, </a:t>
            </a:r>
            <a:r>
              <a:rPr lang="sv-SE" sz="12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inkl</a:t>
            </a:r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kurs i integrering av religiös läskunnighet under våren </a:t>
            </a:r>
            <a:endParaRPr lang="sv-SE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Satsning på Intern styrning och Kontroll (ISK), </a:t>
            </a:r>
            <a:r>
              <a:rPr lang="sv-SE" sz="1200" b="0" i="1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Good</a:t>
            </a:r>
            <a:r>
              <a:rPr lang="sv-SE" sz="1200" b="0" i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Stewardship </a:t>
            </a:r>
            <a:r>
              <a:rPr lang="sv-SE" sz="1200" b="0" i="1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Initiative</a:t>
            </a:r>
            <a:r>
              <a:rPr lang="sv-SE" sz="1200" b="0" i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2022-2026, </a:t>
            </a:r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första steget kartläggning, och sen utbildningar och medföljning </a:t>
            </a:r>
            <a:endParaRPr lang="sv-SE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sv-S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Nytt insatshanteringssystem under februari – utbildningar för de som berörs </a:t>
            </a:r>
            <a:endParaRPr lang="sv-SE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sv-SE"/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5B5CD-7C3C-41A7-9F7D-C9DB05D0C685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8534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23 maj – gemensam årsmötesdag SMR-SKR: Vi utgår från temat för kyrkornas världsråds generalförsamling: “</a:t>
            </a:r>
            <a:r>
              <a:rPr lang="sv-SE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Christ’s</a:t>
            </a: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love </a:t>
            </a:r>
            <a:r>
              <a:rPr lang="sv-SE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moves</a:t>
            </a: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the </a:t>
            </a:r>
            <a:r>
              <a:rPr lang="sv-SE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world</a:t>
            </a: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to </a:t>
            </a:r>
            <a:r>
              <a:rPr lang="sv-SE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reconciliation</a:t>
            </a: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and </a:t>
            </a:r>
            <a:r>
              <a:rPr lang="sv-SE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unity</a:t>
            </a: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”: Vad betyder det att vara driven av Kristi kärlek – hur kan vi agera i världen utifrån de behov som vi ser – fördjupningar inom två områden som är relevanta för både SKR och SMR: religions- och övertygelsefrihet </a:t>
            </a:r>
            <a:r>
              <a:rPr lang="sv-SE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resp</a:t>
            </a: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miljö &amp; klimat. 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SMR vill ge möjlighet för 3 ungdomar från SMR:s nätverk (ej </a:t>
            </a:r>
            <a:r>
              <a:rPr lang="sv-SE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Act</a:t>
            </a: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el </a:t>
            </a:r>
            <a:r>
              <a:rPr lang="sv-SE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EqK</a:t>
            </a: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) att vara med i svensk delegation på ungdomsförmöte till KV:s GF (håll utkik – Petter samordnar)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Seminarium med </a:t>
            </a:r>
            <a:r>
              <a:rPr lang="sv-SE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Kunskapsforum</a:t>
            </a: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för religion och utveckling (tbc) </a:t>
            </a: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5B5CD-7C3C-41A7-9F7D-C9DB05D0C685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314796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5B5CD-7C3C-41A7-9F7D-C9DB05D0C685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235222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5B5CD-7C3C-41A7-9F7D-C9DB05D0C685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972226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5B5CD-7C3C-41A7-9F7D-C9DB05D0C685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2628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5B5CD-7C3C-41A7-9F7D-C9DB05D0C685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6901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23 maj – gemensam årsmötesdag SMR-SKR: Vi utgår från temat för kyrkornas världsråds generalförsamling: “</a:t>
            </a:r>
            <a:r>
              <a:rPr lang="sv-SE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Christ’s</a:t>
            </a: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love </a:t>
            </a:r>
            <a:r>
              <a:rPr lang="sv-SE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moves</a:t>
            </a: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the </a:t>
            </a:r>
            <a:r>
              <a:rPr lang="sv-SE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world</a:t>
            </a: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to </a:t>
            </a:r>
            <a:r>
              <a:rPr lang="sv-SE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reconciliation</a:t>
            </a: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and </a:t>
            </a:r>
            <a:r>
              <a:rPr lang="sv-SE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unity</a:t>
            </a: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”: Vad betyder det att vara driven av Kristi kärlek – hur kan vi agera i världen utifrån de behov som vi ser – fördjupningar inom två områden som är relevanta för både SKR och SMR: religions- och övertygelsefrihet </a:t>
            </a:r>
            <a:r>
              <a:rPr lang="sv-SE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resp</a:t>
            </a: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miljö &amp; klimat. 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SMR vill ge möjlighet för 3 ungdomar från SMR:s nätverk (ej </a:t>
            </a:r>
            <a:r>
              <a:rPr lang="sv-SE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Act</a:t>
            </a: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el </a:t>
            </a:r>
            <a:r>
              <a:rPr lang="sv-SE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EqK</a:t>
            </a: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) att vara med i svensk delegation på ungdomsförmöte till KV:s GF (håll utkik – Petter samordnar)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Seminarium med </a:t>
            </a:r>
            <a:r>
              <a:rPr lang="sv-SE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Kunskapsforum</a:t>
            </a: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för religion och utveckling (tbc) </a:t>
            </a: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5B5CD-7C3C-41A7-9F7D-C9DB05D0C685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58140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23 maj – gemensam årsmötesdag SMR-SKR: Vi utgår från temat för kyrkornas världsråds generalförsamling: “</a:t>
            </a:r>
            <a:r>
              <a:rPr lang="sv-SE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Christ’s</a:t>
            </a: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love </a:t>
            </a:r>
            <a:r>
              <a:rPr lang="sv-SE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moves</a:t>
            </a: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the </a:t>
            </a:r>
            <a:r>
              <a:rPr lang="sv-SE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world</a:t>
            </a: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to </a:t>
            </a:r>
            <a:r>
              <a:rPr lang="sv-SE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reconciliation</a:t>
            </a: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and </a:t>
            </a:r>
            <a:r>
              <a:rPr lang="sv-SE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unity</a:t>
            </a: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”: Vad betyder det att vara driven av Kristi kärlek – hur kan vi agera i världen utifrån de behov som vi ser – fördjupningar inom två områden som är relevanta för både SKR och SMR: religions- och övertygelsefrihet </a:t>
            </a:r>
            <a:r>
              <a:rPr lang="sv-SE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resp</a:t>
            </a: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miljö &amp; klimat. 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SMR vill ge möjlighet för 3 ungdomar från SMR:s nätverk (ej </a:t>
            </a:r>
            <a:r>
              <a:rPr lang="sv-SE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Act</a:t>
            </a: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el </a:t>
            </a:r>
            <a:r>
              <a:rPr lang="sv-SE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EqK</a:t>
            </a: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) att vara med i svensk delegation på ungdomsförmöte till KV:s GF (håll utkik – Petter samordnar)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Seminarium med </a:t>
            </a:r>
            <a:r>
              <a:rPr lang="sv-SE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Kunskapsforum</a:t>
            </a: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för religion och utveckling (tbc) </a:t>
            </a: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5B5CD-7C3C-41A7-9F7D-C9DB05D0C685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56320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23 maj – gemensam årsmötesdag SMR-SKR: Vi utgår från temat för kyrkornas världsråds generalförsamling: “</a:t>
            </a:r>
            <a:r>
              <a:rPr lang="sv-SE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Christ’s</a:t>
            </a: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love </a:t>
            </a:r>
            <a:r>
              <a:rPr lang="sv-SE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moves</a:t>
            </a: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the </a:t>
            </a:r>
            <a:r>
              <a:rPr lang="sv-SE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world</a:t>
            </a: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to </a:t>
            </a:r>
            <a:r>
              <a:rPr lang="sv-SE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reconciliation</a:t>
            </a: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and </a:t>
            </a:r>
            <a:r>
              <a:rPr lang="sv-SE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unity</a:t>
            </a: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”: Vad betyder det att vara driven av Kristi kärlek – hur kan vi agera i världen utifrån de behov som vi ser – fördjupningar inom två områden som är relevanta för både SKR och SMR: religions- och övertygelsefrihet </a:t>
            </a:r>
            <a:r>
              <a:rPr lang="sv-SE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resp</a:t>
            </a: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miljö &amp; klimat. 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SMR vill ge möjlighet för 3 ungdomar från SMR:s nätverk (ej </a:t>
            </a:r>
            <a:r>
              <a:rPr lang="sv-SE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Act</a:t>
            </a: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el </a:t>
            </a:r>
            <a:r>
              <a:rPr lang="sv-SE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EqK</a:t>
            </a: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) att vara med i svensk delegation på ungdomsförmöte till KV:s GF (håll utkik – Petter samordnar)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Seminarium med </a:t>
            </a:r>
            <a:r>
              <a:rPr lang="sv-SE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Kunskapsforum</a:t>
            </a: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för religion och utveckling (tbc) </a:t>
            </a: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5B5CD-7C3C-41A7-9F7D-C9DB05D0C685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1535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+mj-lt"/>
              <a:buAutoNum type="arabicPeriod" startAt="3"/>
            </a:pPr>
            <a:r>
              <a:rPr lang="sv-SE" sz="1800" b="1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Viktigt påverkansarbete under 2022</a:t>
            </a: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(Niklas)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 hundradel för världen, ekumeniskt biståndsinitiativ inför valet 2022 </a:t>
            </a:r>
            <a:r>
              <a:rPr lang="sv-SE" sz="1800" b="0" i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(förhoppningsvis flagga för ett datum för möte med MO vecka 10-11, Viktoria &amp; Johanna jobbar på att ta fram)</a:t>
            </a: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6 april – CSO-forum</a:t>
            </a:r>
            <a:r>
              <a:rPr lang="sv-SE" sz="1800" b="0" i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(inom ramen för det </a:t>
            </a:r>
            <a:r>
              <a:rPr lang="sv-SE" sz="1800" b="0" i="1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sk</a:t>
            </a:r>
            <a:r>
              <a:rPr lang="sv-SE" sz="1800" b="0" i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GÅ-samarbetet) Save the date</a:t>
            </a: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2-3 juni Stockholm +50 </a:t>
            </a:r>
            <a:r>
              <a:rPr lang="sv-SE" sz="1800" b="0" i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(tillsammans med MO, FN, Concord)</a:t>
            </a: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Kyrkornas världsråds generalförsamling i Karlsruhe i september</a:t>
            </a:r>
            <a:r>
              <a:rPr lang="sv-SE" sz="1800" b="0" i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– tillfälle för att sprida SMR-nätverkets resurser inom religions- och övertygelsefrihet globalt</a:t>
            </a: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5B5CD-7C3C-41A7-9F7D-C9DB05D0C685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34781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+mj-lt"/>
              <a:buAutoNum type="arabicPeriod" startAt="3"/>
            </a:pPr>
            <a:r>
              <a:rPr lang="sv-SE" sz="1800" b="1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Viktigt påverkansarbete under 2022</a:t>
            </a: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(Niklas)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 hundradel för världen, ekumeniskt biståndsinitiativ inför valet 2022 </a:t>
            </a:r>
            <a:r>
              <a:rPr lang="sv-SE" sz="1800" b="0" i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(förhoppningsvis flagga för ett datum för möte med MO vecka 10-11, Viktoria &amp; Johanna jobbar på att ta fram)</a:t>
            </a: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6 april – CSO-forum</a:t>
            </a:r>
            <a:r>
              <a:rPr lang="sv-SE" sz="1800" b="0" i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(inom ramen för det </a:t>
            </a:r>
            <a:r>
              <a:rPr lang="sv-SE" sz="1800" b="0" i="1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sk</a:t>
            </a:r>
            <a:r>
              <a:rPr lang="sv-SE" sz="1800" b="0" i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GÅ-samarbetet) Save the date</a:t>
            </a: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2-3 juni Stockholm +50 </a:t>
            </a:r>
            <a:r>
              <a:rPr lang="sv-SE" sz="1800" b="0" i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(tillsammans med MO, FN, Concord)</a:t>
            </a: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Kyrkornas världsråds generalförsamling i Karlsruhe i september</a:t>
            </a:r>
            <a:r>
              <a:rPr lang="sv-SE" sz="1800" b="0" i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– tillfälle för att sprida SMR-nätverkets resurser inom religions- och övertygelsefrihet globalt</a:t>
            </a: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5B5CD-7C3C-41A7-9F7D-C9DB05D0C685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51480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+mj-lt"/>
              <a:buAutoNum type="arabicPeriod" startAt="3"/>
            </a:pPr>
            <a:r>
              <a:rPr lang="sv-SE" sz="1800" b="1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Viktigt påverkansarbete under 2022</a:t>
            </a: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(Niklas)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 hundradel för världen, ekumeniskt biståndsinitiativ inför valet 2022 </a:t>
            </a:r>
            <a:r>
              <a:rPr lang="sv-SE" sz="1800" b="0" i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(förhoppningsvis flagga för ett datum för möte med MO vecka 10-11, Viktoria &amp; Johanna jobbar på att ta fram)</a:t>
            </a: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6 april – CSO-forum</a:t>
            </a:r>
            <a:r>
              <a:rPr lang="sv-SE" sz="1800" b="0" i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(inom ramen för det </a:t>
            </a:r>
            <a:r>
              <a:rPr lang="sv-SE" sz="1800" b="0" i="1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sk</a:t>
            </a:r>
            <a:r>
              <a:rPr lang="sv-SE" sz="1800" b="0" i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GÅ-samarbetet) Save the date</a:t>
            </a: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2-3 juni Stockholm +50 </a:t>
            </a:r>
            <a:r>
              <a:rPr lang="sv-SE" sz="1800" b="0" i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(tillsammans med MO, FN, Concord)</a:t>
            </a: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Kyrkornas världsråds generalförsamling i Karlsruhe i september</a:t>
            </a:r>
            <a:r>
              <a:rPr lang="sv-SE" sz="1800" b="0" i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– tillfälle för att sprida SMR-nätverkets resurser inom religions- och övertygelsefrihet globalt</a:t>
            </a: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5B5CD-7C3C-41A7-9F7D-C9DB05D0C685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122593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+mj-lt"/>
              <a:buAutoNum type="arabicPeriod" startAt="3"/>
            </a:pPr>
            <a:r>
              <a:rPr lang="sv-SE" sz="1800" b="1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Viktigt påverkansarbete under 2022</a:t>
            </a: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(Niklas)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 hundradel för världen, ekumeniskt biståndsinitiativ inför valet 2022 </a:t>
            </a:r>
            <a:r>
              <a:rPr lang="sv-SE" sz="1800" b="0" i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(förhoppningsvis flagga för ett datum för möte med MO vecka 10-11, Viktoria &amp; Johanna jobbar på att ta fram)</a:t>
            </a: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6 april – CSO-forum</a:t>
            </a:r>
            <a:r>
              <a:rPr lang="sv-SE" sz="1800" b="0" i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(inom ramen för det </a:t>
            </a:r>
            <a:r>
              <a:rPr lang="sv-SE" sz="1800" b="0" i="1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sk</a:t>
            </a:r>
            <a:r>
              <a:rPr lang="sv-SE" sz="1800" b="0" i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GÅ-samarbetet) Save the date</a:t>
            </a: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2-3 juni Stockholm +50 </a:t>
            </a:r>
            <a:r>
              <a:rPr lang="sv-SE" sz="1800" b="0" i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(tillsammans med MO, FN, Concord)</a:t>
            </a: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Kyrkornas världsråds generalförsamling i Karlsruhe i september</a:t>
            </a:r>
            <a:r>
              <a:rPr lang="sv-SE" sz="1800" b="0" i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– tillfälle för att sprida SMR-nätverkets resurser inom religions- och övertygelsefrihet globalt</a:t>
            </a:r>
            <a:r>
              <a:rPr lang="sv-SE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5B5CD-7C3C-41A7-9F7D-C9DB05D0C685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00995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103446" y="2413037"/>
            <a:ext cx="7944882" cy="1440000"/>
          </a:xfrm>
        </p:spPr>
        <p:txBody>
          <a:bodyPr>
            <a:noAutofit/>
          </a:bodyPr>
          <a:lstStyle>
            <a:lvl1pPr algn="l">
              <a:defRPr sz="4600">
                <a:latin typeface="Georgia" panose="02040502050405020303" pitchFamily="18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103444" y="3965806"/>
            <a:ext cx="7944883" cy="176400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4" name="Bildobjekt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548680"/>
            <a:ext cx="4206249" cy="110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0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kgrundsfärgsida grön">
    <p:bg>
      <p:bgPr>
        <a:solidFill>
          <a:srgbClr val="D4E3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265CD-995C-4F13-91E0-724414A3E1D1}" type="datetime1">
              <a:rPr lang="sv-SE" smtClean="0"/>
              <a:t>2022-02-09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4C140-07DC-4A59-ADBF-8D0573EAB108}" type="slidenum">
              <a:rPr lang="sv-SE" smtClean="0"/>
              <a:t>‹#›</a:t>
            </a:fld>
            <a:endParaRPr lang="sv-SE"/>
          </a:p>
        </p:txBody>
      </p:sp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720000" y="692696"/>
            <a:ext cx="10800000" cy="864000"/>
          </a:xfrm>
        </p:spPr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838959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kgrundsfärgsida grågrön">
    <p:bg>
      <p:bgPr>
        <a:solidFill>
          <a:srgbClr val="8CA1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265CD-995C-4F13-91E0-724414A3E1D1}" type="datetime1">
              <a:rPr lang="sv-SE" smtClean="0"/>
              <a:t>2022-02-09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4C140-07DC-4A59-ADBF-8D0573EAB108}" type="slidenum">
              <a:rPr lang="sv-SE" smtClean="0"/>
              <a:t>‹#›</a:t>
            </a:fld>
            <a:endParaRPr lang="sv-SE"/>
          </a:p>
        </p:txBody>
      </p:sp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720000" y="692696"/>
            <a:ext cx="10800000" cy="864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604661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kgrundsfärgsida blå">
    <p:bg>
      <p:bgPr>
        <a:solidFill>
          <a:srgbClr val="73A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265CD-995C-4F13-91E0-724414A3E1D1}" type="datetime1">
              <a:rPr lang="sv-SE" smtClean="0"/>
              <a:t>2022-02-09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4C140-07DC-4A59-ADBF-8D0573EAB108}" type="slidenum">
              <a:rPr lang="sv-SE" smtClean="0"/>
              <a:t>‹#›</a:t>
            </a:fld>
            <a:endParaRPr lang="sv-SE"/>
          </a:p>
        </p:txBody>
      </p:sp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720000" y="692696"/>
            <a:ext cx="10800000" cy="864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4153331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udskapssida rättighe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265CD-995C-4F13-91E0-724414A3E1D1}" type="datetime1">
              <a:rPr lang="sv-SE" smtClean="0"/>
              <a:t>2022-02-09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4C140-07DC-4A59-ADBF-8D0573EAB108}" type="slidenum">
              <a:rPr lang="sv-SE" smtClean="0"/>
              <a:t>‹#›</a:t>
            </a:fld>
            <a:endParaRPr lang="sv-SE"/>
          </a:p>
        </p:txBody>
      </p:sp>
      <p:sp>
        <p:nvSpPr>
          <p:cNvPr id="5" name="Rektangel 4"/>
          <p:cNvSpPr/>
          <p:nvPr userDrawn="1"/>
        </p:nvSpPr>
        <p:spPr>
          <a:xfrm>
            <a:off x="-192699" y="-49696"/>
            <a:ext cx="12577397" cy="695739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 sz="1800"/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699" y="-364048"/>
            <a:ext cx="12614737" cy="789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365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udskapssida föränd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265CD-995C-4F13-91E0-724414A3E1D1}" type="datetime1">
              <a:rPr lang="sv-SE" smtClean="0"/>
              <a:t>2022-02-09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4C140-07DC-4A59-ADBF-8D0573EAB108}" type="slidenum">
              <a:rPr lang="sv-SE" smtClean="0"/>
              <a:t>‹#›</a:t>
            </a:fld>
            <a:endParaRPr lang="sv-SE"/>
          </a:p>
        </p:txBody>
      </p:sp>
      <p:sp>
        <p:nvSpPr>
          <p:cNvPr id="5" name="Rektangel 4"/>
          <p:cNvSpPr/>
          <p:nvPr userDrawn="1"/>
        </p:nvSpPr>
        <p:spPr>
          <a:xfrm>
            <a:off x="-192699" y="-49696"/>
            <a:ext cx="12577397" cy="695739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 sz="1800"/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-51340"/>
            <a:ext cx="11377264" cy="696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0873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udskapssida 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265CD-995C-4F13-91E0-724414A3E1D1}" type="datetime1">
              <a:rPr lang="sv-SE" smtClean="0"/>
              <a:t>2022-02-09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4C140-07DC-4A59-ADBF-8D0573EAB108}" type="slidenum">
              <a:rPr lang="sv-SE" smtClean="0"/>
              <a:t>‹#›</a:t>
            </a:fld>
            <a:endParaRPr lang="sv-SE"/>
          </a:p>
        </p:txBody>
      </p:sp>
      <p:sp>
        <p:nvSpPr>
          <p:cNvPr id="5" name="Rektangel 4"/>
          <p:cNvSpPr/>
          <p:nvPr userDrawn="1"/>
        </p:nvSpPr>
        <p:spPr>
          <a:xfrm>
            <a:off x="-192699" y="-49696"/>
            <a:ext cx="12577397" cy="695739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 sz="1800"/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-49696"/>
            <a:ext cx="11089232" cy="695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087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udskapssida ansv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265CD-995C-4F13-91E0-724414A3E1D1}" type="datetime1">
              <a:rPr lang="sv-SE" smtClean="0"/>
              <a:t>2022-02-09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4C140-07DC-4A59-ADBF-8D0573EAB108}" type="slidenum">
              <a:rPr lang="sv-SE" smtClean="0"/>
              <a:t>‹#›</a:t>
            </a:fld>
            <a:endParaRPr lang="sv-SE"/>
          </a:p>
        </p:txBody>
      </p:sp>
      <p:sp>
        <p:nvSpPr>
          <p:cNvPr id="5" name="Rektangel 4"/>
          <p:cNvSpPr/>
          <p:nvPr userDrawn="1"/>
        </p:nvSpPr>
        <p:spPr>
          <a:xfrm>
            <a:off x="-192699" y="-49696"/>
            <a:ext cx="12577397" cy="695739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 sz="1800"/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99" y="-71219"/>
            <a:ext cx="10801200" cy="699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0873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ildsida utan logga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265CD-995C-4F13-91E0-724414A3E1D1}" type="datetime1">
              <a:rPr lang="sv-SE" smtClean="0"/>
              <a:t>2022-02-09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4C140-07DC-4A59-ADBF-8D0573EAB108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extruta 5"/>
          <p:cNvSpPr txBox="1"/>
          <p:nvPr userDrawn="1"/>
        </p:nvSpPr>
        <p:spPr>
          <a:xfrm>
            <a:off x="1199456" y="548680"/>
            <a:ext cx="99851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400">
                <a:latin typeface="Georgia" panose="02040502050405020303" pitchFamily="18" charset="0"/>
              </a:rPr>
              <a:t>Det här är vår organisation</a:t>
            </a:r>
          </a:p>
        </p:txBody>
      </p:sp>
      <p:pic>
        <p:nvPicPr>
          <p:cNvPr id="5" name="Bildobjekt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439" y="1460099"/>
            <a:ext cx="9467909" cy="459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428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Bildsida utan logga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265CD-995C-4F13-91E0-724414A3E1D1}" type="datetime1">
              <a:rPr lang="sv-SE" smtClean="0"/>
              <a:t>2022-02-09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4C140-07DC-4A59-ADBF-8D0573EAB108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extruta 5"/>
          <p:cNvSpPr txBox="1"/>
          <p:nvPr userDrawn="1"/>
        </p:nvSpPr>
        <p:spPr>
          <a:xfrm>
            <a:off x="3863752" y="489343"/>
            <a:ext cx="55686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400">
                <a:latin typeface="Georgia" panose="02040502050405020303" pitchFamily="18" charset="0"/>
              </a:rPr>
              <a:t>Vår verksamhet</a:t>
            </a:r>
          </a:p>
        </p:txBody>
      </p:sp>
      <p:pic>
        <p:nvPicPr>
          <p:cNvPr id="5" name="Bildobjekt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207" y="1317477"/>
            <a:ext cx="9377756" cy="488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723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Bildsida utan logga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265CD-995C-4F13-91E0-724414A3E1D1}" type="datetime1">
              <a:rPr lang="sv-SE" smtClean="0"/>
              <a:t>2022-02-09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4C140-07DC-4A59-ADBF-8D0573EAB108}" type="slidenum">
              <a:rPr lang="sv-SE" smtClean="0"/>
              <a:t>‹#›</a:t>
            </a:fld>
            <a:endParaRPr lang="sv-SE"/>
          </a:p>
        </p:txBody>
      </p:sp>
      <p:sp>
        <p:nvSpPr>
          <p:cNvPr id="5" name="textruta 4"/>
          <p:cNvSpPr txBox="1"/>
          <p:nvPr userDrawn="1"/>
        </p:nvSpPr>
        <p:spPr>
          <a:xfrm>
            <a:off x="4020261" y="562450"/>
            <a:ext cx="3947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400">
                <a:latin typeface="Georgia" panose="02040502050405020303" pitchFamily="18" charset="0"/>
              </a:rPr>
              <a:t>Pengarnas väg</a:t>
            </a:r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869" y="1628800"/>
            <a:ext cx="8988213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728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4EB5F-A697-44E6-A1EA-34DADCC6EFB0}" type="datetime1">
              <a:rPr lang="sv-SE" smtClean="0"/>
              <a:t>2022-02-09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4C140-07DC-4A59-ADBF-8D0573EAB108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Platshållare för innehåll 2"/>
          <p:cNvSpPr>
            <a:spLocks noGrp="1"/>
          </p:cNvSpPr>
          <p:nvPr>
            <p:ph sz="half" idx="1"/>
          </p:nvPr>
        </p:nvSpPr>
        <p:spPr>
          <a:xfrm>
            <a:off x="720000" y="1844824"/>
            <a:ext cx="10800000" cy="360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3876859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Bildsida utan logga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265CD-995C-4F13-91E0-724414A3E1D1}" type="datetime1">
              <a:rPr lang="sv-SE" smtClean="0"/>
              <a:t>2022-02-09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4C140-07DC-4A59-ADBF-8D0573EAB108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extruta 5"/>
          <p:cNvSpPr txBox="1"/>
          <p:nvPr userDrawn="1"/>
        </p:nvSpPr>
        <p:spPr>
          <a:xfrm>
            <a:off x="3326837" y="417389"/>
            <a:ext cx="53344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400">
                <a:latin typeface="Georgia" panose="02040502050405020303" pitchFamily="18" charset="0"/>
              </a:rPr>
              <a:t>Vår</a:t>
            </a:r>
            <a:r>
              <a:rPr lang="sv-SE" sz="4400" baseline="0">
                <a:latin typeface="Georgia" panose="02040502050405020303" pitchFamily="18" charset="0"/>
              </a:rPr>
              <a:t> förändringsteori</a:t>
            </a:r>
            <a:endParaRPr lang="sv-SE" sz="4400">
              <a:latin typeface="Georgia" panose="02040502050405020303" pitchFamily="18" charset="0"/>
            </a:endParaRP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629" y="1340768"/>
            <a:ext cx="6534912" cy="447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9877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Medlems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265CD-995C-4F13-91E0-724414A3E1D1}" type="datetime1">
              <a:rPr lang="sv-SE" smtClean="0"/>
              <a:t>2022-02-09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4C140-07DC-4A59-ADBF-8D0573EAB108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0DDA452C-AF9F-4ABA-99B9-1F99953ED3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305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 innehållsdel utan log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20000" y="1844824"/>
            <a:ext cx="10800000" cy="360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D3D94-D7E4-4B68-8B38-1E1655DCBEA2}" type="datetime1">
              <a:rPr lang="sv-SE" smtClean="0"/>
              <a:t>2022-02-09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4C140-07DC-4A59-ADBF-8D0573EAB10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0339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Två innehållsdelar utan log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20000" y="1844824"/>
            <a:ext cx="5280000" cy="360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240000" y="1844824"/>
            <a:ext cx="5280000" cy="360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D3D94-D7E4-4B68-8B38-1E1655DCBEA2}" type="datetime1">
              <a:rPr lang="sv-SE" smtClean="0"/>
              <a:t>2022-02-09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4C140-07DC-4A59-ADBF-8D0573EAB10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90957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ildsida utan logga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265CD-995C-4F13-91E0-724414A3E1D1}" type="datetime1">
              <a:rPr lang="sv-SE" smtClean="0"/>
              <a:t>2022-02-09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4C140-07DC-4A59-ADBF-8D0573EAB10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19814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ildsida utan logga svar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265CD-995C-4F13-91E0-724414A3E1D1}" type="datetime1">
              <a:rPr lang="sv-SE" smtClean="0"/>
              <a:t>2022-02-09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4C140-07DC-4A59-ADBF-8D0573EAB10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78785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kgrundsfärgsida lila">
    <p:bg>
      <p:bgPr>
        <a:solidFill>
          <a:srgbClr val="951B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265CD-995C-4F13-91E0-724414A3E1D1}" type="datetime1">
              <a:rPr lang="sv-SE" smtClean="0"/>
              <a:t>2022-02-09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4C140-07DC-4A59-ADBF-8D0573EAB108}" type="slidenum">
              <a:rPr lang="sv-SE" smtClean="0"/>
              <a:t>‹#›</a:t>
            </a:fld>
            <a:endParaRPr lang="sv-SE"/>
          </a:p>
        </p:txBody>
      </p:sp>
      <p:sp>
        <p:nvSpPr>
          <p:cNvPr id="8" name="Rubrik 1"/>
          <p:cNvSpPr>
            <a:spLocks noGrp="1"/>
          </p:cNvSpPr>
          <p:nvPr>
            <p:ph type="title"/>
          </p:nvPr>
        </p:nvSpPr>
        <p:spPr>
          <a:xfrm>
            <a:off x="721891" y="548680"/>
            <a:ext cx="10800000" cy="122413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835336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kgrundsfärgsida rosa">
    <p:bg>
      <p:bgPr>
        <a:solidFill>
          <a:srgbClr val="EEA9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265CD-995C-4F13-91E0-724414A3E1D1}" type="datetime1">
              <a:rPr lang="sv-SE" smtClean="0"/>
              <a:t>2022-02-09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4C140-07DC-4A59-ADBF-8D0573EAB108}" type="slidenum">
              <a:rPr lang="sv-SE" smtClean="0"/>
              <a:t>‹#›</a:t>
            </a:fld>
            <a:endParaRPr lang="sv-SE"/>
          </a:p>
        </p:txBody>
      </p:sp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721891" y="548680"/>
            <a:ext cx="10800000" cy="122413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7" name="Platshållare för innehåll 2"/>
          <p:cNvSpPr>
            <a:spLocks noGrp="1"/>
          </p:cNvSpPr>
          <p:nvPr>
            <p:ph sz="half" idx="1"/>
          </p:nvPr>
        </p:nvSpPr>
        <p:spPr>
          <a:xfrm>
            <a:off x="720000" y="1844824"/>
            <a:ext cx="10800000" cy="360000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171389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kgrundsfärgsida beige">
    <p:bg>
      <p:bgPr>
        <a:solidFill>
          <a:srgbClr val="E6DC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265CD-995C-4F13-91E0-724414A3E1D1}" type="datetime1">
              <a:rPr lang="sv-SE" smtClean="0"/>
              <a:t>2022-02-09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4C140-07DC-4A59-ADBF-8D0573EAB108}" type="slidenum">
              <a:rPr lang="sv-SE" smtClean="0"/>
              <a:t>‹#›</a:t>
            </a:fld>
            <a:endParaRPr lang="sv-SE"/>
          </a:p>
        </p:txBody>
      </p:sp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744005" y="692696"/>
            <a:ext cx="10800000" cy="864000"/>
          </a:xfrm>
        </p:spPr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7" name="Platshållare för innehåll 2"/>
          <p:cNvSpPr>
            <a:spLocks noGrp="1"/>
          </p:cNvSpPr>
          <p:nvPr>
            <p:ph sz="half" idx="1"/>
          </p:nvPr>
        </p:nvSpPr>
        <p:spPr>
          <a:xfrm>
            <a:off x="720000" y="1844824"/>
            <a:ext cx="10800000" cy="360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651567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20000" y="692696"/>
            <a:ext cx="108000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0000" y="1844696"/>
            <a:ext cx="10800000" cy="360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583499" y="6198860"/>
            <a:ext cx="1439563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4EB5F-A697-44E6-A1EA-34DADCC6EFB0}" type="datetime1">
              <a:rPr lang="sv-SE" smtClean="0"/>
              <a:t>2022-02-09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19072" y="6198861"/>
            <a:ext cx="5750027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720000" y="6198861"/>
            <a:ext cx="767488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4C140-07DC-4A59-ADBF-8D0573EAB108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123" y="6021288"/>
            <a:ext cx="2343877" cy="61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764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5" r:id="rId2"/>
    <p:sldLayoutId id="2147483660" r:id="rId3"/>
    <p:sldLayoutId id="2147483750" r:id="rId4"/>
    <p:sldLayoutId id="2147483663" r:id="rId5"/>
    <p:sldLayoutId id="2147483675" r:id="rId6"/>
    <p:sldLayoutId id="2147483668" r:id="rId7"/>
    <p:sldLayoutId id="2147483672" r:id="rId8"/>
    <p:sldLayoutId id="2147483667" r:id="rId9"/>
    <p:sldLayoutId id="2147483683" r:id="rId10"/>
    <p:sldLayoutId id="2147483682" r:id="rId11"/>
    <p:sldLayoutId id="2147483684" r:id="rId12"/>
    <p:sldLayoutId id="2147483676" r:id="rId13"/>
    <p:sldLayoutId id="2147483677" r:id="rId14"/>
    <p:sldLayoutId id="2147483678" r:id="rId15"/>
    <p:sldLayoutId id="2147483679" r:id="rId16"/>
    <p:sldLayoutId id="2147483746" r:id="rId17"/>
    <p:sldLayoutId id="2147483747" r:id="rId18"/>
    <p:sldLayoutId id="2147483748" r:id="rId19"/>
    <p:sldLayoutId id="2147483749" r:id="rId20"/>
    <p:sldLayoutId id="2147483680" r:id="rId2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717550" indent="-358775" algn="l" defTabSz="914400" rtl="0" eaLnBrk="1" latinLnBrk="0" hangingPunct="1">
        <a:spcBef>
          <a:spcPct val="20000"/>
        </a:spcBef>
        <a:buFont typeface="Arial" pitchFamily="34" charset="0"/>
        <a:buChar char="–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982663" indent="-265113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55713" indent="-2730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520825" indent="-265113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20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5">
            <a:extLst>
              <a:ext uri="{FF2B5EF4-FFF2-40B4-BE49-F238E27FC236}">
                <a16:creationId xmlns:a16="http://schemas.microsoft.com/office/drawing/2014/main" id="{2ABF3647-F253-4BD0-9A2D-83ACD56A8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6" y="0"/>
            <a:ext cx="12192136" cy="6439196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0CB20372-3187-43C0-A283-BD926EBD382A}"/>
              </a:ext>
            </a:extLst>
          </p:cNvPr>
          <p:cNvSpPr txBox="1"/>
          <p:nvPr/>
        </p:nvSpPr>
        <p:spPr>
          <a:xfrm>
            <a:off x="5185667" y="5931364"/>
            <a:ext cx="1820529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sz="600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3601141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objekt 16">
            <a:extLst>
              <a:ext uri="{FF2B5EF4-FFF2-40B4-BE49-F238E27FC236}">
                <a16:creationId xmlns:a16="http://schemas.microsoft.com/office/drawing/2014/main" id="{A41C86A2-E984-47C7-B4C6-08F220DF31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201" y="1262826"/>
            <a:ext cx="2891176" cy="2858353"/>
          </a:xfrm>
          <a:prstGeom prst="rect">
            <a:avLst/>
          </a:prstGeom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7573FD3B-7846-4790-812B-477AFF73C1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678" y="2077552"/>
            <a:ext cx="2891177" cy="2859289"/>
          </a:xfrm>
          <a:prstGeom prst="rect">
            <a:avLst/>
          </a:prstGeom>
        </p:spPr>
      </p:pic>
      <p:pic>
        <p:nvPicPr>
          <p:cNvPr id="23" name="Bildobjekt 22" descr="En bild som visar text, tecken, fönster, clipart&#10;&#10;Automatiskt genererad beskrivning">
            <a:extLst>
              <a:ext uri="{FF2B5EF4-FFF2-40B4-BE49-F238E27FC236}">
                <a16:creationId xmlns:a16="http://schemas.microsoft.com/office/drawing/2014/main" id="{B31BA486-5456-4B1A-962D-C959DFC324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72" y="1258914"/>
            <a:ext cx="2891177" cy="2862265"/>
          </a:xfrm>
          <a:prstGeom prst="rect">
            <a:avLst/>
          </a:prstGeom>
        </p:spPr>
      </p:pic>
      <p:sp>
        <p:nvSpPr>
          <p:cNvPr id="24" name="Rektangel 23">
            <a:extLst>
              <a:ext uri="{FF2B5EF4-FFF2-40B4-BE49-F238E27FC236}">
                <a16:creationId xmlns:a16="http://schemas.microsoft.com/office/drawing/2014/main" id="{8096670D-85ED-4D8E-BCDC-88F74D654129}"/>
              </a:ext>
            </a:extLst>
          </p:cNvPr>
          <p:cNvSpPr/>
          <p:nvPr/>
        </p:nvSpPr>
        <p:spPr>
          <a:xfrm>
            <a:off x="1490669" y="4280127"/>
            <a:ext cx="2160240" cy="629788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sv-SE" sz="3200">
                <a:latin typeface="+mj-lt"/>
              </a:rPr>
              <a:t>Mötesplats 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70D79E4E-E2F4-4EFE-BF01-F21B5E81E6A9}"/>
              </a:ext>
            </a:extLst>
          </p:cNvPr>
          <p:cNvSpPr/>
          <p:nvPr/>
        </p:nvSpPr>
        <p:spPr>
          <a:xfrm>
            <a:off x="7678119" y="4269285"/>
            <a:ext cx="3388680" cy="629788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sv-SE" sz="3200">
                <a:latin typeface="+mj-lt"/>
              </a:rPr>
              <a:t>Vidareförmedling </a:t>
            </a: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C1226217-CC7B-4532-8F30-DDFAE3E04B92}"/>
              </a:ext>
            </a:extLst>
          </p:cNvPr>
          <p:cNvSpPr/>
          <p:nvPr/>
        </p:nvSpPr>
        <p:spPr>
          <a:xfrm>
            <a:off x="4405964" y="5096626"/>
            <a:ext cx="3014603" cy="629788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sv-SE" sz="3200" err="1">
                <a:latin typeface="+mj-lt"/>
              </a:rPr>
              <a:t>Påverkansaktör</a:t>
            </a:r>
            <a:r>
              <a:rPr lang="sv-SE" sz="3200">
                <a:latin typeface="+mj-lt"/>
              </a:rPr>
              <a:t> </a:t>
            </a:r>
          </a:p>
        </p:txBody>
      </p:sp>
      <p:sp>
        <p:nvSpPr>
          <p:cNvPr id="27" name="textruta 26">
            <a:extLst>
              <a:ext uri="{FF2B5EF4-FFF2-40B4-BE49-F238E27FC236}">
                <a16:creationId xmlns:a16="http://schemas.microsoft.com/office/drawing/2014/main" id="{2C1DB14A-2F09-43CD-901C-1357C7AE0221}"/>
              </a:ext>
            </a:extLst>
          </p:cNvPr>
          <p:cNvSpPr txBox="1"/>
          <p:nvPr/>
        </p:nvSpPr>
        <p:spPr>
          <a:xfrm>
            <a:off x="5046023" y="419965"/>
            <a:ext cx="1820529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sz="600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4104997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objekt 18">
            <a:extLst>
              <a:ext uri="{FF2B5EF4-FFF2-40B4-BE49-F238E27FC236}">
                <a16:creationId xmlns:a16="http://schemas.microsoft.com/office/drawing/2014/main" id="{7573FD3B-7846-4790-812B-477AFF73C1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5" y="419965"/>
            <a:ext cx="2891177" cy="2859289"/>
          </a:xfrm>
          <a:prstGeom prst="rect">
            <a:avLst/>
          </a:prstGeom>
        </p:spPr>
      </p:pic>
      <p:sp>
        <p:nvSpPr>
          <p:cNvPr id="26" name="Rektangel 25">
            <a:extLst>
              <a:ext uri="{FF2B5EF4-FFF2-40B4-BE49-F238E27FC236}">
                <a16:creationId xmlns:a16="http://schemas.microsoft.com/office/drawing/2014/main" id="{C1226217-CC7B-4532-8F30-DDFAE3E04B92}"/>
              </a:ext>
            </a:extLst>
          </p:cNvPr>
          <p:cNvSpPr/>
          <p:nvPr/>
        </p:nvSpPr>
        <p:spPr>
          <a:xfrm>
            <a:off x="4448985" y="1534715"/>
            <a:ext cx="3014603" cy="629788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sv-SE" sz="3200" err="1">
                <a:latin typeface="+mj-lt"/>
              </a:rPr>
              <a:t>Påverkansaktör</a:t>
            </a:r>
            <a:r>
              <a:rPr lang="sv-SE" sz="3200">
                <a:latin typeface="+mj-lt"/>
              </a:rPr>
              <a:t> </a:t>
            </a:r>
          </a:p>
        </p:txBody>
      </p:sp>
      <p:sp>
        <p:nvSpPr>
          <p:cNvPr id="27" name="textruta 26">
            <a:extLst>
              <a:ext uri="{FF2B5EF4-FFF2-40B4-BE49-F238E27FC236}">
                <a16:creationId xmlns:a16="http://schemas.microsoft.com/office/drawing/2014/main" id="{2C1DB14A-2F09-43CD-901C-1357C7AE0221}"/>
              </a:ext>
            </a:extLst>
          </p:cNvPr>
          <p:cNvSpPr txBox="1"/>
          <p:nvPr/>
        </p:nvSpPr>
        <p:spPr>
          <a:xfrm>
            <a:off x="5046023" y="419965"/>
            <a:ext cx="1820529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sz="600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1631937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objekt 18">
            <a:extLst>
              <a:ext uri="{FF2B5EF4-FFF2-40B4-BE49-F238E27FC236}">
                <a16:creationId xmlns:a16="http://schemas.microsoft.com/office/drawing/2014/main" id="{7573FD3B-7846-4790-812B-477AFF73C1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5" y="419965"/>
            <a:ext cx="2891177" cy="2859289"/>
          </a:xfrm>
          <a:prstGeom prst="rect">
            <a:avLst/>
          </a:prstGeom>
        </p:spPr>
      </p:pic>
      <p:sp>
        <p:nvSpPr>
          <p:cNvPr id="26" name="Rektangel 25">
            <a:extLst>
              <a:ext uri="{FF2B5EF4-FFF2-40B4-BE49-F238E27FC236}">
                <a16:creationId xmlns:a16="http://schemas.microsoft.com/office/drawing/2014/main" id="{C1226217-CC7B-4532-8F30-DDFAE3E04B92}"/>
              </a:ext>
            </a:extLst>
          </p:cNvPr>
          <p:cNvSpPr/>
          <p:nvPr/>
        </p:nvSpPr>
        <p:spPr>
          <a:xfrm>
            <a:off x="4448985" y="1534715"/>
            <a:ext cx="3014603" cy="629788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sv-SE" sz="3200" err="1">
                <a:latin typeface="+mj-lt"/>
              </a:rPr>
              <a:t>Påverkansaktör</a:t>
            </a:r>
            <a:r>
              <a:rPr lang="sv-SE" sz="3200">
                <a:latin typeface="+mj-lt"/>
              </a:rPr>
              <a:t> </a:t>
            </a:r>
          </a:p>
        </p:txBody>
      </p:sp>
      <p:sp>
        <p:nvSpPr>
          <p:cNvPr id="27" name="textruta 26">
            <a:extLst>
              <a:ext uri="{FF2B5EF4-FFF2-40B4-BE49-F238E27FC236}">
                <a16:creationId xmlns:a16="http://schemas.microsoft.com/office/drawing/2014/main" id="{2C1DB14A-2F09-43CD-901C-1357C7AE0221}"/>
              </a:ext>
            </a:extLst>
          </p:cNvPr>
          <p:cNvSpPr txBox="1"/>
          <p:nvPr/>
        </p:nvSpPr>
        <p:spPr>
          <a:xfrm>
            <a:off x="5046023" y="419965"/>
            <a:ext cx="1820529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sz="6000"/>
              <a:t>2022</a:t>
            </a:r>
          </a:p>
        </p:txBody>
      </p:sp>
      <p:sp>
        <p:nvSpPr>
          <p:cNvPr id="35" name="textruta 34">
            <a:extLst>
              <a:ext uri="{FF2B5EF4-FFF2-40B4-BE49-F238E27FC236}">
                <a16:creationId xmlns:a16="http://schemas.microsoft.com/office/drawing/2014/main" id="{4EF115E3-A88F-4113-9EFD-C0F6453B509A}"/>
              </a:ext>
            </a:extLst>
          </p:cNvPr>
          <p:cNvSpPr txBox="1"/>
          <p:nvPr/>
        </p:nvSpPr>
        <p:spPr>
          <a:xfrm>
            <a:off x="911424" y="4428721"/>
            <a:ext cx="2774957" cy="395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sv-SE">
                <a:latin typeface="Georgia" panose="02040502050405020303" pitchFamily="18" charset="0"/>
              </a:rPr>
              <a:t>En hundradel för världen</a:t>
            </a:r>
          </a:p>
        </p:txBody>
      </p:sp>
      <p:sp>
        <p:nvSpPr>
          <p:cNvPr id="36" name="Ellips 35">
            <a:extLst>
              <a:ext uri="{FF2B5EF4-FFF2-40B4-BE49-F238E27FC236}">
                <a16:creationId xmlns:a16="http://schemas.microsoft.com/office/drawing/2014/main" id="{AB055BB2-0312-4CC3-A799-2693477E1F56}"/>
              </a:ext>
            </a:extLst>
          </p:cNvPr>
          <p:cNvSpPr/>
          <p:nvPr/>
        </p:nvSpPr>
        <p:spPr>
          <a:xfrm>
            <a:off x="1427359" y="4889797"/>
            <a:ext cx="1558159" cy="1553170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b="1">
                <a:solidFill>
                  <a:schemeClr val="tx1"/>
                </a:solidFill>
              </a:rPr>
              <a:t>Valet</a:t>
            </a:r>
            <a:br>
              <a:rPr lang="sv-SE" b="1">
                <a:solidFill>
                  <a:schemeClr val="tx1"/>
                </a:solidFill>
              </a:rPr>
            </a:br>
            <a:r>
              <a:rPr lang="sv-SE" b="1">
                <a:solidFill>
                  <a:schemeClr val="tx1"/>
                </a:solidFill>
              </a:rPr>
              <a:t>11 sep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EECF9D7D-C268-4D21-ACA5-53301F985B5D}"/>
              </a:ext>
            </a:extLst>
          </p:cNvPr>
          <p:cNvSpPr txBox="1"/>
          <p:nvPr/>
        </p:nvSpPr>
        <p:spPr>
          <a:xfrm>
            <a:off x="3194877" y="5481716"/>
            <a:ext cx="42729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/>
              <a:t>Så påverkar vi tillsammans </a:t>
            </a:r>
            <a:br>
              <a:rPr lang="sv-SE"/>
            </a:br>
            <a:r>
              <a:rPr lang="sv-SE"/>
              <a:t>– workshop i Alvik den 9 mars</a:t>
            </a:r>
          </a:p>
        </p:txBody>
      </p:sp>
    </p:spTree>
    <p:extLst>
      <p:ext uri="{BB962C8B-B14F-4D97-AF65-F5344CB8AC3E}">
        <p14:creationId xmlns:p14="http://schemas.microsoft.com/office/powerpoint/2010/main" val="107094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objekt 18">
            <a:extLst>
              <a:ext uri="{FF2B5EF4-FFF2-40B4-BE49-F238E27FC236}">
                <a16:creationId xmlns:a16="http://schemas.microsoft.com/office/drawing/2014/main" id="{7573FD3B-7846-4790-812B-477AFF73C1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5" y="419965"/>
            <a:ext cx="2891177" cy="2859289"/>
          </a:xfrm>
          <a:prstGeom prst="rect">
            <a:avLst/>
          </a:prstGeom>
        </p:spPr>
      </p:pic>
      <p:sp>
        <p:nvSpPr>
          <p:cNvPr id="26" name="Rektangel 25">
            <a:extLst>
              <a:ext uri="{FF2B5EF4-FFF2-40B4-BE49-F238E27FC236}">
                <a16:creationId xmlns:a16="http://schemas.microsoft.com/office/drawing/2014/main" id="{C1226217-CC7B-4532-8F30-DDFAE3E04B92}"/>
              </a:ext>
            </a:extLst>
          </p:cNvPr>
          <p:cNvSpPr/>
          <p:nvPr/>
        </p:nvSpPr>
        <p:spPr>
          <a:xfrm>
            <a:off x="4448985" y="1534715"/>
            <a:ext cx="3014603" cy="629788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sv-SE" sz="3200" err="1">
                <a:latin typeface="+mj-lt"/>
              </a:rPr>
              <a:t>Påverkansaktör</a:t>
            </a:r>
            <a:r>
              <a:rPr lang="sv-SE" sz="3200">
                <a:latin typeface="+mj-lt"/>
              </a:rPr>
              <a:t> </a:t>
            </a:r>
          </a:p>
        </p:txBody>
      </p:sp>
      <p:sp>
        <p:nvSpPr>
          <p:cNvPr id="27" name="textruta 26">
            <a:extLst>
              <a:ext uri="{FF2B5EF4-FFF2-40B4-BE49-F238E27FC236}">
                <a16:creationId xmlns:a16="http://schemas.microsoft.com/office/drawing/2014/main" id="{2C1DB14A-2F09-43CD-901C-1357C7AE0221}"/>
              </a:ext>
            </a:extLst>
          </p:cNvPr>
          <p:cNvSpPr txBox="1"/>
          <p:nvPr/>
        </p:nvSpPr>
        <p:spPr>
          <a:xfrm>
            <a:off x="5046023" y="419965"/>
            <a:ext cx="1820529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sz="6000"/>
              <a:t>2022</a:t>
            </a:r>
          </a:p>
        </p:txBody>
      </p:sp>
      <p:sp>
        <p:nvSpPr>
          <p:cNvPr id="29" name="Ellips 28">
            <a:extLst>
              <a:ext uri="{FF2B5EF4-FFF2-40B4-BE49-F238E27FC236}">
                <a16:creationId xmlns:a16="http://schemas.microsoft.com/office/drawing/2014/main" id="{17C477AF-32DC-4986-95FF-E6D00EB88FC5}"/>
              </a:ext>
            </a:extLst>
          </p:cNvPr>
          <p:cNvSpPr>
            <a:spLocks noChangeAspect="1"/>
          </p:cNvSpPr>
          <p:nvPr/>
        </p:nvSpPr>
        <p:spPr>
          <a:xfrm>
            <a:off x="3940396" y="4856266"/>
            <a:ext cx="1558159" cy="1553170"/>
          </a:xfrm>
          <a:prstGeom prst="ellipse">
            <a:avLst/>
          </a:prstGeom>
          <a:solidFill>
            <a:srgbClr val="D4E3BE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sv-SE">
                <a:solidFill>
                  <a:schemeClr val="tx1"/>
                </a:solidFill>
              </a:rPr>
              <a:t>CSO-forum</a:t>
            </a:r>
          </a:p>
        </p:txBody>
      </p:sp>
      <p:sp>
        <p:nvSpPr>
          <p:cNvPr id="34" name="textruta 33">
            <a:extLst>
              <a:ext uri="{FF2B5EF4-FFF2-40B4-BE49-F238E27FC236}">
                <a16:creationId xmlns:a16="http://schemas.microsoft.com/office/drawing/2014/main" id="{39E49740-9D64-4696-8315-60BFD585EDDD}"/>
              </a:ext>
            </a:extLst>
          </p:cNvPr>
          <p:cNvSpPr txBox="1"/>
          <p:nvPr/>
        </p:nvSpPr>
        <p:spPr>
          <a:xfrm>
            <a:off x="4287427" y="4428722"/>
            <a:ext cx="864096" cy="395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sv-SE">
                <a:latin typeface="Georgia" panose="02040502050405020303" pitchFamily="18" charset="0"/>
              </a:rPr>
              <a:t>6 april</a:t>
            </a:r>
          </a:p>
        </p:txBody>
      </p:sp>
      <p:sp>
        <p:nvSpPr>
          <p:cNvPr id="35" name="textruta 34">
            <a:extLst>
              <a:ext uri="{FF2B5EF4-FFF2-40B4-BE49-F238E27FC236}">
                <a16:creationId xmlns:a16="http://schemas.microsoft.com/office/drawing/2014/main" id="{4EF115E3-A88F-4113-9EFD-C0F6453B509A}"/>
              </a:ext>
            </a:extLst>
          </p:cNvPr>
          <p:cNvSpPr txBox="1"/>
          <p:nvPr/>
        </p:nvSpPr>
        <p:spPr>
          <a:xfrm>
            <a:off x="911424" y="4428721"/>
            <a:ext cx="2774957" cy="395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sv-SE">
                <a:latin typeface="Georgia" panose="02040502050405020303" pitchFamily="18" charset="0"/>
              </a:rPr>
              <a:t>En hundradel för världen</a:t>
            </a:r>
          </a:p>
        </p:txBody>
      </p:sp>
      <p:sp>
        <p:nvSpPr>
          <p:cNvPr id="36" name="Ellips 35">
            <a:extLst>
              <a:ext uri="{FF2B5EF4-FFF2-40B4-BE49-F238E27FC236}">
                <a16:creationId xmlns:a16="http://schemas.microsoft.com/office/drawing/2014/main" id="{AB055BB2-0312-4CC3-A799-2693477E1F56}"/>
              </a:ext>
            </a:extLst>
          </p:cNvPr>
          <p:cNvSpPr/>
          <p:nvPr/>
        </p:nvSpPr>
        <p:spPr>
          <a:xfrm>
            <a:off x="1427359" y="4889797"/>
            <a:ext cx="1558159" cy="1553170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b="1">
                <a:solidFill>
                  <a:schemeClr val="tx1"/>
                </a:solidFill>
              </a:rPr>
              <a:t>Valet</a:t>
            </a:r>
            <a:br>
              <a:rPr lang="sv-SE" b="1">
                <a:solidFill>
                  <a:schemeClr val="tx1"/>
                </a:solidFill>
              </a:rPr>
            </a:br>
            <a:r>
              <a:rPr lang="sv-SE" b="1">
                <a:solidFill>
                  <a:schemeClr val="tx1"/>
                </a:solidFill>
              </a:rPr>
              <a:t>11 sep</a:t>
            </a:r>
          </a:p>
        </p:txBody>
      </p:sp>
    </p:spTree>
    <p:extLst>
      <p:ext uri="{BB962C8B-B14F-4D97-AF65-F5344CB8AC3E}">
        <p14:creationId xmlns:p14="http://schemas.microsoft.com/office/powerpoint/2010/main" val="1775274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objekt 18">
            <a:extLst>
              <a:ext uri="{FF2B5EF4-FFF2-40B4-BE49-F238E27FC236}">
                <a16:creationId xmlns:a16="http://schemas.microsoft.com/office/drawing/2014/main" id="{7573FD3B-7846-4790-812B-477AFF73C1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5" y="419965"/>
            <a:ext cx="2891177" cy="2859289"/>
          </a:xfrm>
          <a:prstGeom prst="rect">
            <a:avLst/>
          </a:prstGeom>
        </p:spPr>
      </p:pic>
      <p:sp>
        <p:nvSpPr>
          <p:cNvPr id="26" name="Rektangel 25">
            <a:extLst>
              <a:ext uri="{FF2B5EF4-FFF2-40B4-BE49-F238E27FC236}">
                <a16:creationId xmlns:a16="http://schemas.microsoft.com/office/drawing/2014/main" id="{C1226217-CC7B-4532-8F30-DDFAE3E04B92}"/>
              </a:ext>
            </a:extLst>
          </p:cNvPr>
          <p:cNvSpPr/>
          <p:nvPr/>
        </p:nvSpPr>
        <p:spPr>
          <a:xfrm>
            <a:off x="4448985" y="1534715"/>
            <a:ext cx="3014603" cy="629788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sv-SE" sz="3200" err="1">
                <a:latin typeface="+mj-lt"/>
              </a:rPr>
              <a:t>Påverkansaktör</a:t>
            </a:r>
            <a:r>
              <a:rPr lang="sv-SE" sz="3200">
                <a:latin typeface="+mj-lt"/>
              </a:rPr>
              <a:t> </a:t>
            </a:r>
          </a:p>
        </p:txBody>
      </p:sp>
      <p:sp>
        <p:nvSpPr>
          <p:cNvPr id="27" name="textruta 26">
            <a:extLst>
              <a:ext uri="{FF2B5EF4-FFF2-40B4-BE49-F238E27FC236}">
                <a16:creationId xmlns:a16="http://schemas.microsoft.com/office/drawing/2014/main" id="{2C1DB14A-2F09-43CD-901C-1357C7AE0221}"/>
              </a:ext>
            </a:extLst>
          </p:cNvPr>
          <p:cNvSpPr txBox="1"/>
          <p:nvPr/>
        </p:nvSpPr>
        <p:spPr>
          <a:xfrm>
            <a:off x="5046023" y="419965"/>
            <a:ext cx="1820529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sz="6000"/>
              <a:t>2022</a:t>
            </a:r>
          </a:p>
        </p:txBody>
      </p:sp>
      <p:sp>
        <p:nvSpPr>
          <p:cNvPr id="28" name="Ellips 27">
            <a:extLst>
              <a:ext uri="{FF2B5EF4-FFF2-40B4-BE49-F238E27FC236}">
                <a16:creationId xmlns:a16="http://schemas.microsoft.com/office/drawing/2014/main" id="{D8E901FF-221D-48A2-B097-DB9DB802A0EF}"/>
              </a:ext>
            </a:extLst>
          </p:cNvPr>
          <p:cNvSpPr>
            <a:spLocks noChangeAspect="1"/>
          </p:cNvSpPr>
          <p:nvPr/>
        </p:nvSpPr>
        <p:spPr>
          <a:xfrm>
            <a:off x="6456040" y="4856265"/>
            <a:ext cx="1555552" cy="1550571"/>
          </a:xfrm>
          <a:prstGeom prst="ellipse">
            <a:avLst/>
          </a:prstGeom>
          <a:solidFill>
            <a:srgbClr val="8CA19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sv-SE">
                <a:solidFill>
                  <a:schemeClr val="tx1"/>
                </a:solidFill>
              </a:rPr>
              <a:t>Stockholm +50</a:t>
            </a:r>
          </a:p>
        </p:txBody>
      </p:sp>
      <p:sp>
        <p:nvSpPr>
          <p:cNvPr id="29" name="Ellips 28">
            <a:extLst>
              <a:ext uri="{FF2B5EF4-FFF2-40B4-BE49-F238E27FC236}">
                <a16:creationId xmlns:a16="http://schemas.microsoft.com/office/drawing/2014/main" id="{17C477AF-32DC-4986-95FF-E6D00EB88FC5}"/>
              </a:ext>
            </a:extLst>
          </p:cNvPr>
          <p:cNvSpPr>
            <a:spLocks noChangeAspect="1"/>
          </p:cNvSpPr>
          <p:nvPr/>
        </p:nvSpPr>
        <p:spPr>
          <a:xfrm>
            <a:off x="3940396" y="4856266"/>
            <a:ext cx="1558159" cy="1553170"/>
          </a:xfrm>
          <a:prstGeom prst="ellipse">
            <a:avLst/>
          </a:prstGeom>
          <a:solidFill>
            <a:srgbClr val="D4E3BE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sv-SE">
                <a:solidFill>
                  <a:schemeClr val="tx1"/>
                </a:solidFill>
              </a:rPr>
              <a:t>CSO-forum</a:t>
            </a:r>
          </a:p>
        </p:txBody>
      </p:sp>
      <p:sp>
        <p:nvSpPr>
          <p:cNvPr id="32" name="textruta 31">
            <a:extLst>
              <a:ext uri="{FF2B5EF4-FFF2-40B4-BE49-F238E27FC236}">
                <a16:creationId xmlns:a16="http://schemas.microsoft.com/office/drawing/2014/main" id="{E3AEAEA5-0570-4CBD-9211-81469FB00093}"/>
              </a:ext>
            </a:extLst>
          </p:cNvPr>
          <p:cNvSpPr txBox="1"/>
          <p:nvPr/>
        </p:nvSpPr>
        <p:spPr>
          <a:xfrm>
            <a:off x="6682687" y="4428723"/>
            <a:ext cx="1102258" cy="395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sv-SE">
                <a:latin typeface="Georgia" panose="02040502050405020303" pitchFamily="18" charset="0"/>
              </a:rPr>
              <a:t>2-3 juni</a:t>
            </a:r>
          </a:p>
        </p:txBody>
      </p:sp>
      <p:sp>
        <p:nvSpPr>
          <p:cNvPr id="34" name="textruta 33">
            <a:extLst>
              <a:ext uri="{FF2B5EF4-FFF2-40B4-BE49-F238E27FC236}">
                <a16:creationId xmlns:a16="http://schemas.microsoft.com/office/drawing/2014/main" id="{39E49740-9D64-4696-8315-60BFD585EDDD}"/>
              </a:ext>
            </a:extLst>
          </p:cNvPr>
          <p:cNvSpPr txBox="1"/>
          <p:nvPr/>
        </p:nvSpPr>
        <p:spPr>
          <a:xfrm>
            <a:off x="4287427" y="4428722"/>
            <a:ext cx="864096" cy="395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sv-SE">
                <a:latin typeface="Georgia" panose="02040502050405020303" pitchFamily="18" charset="0"/>
              </a:rPr>
              <a:t>6 april</a:t>
            </a:r>
          </a:p>
        </p:txBody>
      </p:sp>
      <p:sp>
        <p:nvSpPr>
          <p:cNvPr id="35" name="textruta 34">
            <a:extLst>
              <a:ext uri="{FF2B5EF4-FFF2-40B4-BE49-F238E27FC236}">
                <a16:creationId xmlns:a16="http://schemas.microsoft.com/office/drawing/2014/main" id="{4EF115E3-A88F-4113-9EFD-C0F6453B509A}"/>
              </a:ext>
            </a:extLst>
          </p:cNvPr>
          <p:cNvSpPr txBox="1"/>
          <p:nvPr/>
        </p:nvSpPr>
        <p:spPr>
          <a:xfrm>
            <a:off x="911424" y="4428721"/>
            <a:ext cx="2774957" cy="395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sv-SE">
                <a:latin typeface="Georgia" panose="02040502050405020303" pitchFamily="18" charset="0"/>
              </a:rPr>
              <a:t>En hundradel för världen</a:t>
            </a:r>
          </a:p>
        </p:txBody>
      </p:sp>
      <p:sp>
        <p:nvSpPr>
          <p:cNvPr id="36" name="Ellips 35">
            <a:extLst>
              <a:ext uri="{FF2B5EF4-FFF2-40B4-BE49-F238E27FC236}">
                <a16:creationId xmlns:a16="http://schemas.microsoft.com/office/drawing/2014/main" id="{AB055BB2-0312-4CC3-A799-2693477E1F56}"/>
              </a:ext>
            </a:extLst>
          </p:cNvPr>
          <p:cNvSpPr/>
          <p:nvPr/>
        </p:nvSpPr>
        <p:spPr>
          <a:xfrm>
            <a:off x="1427359" y="4889797"/>
            <a:ext cx="1558159" cy="1553170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b="1">
                <a:solidFill>
                  <a:schemeClr val="tx1"/>
                </a:solidFill>
              </a:rPr>
              <a:t>Valet</a:t>
            </a:r>
            <a:br>
              <a:rPr lang="sv-SE" b="1">
                <a:solidFill>
                  <a:schemeClr val="tx1"/>
                </a:solidFill>
              </a:rPr>
            </a:br>
            <a:r>
              <a:rPr lang="sv-SE" b="1">
                <a:solidFill>
                  <a:schemeClr val="tx1"/>
                </a:solidFill>
              </a:rPr>
              <a:t>11 sep</a:t>
            </a:r>
          </a:p>
        </p:txBody>
      </p:sp>
    </p:spTree>
    <p:extLst>
      <p:ext uri="{BB962C8B-B14F-4D97-AF65-F5344CB8AC3E}">
        <p14:creationId xmlns:p14="http://schemas.microsoft.com/office/powerpoint/2010/main" val="3387837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objekt 18">
            <a:extLst>
              <a:ext uri="{FF2B5EF4-FFF2-40B4-BE49-F238E27FC236}">
                <a16:creationId xmlns:a16="http://schemas.microsoft.com/office/drawing/2014/main" id="{7573FD3B-7846-4790-812B-477AFF73C1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5" y="419965"/>
            <a:ext cx="2891177" cy="2859289"/>
          </a:xfrm>
          <a:prstGeom prst="rect">
            <a:avLst/>
          </a:prstGeom>
        </p:spPr>
      </p:pic>
      <p:sp>
        <p:nvSpPr>
          <p:cNvPr id="26" name="Rektangel 25">
            <a:extLst>
              <a:ext uri="{FF2B5EF4-FFF2-40B4-BE49-F238E27FC236}">
                <a16:creationId xmlns:a16="http://schemas.microsoft.com/office/drawing/2014/main" id="{C1226217-CC7B-4532-8F30-DDFAE3E04B92}"/>
              </a:ext>
            </a:extLst>
          </p:cNvPr>
          <p:cNvSpPr/>
          <p:nvPr/>
        </p:nvSpPr>
        <p:spPr>
          <a:xfrm>
            <a:off x="4448985" y="1534715"/>
            <a:ext cx="3014603" cy="629788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sv-SE" sz="3200" err="1">
                <a:latin typeface="+mj-lt"/>
              </a:rPr>
              <a:t>Påverkansaktör</a:t>
            </a:r>
            <a:r>
              <a:rPr lang="sv-SE" sz="3200">
                <a:latin typeface="+mj-lt"/>
              </a:rPr>
              <a:t> </a:t>
            </a:r>
          </a:p>
        </p:txBody>
      </p:sp>
      <p:sp>
        <p:nvSpPr>
          <p:cNvPr id="27" name="textruta 26">
            <a:extLst>
              <a:ext uri="{FF2B5EF4-FFF2-40B4-BE49-F238E27FC236}">
                <a16:creationId xmlns:a16="http://schemas.microsoft.com/office/drawing/2014/main" id="{2C1DB14A-2F09-43CD-901C-1357C7AE0221}"/>
              </a:ext>
            </a:extLst>
          </p:cNvPr>
          <p:cNvSpPr txBox="1"/>
          <p:nvPr/>
        </p:nvSpPr>
        <p:spPr>
          <a:xfrm>
            <a:off x="5046023" y="419965"/>
            <a:ext cx="1820529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sz="6000"/>
              <a:t>2022</a:t>
            </a:r>
          </a:p>
        </p:txBody>
      </p:sp>
      <p:sp>
        <p:nvSpPr>
          <p:cNvPr id="22" name="Ellips 21">
            <a:extLst>
              <a:ext uri="{FF2B5EF4-FFF2-40B4-BE49-F238E27FC236}">
                <a16:creationId xmlns:a16="http://schemas.microsoft.com/office/drawing/2014/main" id="{5162638A-A8F3-41AE-A935-9EA4E5CE4454}"/>
              </a:ext>
            </a:extLst>
          </p:cNvPr>
          <p:cNvSpPr>
            <a:spLocks noChangeAspect="1"/>
          </p:cNvSpPr>
          <p:nvPr/>
        </p:nvSpPr>
        <p:spPr>
          <a:xfrm>
            <a:off x="8966470" y="4853667"/>
            <a:ext cx="1558159" cy="1553170"/>
          </a:xfrm>
          <a:prstGeom prst="ellipse">
            <a:avLst/>
          </a:prstGeom>
          <a:solidFill>
            <a:srgbClr val="B95A3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sv-SE">
                <a:solidFill>
                  <a:schemeClr val="tx1"/>
                </a:solidFill>
              </a:rPr>
              <a:t>Kyrkornas världsråd</a:t>
            </a:r>
          </a:p>
        </p:txBody>
      </p:sp>
      <p:sp>
        <p:nvSpPr>
          <p:cNvPr id="28" name="Ellips 27">
            <a:extLst>
              <a:ext uri="{FF2B5EF4-FFF2-40B4-BE49-F238E27FC236}">
                <a16:creationId xmlns:a16="http://schemas.microsoft.com/office/drawing/2014/main" id="{D8E901FF-221D-48A2-B097-DB9DB802A0EF}"/>
              </a:ext>
            </a:extLst>
          </p:cNvPr>
          <p:cNvSpPr>
            <a:spLocks noChangeAspect="1"/>
          </p:cNvSpPr>
          <p:nvPr/>
        </p:nvSpPr>
        <p:spPr>
          <a:xfrm>
            <a:off x="6456040" y="4856265"/>
            <a:ext cx="1555552" cy="1550571"/>
          </a:xfrm>
          <a:prstGeom prst="ellipse">
            <a:avLst/>
          </a:prstGeom>
          <a:solidFill>
            <a:srgbClr val="8CA19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sv-SE">
                <a:solidFill>
                  <a:schemeClr val="tx1"/>
                </a:solidFill>
              </a:rPr>
              <a:t>Stockholm +50</a:t>
            </a:r>
          </a:p>
        </p:txBody>
      </p:sp>
      <p:sp>
        <p:nvSpPr>
          <p:cNvPr id="29" name="Ellips 28">
            <a:extLst>
              <a:ext uri="{FF2B5EF4-FFF2-40B4-BE49-F238E27FC236}">
                <a16:creationId xmlns:a16="http://schemas.microsoft.com/office/drawing/2014/main" id="{17C477AF-32DC-4986-95FF-E6D00EB88FC5}"/>
              </a:ext>
            </a:extLst>
          </p:cNvPr>
          <p:cNvSpPr>
            <a:spLocks noChangeAspect="1"/>
          </p:cNvSpPr>
          <p:nvPr/>
        </p:nvSpPr>
        <p:spPr>
          <a:xfrm>
            <a:off x="3940396" y="4856266"/>
            <a:ext cx="1558159" cy="1553170"/>
          </a:xfrm>
          <a:prstGeom prst="ellipse">
            <a:avLst/>
          </a:prstGeom>
          <a:solidFill>
            <a:srgbClr val="D4E3BE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sv-SE">
                <a:solidFill>
                  <a:schemeClr val="tx1"/>
                </a:solidFill>
              </a:rPr>
              <a:t>CSO-forum</a:t>
            </a:r>
          </a:p>
        </p:txBody>
      </p:sp>
      <p:sp>
        <p:nvSpPr>
          <p:cNvPr id="31" name="textruta 30">
            <a:extLst>
              <a:ext uri="{FF2B5EF4-FFF2-40B4-BE49-F238E27FC236}">
                <a16:creationId xmlns:a16="http://schemas.microsoft.com/office/drawing/2014/main" id="{BFA01D4D-2B0C-409C-AA56-B005BBDAE74D}"/>
              </a:ext>
            </a:extLst>
          </p:cNvPr>
          <p:cNvSpPr txBox="1"/>
          <p:nvPr/>
        </p:nvSpPr>
        <p:spPr>
          <a:xfrm>
            <a:off x="9031389" y="4092042"/>
            <a:ext cx="1458532" cy="727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sv-SE">
                <a:latin typeface="Georgia" panose="02040502050405020303" pitchFamily="18" charset="0"/>
              </a:rPr>
              <a:t>31 augusti –</a:t>
            </a:r>
            <a:br>
              <a:rPr lang="sv-SE">
                <a:latin typeface="Georgia" panose="02040502050405020303" pitchFamily="18" charset="0"/>
              </a:rPr>
            </a:br>
            <a:r>
              <a:rPr lang="sv-SE">
                <a:latin typeface="Georgia" panose="02040502050405020303" pitchFamily="18" charset="0"/>
              </a:rPr>
              <a:t>8 september</a:t>
            </a:r>
          </a:p>
        </p:txBody>
      </p:sp>
      <p:sp>
        <p:nvSpPr>
          <p:cNvPr id="32" name="textruta 31">
            <a:extLst>
              <a:ext uri="{FF2B5EF4-FFF2-40B4-BE49-F238E27FC236}">
                <a16:creationId xmlns:a16="http://schemas.microsoft.com/office/drawing/2014/main" id="{E3AEAEA5-0570-4CBD-9211-81469FB00093}"/>
              </a:ext>
            </a:extLst>
          </p:cNvPr>
          <p:cNvSpPr txBox="1"/>
          <p:nvPr/>
        </p:nvSpPr>
        <p:spPr>
          <a:xfrm>
            <a:off x="6682687" y="4428723"/>
            <a:ext cx="1102258" cy="395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sv-SE">
                <a:latin typeface="Georgia" panose="02040502050405020303" pitchFamily="18" charset="0"/>
              </a:rPr>
              <a:t>2-3 juni</a:t>
            </a:r>
          </a:p>
        </p:txBody>
      </p:sp>
      <p:sp>
        <p:nvSpPr>
          <p:cNvPr id="34" name="textruta 33">
            <a:extLst>
              <a:ext uri="{FF2B5EF4-FFF2-40B4-BE49-F238E27FC236}">
                <a16:creationId xmlns:a16="http://schemas.microsoft.com/office/drawing/2014/main" id="{39E49740-9D64-4696-8315-60BFD585EDDD}"/>
              </a:ext>
            </a:extLst>
          </p:cNvPr>
          <p:cNvSpPr txBox="1"/>
          <p:nvPr/>
        </p:nvSpPr>
        <p:spPr>
          <a:xfrm>
            <a:off x="4287427" y="4428722"/>
            <a:ext cx="864096" cy="395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sv-SE">
                <a:latin typeface="Georgia" panose="02040502050405020303" pitchFamily="18" charset="0"/>
              </a:rPr>
              <a:t>6 april</a:t>
            </a:r>
          </a:p>
        </p:txBody>
      </p:sp>
      <p:sp>
        <p:nvSpPr>
          <p:cNvPr id="35" name="textruta 34">
            <a:extLst>
              <a:ext uri="{FF2B5EF4-FFF2-40B4-BE49-F238E27FC236}">
                <a16:creationId xmlns:a16="http://schemas.microsoft.com/office/drawing/2014/main" id="{4EF115E3-A88F-4113-9EFD-C0F6453B509A}"/>
              </a:ext>
            </a:extLst>
          </p:cNvPr>
          <p:cNvSpPr txBox="1"/>
          <p:nvPr/>
        </p:nvSpPr>
        <p:spPr>
          <a:xfrm>
            <a:off x="911424" y="4428721"/>
            <a:ext cx="2774957" cy="395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sv-SE">
                <a:latin typeface="Georgia" panose="02040502050405020303" pitchFamily="18" charset="0"/>
              </a:rPr>
              <a:t>En hundradel för världen</a:t>
            </a:r>
          </a:p>
        </p:txBody>
      </p:sp>
      <p:sp>
        <p:nvSpPr>
          <p:cNvPr id="36" name="Ellips 35">
            <a:extLst>
              <a:ext uri="{FF2B5EF4-FFF2-40B4-BE49-F238E27FC236}">
                <a16:creationId xmlns:a16="http://schemas.microsoft.com/office/drawing/2014/main" id="{AB055BB2-0312-4CC3-A799-2693477E1F56}"/>
              </a:ext>
            </a:extLst>
          </p:cNvPr>
          <p:cNvSpPr/>
          <p:nvPr/>
        </p:nvSpPr>
        <p:spPr>
          <a:xfrm>
            <a:off x="1427359" y="4889797"/>
            <a:ext cx="1558159" cy="1553170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b="1">
                <a:solidFill>
                  <a:schemeClr val="tx1"/>
                </a:solidFill>
              </a:rPr>
              <a:t>Valet</a:t>
            </a:r>
            <a:br>
              <a:rPr lang="sv-SE" b="1">
                <a:solidFill>
                  <a:schemeClr val="tx1"/>
                </a:solidFill>
              </a:rPr>
            </a:br>
            <a:r>
              <a:rPr lang="sv-SE" b="1">
                <a:solidFill>
                  <a:schemeClr val="tx1"/>
                </a:solidFill>
              </a:rPr>
              <a:t>11 sep</a:t>
            </a:r>
          </a:p>
        </p:txBody>
      </p:sp>
    </p:spTree>
    <p:extLst>
      <p:ext uri="{BB962C8B-B14F-4D97-AF65-F5344CB8AC3E}">
        <p14:creationId xmlns:p14="http://schemas.microsoft.com/office/powerpoint/2010/main" val="27811897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objekt 16">
            <a:extLst>
              <a:ext uri="{FF2B5EF4-FFF2-40B4-BE49-F238E27FC236}">
                <a16:creationId xmlns:a16="http://schemas.microsoft.com/office/drawing/2014/main" id="{A41C86A2-E984-47C7-B4C6-08F220DF31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201" y="1262826"/>
            <a:ext cx="2891176" cy="2858353"/>
          </a:xfrm>
          <a:prstGeom prst="rect">
            <a:avLst/>
          </a:prstGeom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7573FD3B-7846-4790-812B-477AFF73C1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678" y="2077552"/>
            <a:ext cx="2891177" cy="2859289"/>
          </a:xfrm>
          <a:prstGeom prst="rect">
            <a:avLst/>
          </a:prstGeom>
        </p:spPr>
      </p:pic>
      <p:pic>
        <p:nvPicPr>
          <p:cNvPr id="23" name="Bildobjekt 22" descr="En bild som visar text, tecken, fönster, clipart&#10;&#10;Automatiskt genererad beskrivning">
            <a:extLst>
              <a:ext uri="{FF2B5EF4-FFF2-40B4-BE49-F238E27FC236}">
                <a16:creationId xmlns:a16="http://schemas.microsoft.com/office/drawing/2014/main" id="{B31BA486-5456-4B1A-962D-C959DFC324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72" y="1258914"/>
            <a:ext cx="2891177" cy="2862265"/>
          </a:xfrm>
          <a:prstGeom prst="rect">
            <a:avLst/>
          </a:prstGeom>
        </p:spPr>
      </p:pic>
      <p:sp>
        <p:nvSpPr>
          <p:cNvPr id="24" name="Rektangel 23">
            <a:extLst>
              <a:ext uri="{FF2B5EF4-FFF2-40B4-BE49-F238E27FC236}">
                <a16:creationId xmlns:a16="http://schemas.microsoft.com/office/drawing/2014/main" id="{8096670D-85ED-4D8E-BCDC-88F74D654129}"/>
              </a:ext>
            </a:extLst>
          </p:cNvPr>
          <p:cNvSpPr/>
          <p:nvPr/>
        </p:nvSpPr>
        <p:spPr>
          <a:xfrm>
            <a:off x="1490669" y="4280127"/>
            <a:ext cx="2160240" cy="629788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sv-SE" sz="3200">
                <a:latin typeface="+mj-lt"/>
              </a:rPr>
              <a:t>Mötesplats 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70D79E4E-E2F4-4EFE-BF01-F21B5E81E6A9}"/>
              </a:ext>
            </a:extLst>
          </p:cNvPr>
          <p:cNvSpPr/>
          <p:nvPr/>
        </p:nvSpPr>
        <p:spPr>
          <a:xfrm>
            <a:off x="7678119" y="4269285"/>
            <a:ext cx="3388680" cy="629788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sv-SE" sz="3200">
                <a:latin typeface="+mj-lt"/>
              </a:rPr>
              <a:t>Vidareförmedling </a:t>
            </a: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C1226217-CC7B-4532-8F30-DDFAE3E04B92}"/>
              </a:ext>
            </a:extLst>
          </p:cNvPr>
          <p:cNvSpPr/>
          <p:nvPr/>
        </p:nvSpPr>
        <p:spPr>
          <a:xfrm>
            <a:off x="4405964" y="5096626"/>
            <a:ext cx="3014603" cy="629788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sv-SE" sz="3200" err="1">
                <a:latin typeface="+mj-lt"/>
              </a:rPr>
              <a:t>Påverkansaktör</a:t>
            </a:r>
            <a:r>
              <a:rPr lang="sv-SE" sz="3200">
                <a:latin typeface="+mj-lt"/>
              </a:rPr>
              <a:t> </a:t>
            </a:r>
          </a:p>
        </p:txBody>
      </p:sp>
      <p:sp>
        <p:nvSpPr>
          <p:cNvPr id="27" name="textruta 26">
            <a:extLst>
              <a:ext uri="{FF2B5EF4-FFF2-40B4-BE49-F238E27FC236}">
                <a16:creationId xmlns:a16="http://schemas.microsoft.com/office/drawing/2014/main" id="{2C1DB14A-2F09-43CD-901C-1357C7AE0221}"/>
              </a:ext>
            </a:extLst>
          </p:cNvPr>
          <p:cNvSpPr txBox="1"/>
          <p:nvPr/>
        </p:nvSpPr>
        <p:spPr>
          <a:xfrm>
            <a:off x="5046023" y="419965"/>
            <a:ext cx="1820529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sz="600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3036734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objekt 22" descr="En bild som visar text, tecken, fönster, clipart&#10;&#10;Automatiskt genererad beskrivning">
            <a:extLst>
              <a:ext uri="{FF2B5EF4-FFF2-40B4-BE49-F238E27FC236}">
                <a16:creationId xmlns:a16="http://schemas.microsoft.com/office/drawing/2014/main" id="{B31BA486-5456-4B1A-962D-C959DFC32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260648"/>
            <a:ext cx="2891177" cy="2862265"/>
          </a:xfrm>
          <a:prstGeom prst="rect">
            <a:avLst/>
          </a:prstGeom>
        </p:spPr>
      </p:pic>
      <p:sp>
        <p:nvSpPr>
          <p:cNvPr id="25" name="Rektangel 24">
            <a:extLst>
              <a:ext uri="{FF2B5EF4-FFF2-40B4-BE49-F238E27FC236}">
                <a16:creationId xmlns:a16="http://schemas.microsoft.com/office/drawing/2014/main" id="{70D79E4E-E2F4-4EFE-BF01-F21B5E81E6A9}"/>
              </a:ext>
            </a:extLst>
          </p:cNvPr>
          <p:cNvSpPr/>
          <p:nvPr/>
        </p:nvSpPr>
        <p:spPr>
          <a:xfrm>
            <a:off x="4261947" y="1435628"/>
            <a:ext cx="3388680" cy="629788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sv-SE" sz="3200">
                <a:latin typeface="+mj-lt"/>
              </a:rPr>
              <a:t>Vidareförmedling </a:t>
            </a:r>
          </a:p>
        </p:txBody>
      </p:sp>
      <p:sp>
        <p:nvSpPr>
          <p:cNvPr id="27" name="textruta 26">
            <a:extLst>
              <a:ext uri="{FF2B5EF4-FFF2-40B4-BE49-F238E27FC236}">
                <a16:creationId xmlns:a16="http://schemas.microsoft.com/office/drawing/2014/main" id="{2C1DB14A-2F09-43CD-901C-1357C7AE0221}"/>
              </a:ext>
            </a:extLst>
          </p:cNvPr>
          <p:cNvSpPr txBox="1"/>
          <p:nvPr/>
        </p:nvSpPr>
        <p:spPr>
          <a:xfrm>
            <a:off x="5046023" y="419965"/>
            <a:ext cx="1820529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sz="600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30611093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objekt 22" descr="En bild som visar text, tecken, fönster, clipart&#10;&#10;Automatiskt genererad beskrivning">
            <a:extLst>
              <a:ext uri="{FF2B5EF4-FFF2-40B4-BE49-F238E27FC236}">
                <a16:creationId xmlns:a16="http://schemas.microsoft.com/office/drawing/2014/main" id="{B31BA486-5456-4B1A-962D-C959DFC32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260648"/>
            <a:ext cx="2891177" cy="2862265"/>
          </a:xfrm>
          <a:prstGeom prst="rect">
            <a:avLst/>
          </a:prstGeom>
        </p:spPr>
      </p:pic>
      <p:grpSp>
        <p:nvGrpSpPr>
          <p:cNvPr id="31" name="Grupp 30">
            <a:extLst>
              <a:ext uri="{FF2B5EF4-FFF2-40B4-BE49-F238E27FC236}">
                <a16:creationId xmlns:a16="http://schemas.microsoft.com/office/drawing/2014/main" id="{D5723DFB-48B6-4E26-B366-AFD4BF06A986}"/>
              </a:ext>
            </a:extLst>
          </p:cNvPr>
          <p:cNvGrpSpPr/>
          <p:nvPr/>
        </p:nvGrpSpPr>
        <p:grpSpPr>
          <a:xfrm>
            <a:off x="7824192" y="476672"/>
            <a:ext cx="3390476" cy="1904762"/>
            <a:chOff x="3503712" y="390085"/>
            <a:chExt cx="3390476" cy="1904762"/>
          </a:xfrm>
        </p:grpSpPr>
        <p:pic>
          <p:nvPicPr>
            <p:cNvPr id="5" name="Bildobjekt 4">
              <a:extLst>
                <a:ext uri="{FF2B5EF4-FFF2-40B4-BE49-F238E27FC236}">
                  <a16:creationId xmlns:a16="http://schemas.microsoft.com/office/drawing/2014/main" id="{3A91E0E2-48B7-4AC8-9C7C-9893B34BF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3712" y="390085"/>
              <a:ext cx="3390476" cy="1904762"/>
            </a:xfrm>
            <a:prstGeom prst="rect">
              <a:avLst/>
            </a:prstGeom>
          </p:spPr>
        </p:pic>
        <p:sp>
          <p:nvSpPr>
            <p:cNvPr id="6" name="textruta 5">
              <a:extLst>
                <a:ext uri="{FF2B5EF4-FFF2-40B4-BE49-F238E27FC236}">
                  <a16:creationId xmlns:a16="http://schemas.microsoft.com/office/drawing/2014/main" id="{B1FBE6D1-EC33-4DAD-B302-13BDE7A9642B}"/>
                </a:ext>
              </a:extLst>
            </p:cNvPr>
            <p:cNvSpPr txBox="1"/>
            <p:nvPr/>
          </p:nvSpPr>
          <p:spPr>
            <a:xfrm>
              <a:off x="5004584" y="1127023"/>
              <a:ext cx="87592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200">
                  <a:solidFill>
                    <a:schemeClr val="bg1"/>
                  </a:solidFill>
                  <a:latin typeface="Georgia" panose="02040502050405020303" pitchFamily="18" charset="0"/>
                </a:rPr>
                <a:t>Sida</a:t>
              </a:r>
            </a:p>
          </p:txBody>
        </p:sp>
      </p:grpSp>
      <p:sp>
        <p:nvSpPr>
          <p:cNvPr id="33" name="Rektangel 32">
            <a:extLst>
              <a:ext uri="{FF2B5EF4-FFF2-40B4-BE49-F238E27FC236}">
                <a16:creationId xmlns:a16="http://schemas.microsoft.com/office/drawing/2014/main" id="{946FB8AC-793C-47C2-A37E-3B63EF26B8CD}"/>
              </a:ext>
            </a:extLst>
          </p:cNvPr>
          <p:cNvSpPr/>
          <p:nvPr/>
        </p:nvSpPr>
        <p:spPr>
          <a:xfrm>
            <a:off x="3755740" y="2636912"/>
            <a:ext cx="4680520" cy="1965538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3200">
                <a:latin typeface="+mj-lt"/>
              </a:rPr>
              <a:t>Avtalsskrivning</a:t>
            </a: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3200">
                <a:latin typeface="+mj-lt"/>
              </a:rPr>
              <a:t>Bedömningar</a:t>
            </a: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3200">
                <a:latin typeface="+mj-lt"/>
              </a:rPr>
              <a:t>Rapportering</a:t>
            </a:r>
          </a:p>
        </p:txBody>
      </p:sp>
    </p:spTree>
    <p:extLst>
      <p:ext uri="{BB962C8B-B14F-4D97-AF65-F5344CB8AC3E}">
        <p14:creationId xmlns:p14="http://schemas.microsoft.com/office/powerpoint/2010/main" val="3754639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objekt 22" descr="En bild som visar text, tecken, fönster, clipart&#10;&#10;Automatiskt genererad beskrivning">
            <a:extLst>
              <a:ext uri="{FF2B5EF4-FFF2-40B4-BE49-F238E27FC236}">
                <a16:creationId xmlns:a16="http://schemas.microsoft.com/office/drawing/2014/main" id="{B31BA486-5456-4B1A-962D-C959DFC32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260648"/>
            <a:ext cx="2891177" cy="2862265"/>
          </a:xfrm>
          <a:prstGeom prst="rect">
            <a:avLst/>
          </a:prstGeom>
        </p:spPr>
      </p:pic>
      <p:grpSp>
        <p:nvGrpSpPr>
          <p:cNvPr id="31" name="Grupp 30">
            <a:extLst>
              <a:ext uri="{FF2B5EF4-FFF2-40B4-BE49-F238E27FC236}">
                <a16:creationId xmlns:a16="http://schemas.microsoft.com/office/drawing/2014/main" id="{D5723DFB-48B6-4E26-B366-AFD4BF06A986}"/>
              </a:ext>
            </a:extLst>
          </p:cNvPr>
          <p:cNvGrpSpPr/>
          <p:nvPr/>
        </p:nvGrpSpPr>
        <p:grpSpPr>
          <a:xfrm>
            <a:off x="7824192" y="476672"/>
            <a:ext cx="3390476" cy="1904762"/>
            <a:chOff x="3503712" y="390085"/>
            <a:chExt cx="3390476" cy="1904762"/>
          </a:xfrm>
        </p:grpSpPr>
        <p:pic>
          <p:nvPicPr>
            <p:cNvPr id="5" name="Bildobjekt 4">
              <a:extLst>
                <a:ext uri="{FF2B5EF4-FFF2-40B4-BE49-F238E27FC236}">
                  <a16:creationId xmlns:a16="http://schemas.microsoft.com/office/drawing/2014/main" id="{3A91E0E2-48B7-4AC8-9C7C-9893B34BF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3712" y="390085"/>
              <a:ext cx="3390476" cy="1904762"/>
            </a:xfrm>
            <a:prstGeom prst="rect">
              <a:avLst/>
            </a:prstGeom>
          </p:spPr>
        </p:pic>
        <p:sp>
          <p:nvSpPr>
            <p:cNvPr id="6" name="textruta 5">
              <a:extLst>
                <a:ext uri="{FF2B5EF4-FFF2-40B4-BE49-F238E27FC236}">
                  <a16:creationId xmlns:a16="http://schemas.microsoft.com/office/drawing/2014/main" id="{B1FBE6D1-EC33-4DAD-B302-13BDE7A9642B}"/>
                </a:ext>
              </a:extLst>
            </p:cNvPr>
            <p:cNvSpPr txBox="1"/>
            <p:nvPr/>
          </p:nvSpPr>
          <p:spPr>
            <a:xfrm>
              <a:off x="5004584" y="1127023"/>
              <a:ext cx="87592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200">
                  <a:solidFill>
                    <a:schemeClr val="bg1"/>
                  </a:solidFill>
                  <a:latin typeface="Georgia" panose="02040502050405020303" pitchFamily="18" charset="0"/>
                </a:rPr>
                <a:t>Sida</a:t>
              </a:r>
            </a:p>
          </p:txBody>
        </p:sp>
      </p:grpSp>
      <p:grpSp>
        <p:nvGrpSpPr>
          <p:cNvPr id="7" name="Grupp 6">
            <a:extLst>
              <a:ext uri="{FF2B5EF4-FFF2-40B4-BE49-F238E27FC236}">
                <a16:creationId xmlns:a16="http://schemas.microsoft.com/office/drawing/2014/main" id="{2D0393F3-62AA-4646-953A-0770BEA3EB6A}"/>
              </a:ext>
            </a:extLst>
          </p:cNvPr>
          <p:cNvGrpSpPr/>
          <p:nvPr/>
        </p:nvGrpSpPr>
        <p:grpSpPr>
          <a:xfrm>
            <a:off x="8023287" y="2599975"/>
            <a:ext cx="2992286" cy="1658050"/>
            <a:chOff x="5087888" y="3501008"/>
            <a:chExt cx="2992286" cy="1658050"/>
          </a:xfrm>
        </p:grpSpPr>
        <p:grpSp>
          <p:nvGrpSpPr>
            <p:cNvPr id="8" name="Grupp 7">
              <a:extLst>
                <a:ext uri="{FF2B5EF4-FFF2-40B4-BE49-F238E27FC236}">
                  <a16:creationId xmlns:a16="http://schemas.microsoft.com/office/drawing/2014/main" id="{AD21F4AE-36A0-4BD1-945F-783DAD858B24}"/>
                </a:ext>
              </a:extLst>
            </p:cNvPr>
            <p:cNvGrpSpPr/>
            <p:nvPr/>
          </p:nvGrpSpPr>
          <p:grpSpPr>
            <a:xfrm>
              <a:off x="5087888" y="3501008"/>
              <a:ext cx="2992286" cy="1658050"/>
              <a:chOff x="5396138" y="317623"/>
              <a:chExt cx="2992286" cy="1658050"/>
            </a:xfrm>
          </p:grpSpPr>
          <p:pic>
            <p:nvPicPr>
              <p:cNvPr id="10" name="Bildobjekt 9">
                <a:extLst>
                  <a:ext uri="{FF2B5EF4-FFF2-40B4-BE49-F238E27FC236}">
                    <a16:creationId xmlns:a16="http://schemas.microsoft.com/office/drawing/2014/main" id="{52F8FE75-11E1-4162-A30B-C974BAF7DA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6138" y="317623"/>
                <a:ext cx="2992286" cy="1658050"/>
              </a:xfrm>
              <a:prstGeom prst="rect">
                <a:avLst/>
              </a:prstGeom>
            </p:spPr>
          </p:pic>
          <p:sp>
            <p:nvSpPr>
              <p:cNvPr id="11" name="textruta 10">
                <a:extLst>
                  <a:ext uri="{FF2B5EF4-FFF2-40B4-BE49-F238E27FC236}">
                    <a16:creationId xmlns:a16="http://schemas.microsoft.com/office/drawing/2014/main" id="{D987A929-6875-4692-8905-4C911D3399E9}"/>
                  </a:ext>
                </a:extLst>
              </p:cNvPr>
              <p:cNvSpPr txBox="1"/>
              <p:nvPr/>
            </p:nvSpPr>
            <p:spPr>
              <a:xfrm>
                <a:off x="6228184" y="621534"/>
                <a:ext cx="1800200" cy="43088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endParaRPr lang="sv-SE" sz="2200">
                  <a:solidFill>
                    <a:schemeClr val="bg1"/>
                  </a:solidFill>
                  <a:latin typeface="Georgia"/>
                </a:endParaRPr>
              </a:p>
            </p:txBody>
          </p:sp>
        </p:grpSp>
        <p:sp>
          <p:nvSpPr>
            <p:cNvPr id="9" name="textruta 8">
              <a:extLst>
                <a:ext uri="{FF2B5EF4-FFF2-40B4-BE49-F238E27FC236}">
                  <a16:creationId xmlns:a16="http://schemas.microsoft.com/office/drawing/2014/main" id="{6353435C-F683-487B-9C5E-459A5709CD82}"/>
                </a:ext>
              </a:extLst>
            </p:cNvPr>
            <p:cNvSpPr txBox="1"/>
            <p:nvPr/>
          </p:nvSpPr>
          <p:spPr>
            <a:xfrm>
              <a:off x="5885458" y="3945312"/>
              <a:ext cx="207775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200">
                  <a:solidFill>
                    <a:schemeClr val="bg1"/>
                  </a:solidFill>
                  <a:latin typeface="Georgia" panose="02040502050405020303" pitchFamily="18" charset="0"/>
                </a:rPr>
                <a:t>Miljö- och klimatsatsning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7285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ruta 26">
            <a:extLst>
              <a:ext uri="{FF2B5EF4-FFF2-40B4-BE49-F238E27FC236}">
                <a16:creationId xmlns:a16="http://schemas.microsoft.com/office/drawing/2014/main" id="{2C1DB14A-2F09-43CD-901C-1357C7AE0221}"/>
              </a:ext>
            </a:extLst>
          </p:cNvPr>
          <p:cNvSpPr txBox="1"/>
          <p:nvPr/>
        </p:nvSpPr>
        <p:spPr>
          <a:xfrm>
            <a:off x="5046023" y="419965"/>
            <a:ext cx="1820529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sz="6000"/>
              <a:t>2022</a:t>
            </a:r>
          </a:p>
        </p:txBody>
      </p:sp>
      <p:pic>
        <p:nvPicPr>
          <p:cNvPr id="3" name="Bildobjekt 2" descr="En bild som visar text&#10;&#10;Automatiskt genererad beskrivning">
            <a:extLst>
              <a:ext uri="{FF2B5EF4-FFF2-40B4-BE49-F238E27FC236}">
                <a16:creationId xmlns:a16="http://schemas.microsoft.com/office/drawing/2014/main" id="{3B059426-8F8C-49A1-A126-1B9843D3C2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669161"/>
            <a:ext cx="3293439" cy="463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66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objekt 22" descr="En bild som visar text, tecken, fönster, clipart&#10;&#10;Automatiskt genererad beskrivning">
            <a:extLst>
              <a:ext uri="{FF2B5EF4-FFF2-40B4-BE49-F238E27FC236}">
                <a16:creationId xmlns:a16="http://schemas.microsoft.com/office/drawing/2014/main" id="{B31BA486-5456-4B1A-962D-C959DFC32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260648"/>
            <a:ext cx="2891177" cy="2862265"/>
          </a:xfrm>
          <a:prstGeom prst="rect">
            <a:avLst/>
          </a:prstGeom>
        </p:spPr>
      </p:pic>
      <p:grpSp>
        <p:nvGrpSpPr>
          <p:cNvPr id="31" name="Grupp 30">
            <a:extLst>
              <a:ext uri="{FF2B5EF4-FFF2-40B4-BE49-F238E27FC236}">
                <a16:creationId xmlns:a16="http://schemas.microsoft.com/office/drawing/2014/main" id="{D5723DFB-48B6-4E26-B366-AFD4BF06A986}"/>
              </a:ext>
            </a:extLst>
          </p:cNvPr>
          <p:cNvGrpSpPr/>
          <p:nvPr/>
        </p:nvGrpSpPr>
        <p:grpSpPr>
          <a:xfrm>
            <a:off x="7824192" y="476672"/>
            <a:ext cx="3390476" cy="1904762"/>
            <a:chOff x="3503712" y="390085"/>
            <a:chExt cx="3390476" cy="1904762"/>
          </a:xfrm>
        </p:grpSpPr>
        <p:pic>
          <p:nvPicPr>
            <p:cNvPr id="5" name="Bildobjekt 4">
              <a:extLst>
                <a:ext uri="{FF2B5EF4-FFF2-40B4-BE49-F238E27FC236}">
                  <a16:creationId xmlns:a16="http://schemas.microsoft.com/office/drawing/2014/main" id="{3A91E0E2-48B7-4AC8-9C7C-9893B34BF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3712" y="390085"/>
              <a:ext cx="3390476" cy="1904762"/>
            </a:xfrm>
            <a:prstGeom prst="rect">
              <a:avLst/>
            </a:prstGeom>
          </p:spPr>
        </p:pic>
        <p:sp>
          <p:nvSpPr>
            <p:cNvPr id="6" name="textruta 5">
              <a:extLst>
                <a:ext uri="{FF2B5EF4-FFF2-40B4-BE49-F238E27FC236}">
                  <a16:creationId xmlns:a16="http://schemas.microsoft.com/office/drawing/2014/main" id="{B1FBE6D1-EC33-4DAD-B302-13BDE7A9642B}"/>
                </a:ext>
              </a:extLst>
            </p:cNvPr>
            <p:cNvSpPr txBox="1"/>
            <p:nvPr/>
          </p:nvSpPr>
          <p:spPr>
            <a:xfrm>
              <a:off x="5004584" y="1127023"/>
              <a:ext cx="87592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200">
                  <a:solidFill>
                    <a:schemeClr val="bg1"/>
                  </a:solidFill>
                  <a:latin typeface="Georgia" panose="02040502050405020303" pitchFamily="18" charset="0"/>
                </a:rPr>
                <a:t>Sida</a:t>
              </a:r>
            </a:p>
          </p:txBody>
        </p:sp>
      </p:grpSp>
      <p:grpSp>
        <p:nvGrpSpPr>
          <p:cNvPr id="7" name="Grupp 6">
            <a:extLst>
              <a:ext uri="{FF2B5EF4-FFF2-40B4-BE49-F238E27FC236}">
                <a16:creationId xmlns:a16="http://schemas.microsoft.com/office/drawing/2014/main" id="{2D0393F3-62AA-4646-953A-0770BEA3EB6A}"/>
              </a:ext>
            </a:extLst>
          </p:cNvPr>
          <p:cNvGrpSpPr/>
          <p:nvPr/>
        </p:nvGrpSpPr>
        <p:grpSpPr>
          <a:xfrm>
            <a:off x="8023287" y="2599975"/>
            <a:ext cx="2992286" cy="1658050"/>
            <a:chOff x="5087888" y="3501008"/>
            <a:chExt cx="2992286" cy="1658050"/>
          </a:xfrm>
        </p:grpSpPr>
        <p:grpSp>
          <p:nvGrpSpPr>
            <p:cNvPr id="8" name="Grupp 7">
              <a:extLst>
                <a:ext uri="{FF2B5EF4-FFF2-40B4-BE49-F238E27FC236}">
                  <a16:creationId xmlns:a16="http://schemas.microsoft.com/office/drawing/2014/main" id="{AD21F4AE-36A0-4BD1-945F-783DAD858B24}"/>
                </a:ext>
              </a:extLst>
            </p:cNvPr>
            <p:cNvGrpSpPr/>
            <p:nvPr/>
          </p:nvGrpSpPr>
          <p:grpSpPr>
            <a:xfrm>
              <a:off x="5087888" y="3501008"/>
              <a:ext cx="2992286" cy="1658050"/>
              <a:chOff x="5396138" y="317623"/>
              <a:chExt cx="2992286" cy="1658050"/>
            </a:xfrm>
          </p:grpSpPr>
          <p:pic>
            <p:nvPicPr>
              <p:cNvPr id="10" name="Bildobjekt 9">
                <a:extLst>
                  <a:ext uri="{FF2B5EF4-FFF2-40B4-BE49-F238E27FC236}">
                    <a16:creationId xmlns:a16="http://schemas.microsoft.com/office/drawing/2014/main" id="{52F8FE75-11E1-4162-A30B-C974BAF7DA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6138" y="317623"/>
                <a:ext cx="2992286" cy="1658050"/>
              </a:xfrm>
              <a:prstGeom prst="rect">
                <a:avLst/>
              </a:prstGeom>
            </p:spPr>
          </p:pic>
          <p:sp>
            <p:nvSpPr>
              <p:cNvPr id="11" name="textruta 10">
                <a:extLst>
                  <a:ext uri="{FF2B5EF4-FFF2-40B4-BE49-F238E27FC236}">
                    <a16:creationId xmlns:a16="http://schemas.microsoft.com/office/drawing/2014/main" id="{D987A929-6875-4692-8905-4C911D3399E9}"/>
                  </a:ext>
                </a:extLst>
              </p:cNvPr>
              <p:cNvSpPr txBox="1"/>
              <p:nvPr/>
            </p:nvSpPr>
            <p:spPr>
              <a:xfrm>
                <a:off x="6228184" y="621534"/>
                <a:ext cx="1800200" cy="43088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endParaRPr lang="sv-SE" sz="2200">
                  <a:solidFill>
                    <a:schemeClr val="bg1"/>
                  </a:solidFill>
                  <a:latin typeface="Georgia"/>
                </a:endParaRPr>
              </a:p>
            </p:txBody>
          </p:sp>
        </p:grpSp>
        <p:sp>
          <p:nvSpPr>
            <p:cNvPr id="9" name="textruta 8">
              <a:extLst>
                <a:ext uri="{FF2B5EF4-FFF2-40B4-BE49-F238E27FC236}">
                  <a16:creationId xmlns:a16="http://schemas.microsoft.com/office/drawing/2014/main" id="{6353435C-F683-487B-9C5E-459A5709CD82}"/>
                </a:ext>
              </a:extLst>
            </p:cNvPr>
            <p:cNvSpPr txBox="1"/>
            <p:nvPr/>
          </p:nvSpPr>
          <p:spPr>
            <a:xfrm>
              <a:off x="5885458" y="3945312"/>
              <a:ext cx="207775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200">
                  <a:solidFill>
                    <a:schemeClr val="bg1"/>
                  </a:solidFill>
                  <a:latin typeface="Georgia" panose="02040502050405020303" pitchFamily="18" charset="0"/>
                </a:rPr>
                <a:t>Miljö- och klimatsatsning</a:t>
              </a:r>
            </a:p>
          </p:txBody>
        </p:sp>
      </p:grpSp>
      <p:sp>
        <p:nvSpPr>
          <p:cNvPr id="17" name="Ellips 16">
            <a:extLst>
              <a:ext uri="{FF2B5EF4-FFF2-40B4-BE49-F238E27FC236}">
                <a16:creationId xmlns:a16="http://schemas.microsoft.com/office/drawing/2014/main" id="{06297884-1D3E-4778-8027-0F6A91B01DAB}"/>
              </a:ext>
            </a:extLst>
          </p:cNvPr>
          <p:cNvSpPr>
            <a:spLocks noChangeAspect="1"/>
          </p:cNvSpPr>
          <p:nvPr/>
        </p:nvSpPr>
        <p:spPr>
          <a:xfrm>
            <a:off x="6412780" y="2845819"/>
            <a:ext cx="1339528" cy="1335239"/>
          </a:xfrm>
          <a:prstGeom prst="ellipse">
            <a:avLst/>
          </a:prstGeom>
          <a:solidFill>
            <a:srgbClr val="D4E3BE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sv-SE" err="1">
                <a:solidFill>
                  <a:schemeClr val="tx1"/>
                </a:solidFill>
              </a:rPr>
              <a:t>March</a:t>
            </a:r>
            <a:r>
              <a:rPr lang="sv-SE">
                <a:solidFill>
                  <a:schemeClr val="tx1"/>
                </a:solidFill>
              </a:rPr>
              <a:t> </a:t>
            </a:r>
            <a:r>
              <a:rPr lang="sv-SE" sz="1200">
                <a:solidFill>
                  <a:schemeClr val="tx1"/>
                </a:solidFill>
              </a:rPr>
              <a:t>(date TBC)</a:t>
            </a:r>
            <a:endParaRPr lang="sv-SE">
              <a:solidFill>
                <a:schemeClr val="tx1"/>
              </a:solidFill>
            </a:endParaRPr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45B932E7-90F8-4998-860C-3FA9A3EADC4D}"/>
              </a:ext>
            </a:extLst>
          </p:cNvPr>
          <p:cNvSpPr txBox="1"/>
          <p:nvPr/>
        </p:nvSpPr>
        <p:spPr>
          <a:xfrm>
            <a:off x="5178707" y="4232620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err="1">
                <a:solidFill>
                  <a:schemeClr val="tx1"/>
                </a:solidFill>
              </a:rPr>
              <a:t>Why</a:t>
            </a:r>
            <a:r>
              <a:rPr lang="sv-SE">
                <a:solidFill>
                  <a:schemeClr val="tx1"/>
                </a:solidFill>
              </a:rPr>
              <a:t> </a:t>
            </a:r>
            <a:r>
              <a:rPr lang="sv-SE" err="1">
                <a:solidFill>
                  <a:schemeClr val="tx1"/>
                </a:solidFill>
              </a:rPr>
              <a:t>Resilience</a:t>
            </a:r>
            <a:r>
              <a:rPr lang="sv-SE">
                <a:solidFill>
                  <a:schemeClr val="tx1"/>
                </a:solidFill>
              </a:rPr>
              <a:t> </a:t>
            </a:r>
            <a:r>
              <a:rPr lang="sv-SE" err="1">
                <a:solidFill>
                  <a:schemeClr val="tx1"/>
                </a:solidFill>
              </a:rPr>
              <a:t>Matters</a:t>
            </a:r>
            <a:endParaRPr lang="sv-S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7328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objekt 22" descr="En bild som visar text, tecken, fönster, clipart&#10;&#10;Automatiskt genererad beskrivning">
            <a:extLst>
              <a:ext uri="{FF2B5EF4-FFF2-40B4-BE49-F238E27FC236}">
                <a16:creationId xmlns:a16="http://schemas.microsoft.com/office/drawing/2014/main" id="{B31BA486-5456-4B1A-962D-C959DFC32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260648"/>
            <a:ext cx="2891177" cy="2862265"/>
          </a:xfrm>
          <a:prstGeom prst="rect">
            <a:avLst/>
          </a:prstGeom>
        </p:spPr>
      </p:pic>
      <p:grpSp>
        <p:nvGrpSpPr>
          <p:cNvPr id="31" name="Grupp 30">
            <a:extLst>
              <a:ext uri="{FF2B5EF4-FFF2-40B4-BE49-F238E27FC236}">
                <a16:creationId xmlns:a16="http://schemas.microsoft.com/office/drawing/2014/main" id="{D5723DFB-48B6-4E26-B366-AFD4BF06A986}"/>
              </a:ext>
            </a:extLst>
          </p:cNvPr>
          <p:cNvGrpSpPr/>
          <p:nvPr/>
        </p:nvGrpSpPr>
        <p:grpSpPr>
          <a:xfrm>
            <a:off x="7824192" y="476672"/>
            <a:ext cx="3390476" cy="1904762"/>
            <a:chOff x="3503712" y="390085"/>
            <a:chExt cx="3390476" cy="1904762"/>
          </a:xfrm>
        </p:grpSpPr>
        <p:pic>
          <p:nvPicPr>
            <p:cNvPr id="5" name="Bildobjekt 4">
              <a:extLst>
                <a:ext uri="{FF2B5EF4-FFF2-40B4-BE49-F238E27FC236}">
                  <a16:creationId xmlns:a16="http://schemas.microsoft.com/office/drawing/2014/main" id="{3A91E0E2-48B7-4AC8-9C7C-9893B34BF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3712" y="390085"/>
              <a:ext cx="3390476" cy="1904762"/>
            </a:xfrm>
            <a:prstGeom prst="rect">
              <a:avLst/>
            </a:prstGeom>
          </p:spPr>
        </p:pic>
        <p:sp>
          <p:nvSpPr>
            <p:cNvPr id="6" name="textruta 5">
              <a:extLst>
                <a:ext uri="{FF2B5EF4-FFF2-40B4-BE49-F238E27FC236}">
                  <a16:creationId xmlns:a16="http://schemas.microsoft.com/office/drawing/2014/main" id="{B1FBE6D1-EC33-4DAD-B302-13BDE7A9642B}"/>
                </a:ext>
              </a:extLst>
            </p:cNvPr>
            <p:cNvSpPr txBox="1"/>
            <p:nvPr/>
          </p:nvSpPr>
          <p:spPr>
            <a:xfrm>
              <a:off x="5004584" y="1127023"/>
              <a:ext cx="87592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200">
                  <a:solidFill>
                    <a:schemeClr val="bg1"/>
                  </a:solidFill>
                  <a:latin typeface="Georgia" panose="02040502050405020303" pitchFamily="18" charset="0"/>
                </a:rPr>
                <a:t>Sida</a:t>
              </a:r>
            </a:p>
          </p:txBody>
        </p:sp>
      </p:grpSp>
      <p:grpSp>
        <p:nvGrpSpPr>
          <p:cNvPr id="7" name="Grupp 6">
            <a:extLst>
              <a:ext uri="{FF2B5EF4-FFF2-40B4-BE49-F238E27FC236}">
                <a16:creationId xmlns:a16="http://schemas.microsoft.com/office/drawing/2014/main" id="{2D0393F3-62AA-4646-953A-0770BEA3EB6A}"/>
              </a:ext>
            </a:extLst>
          </p:cNvPr>
          <p:cNvGrpSpPr/>
          <p:nvPr/>
        </p:nvGrpSpPr>
        <p:grpSpPr>
          <a:xfrm>
            <a:off x="8023287" y="2599975"/>
            <a:ext cx="2992286" cy="1658050"/>
            <a:chOff x="5087888" y="3501008"/>
            <a:chExt cx="2992286" cy="1658050"/>
          </a:xfrm>
        </p:grpSpPr>
        <p:grpSp>
          <p:nvGrpSpPr>
            <p:cNvPr id="8" name="Grupp 7">
              <a:extLst>
                <a:ext uri="{FF2B5EF4-FFF2-40B4-BE49-F238E27FC236}">
                  <a16:creationId xmlns:a16="http://schemas.microsoft.com/office/drawing/2014/main" id="{AD21F4AE-36A0-4BD1-945F-783DAD858B24}"/>
                </a:ext>
              </a:extLst>
            </p:cNvPr>
            <p:cNvGrpSpPr/>
            <p:nvPr/>
          </p:nvGrpSpPr>
          <p:grpSpPr>
            <a:xfrm>
              <a:off x="5087888" y="3501008"/>
              <a:ext cx="2992286" cy="1658050"/>
              <a:chOff x="5396138" y="317623"/>
              <a:chExt cx="2992286" cy="1658050"/>
            </a:xfrm>
          </p:grpSpPr>
          <p:pic>
            <p:nvPicPr>
              <p:cNvPr id="10" name="Bildobjekt 9">
                <a:extLst>
                  <a:ext uri="{FF2B5EF4-FFF2-40B4-BE49-F238E27FC236}">
                    <a16:creationId xmlns:a16="http://schemas.microsoft.com/office/drawing/2014/main" id="{52F8FE75-11E1-4162-A30B-C974BAF7DA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6138" y="317623"/>
                <a:ext cx="2992286" cy="1658050"/>
              </a:xfrm>
              <a:prstGeom prst="rect">
                <a:avLst/>
              </a:prstGeom>
            </p:spPr>
          </p:pic>
          <p:sp>
            <p:nvSpPr>
              <p:cNvPr id="11" name="textruta 10">
                <a:extLst>
                  <a:ext uri="{FF2B5EF4-FFF2-40B4-BE49-F238E27FC236}">
                    <a16:creationId xmlns:a16="http://schemas.microsoft.com/office/drawing/2014/main" id="{D987A929-6875-4692-8905-4C911D3399E9}"/>
                  </a:ext>
                </a:extLst>
              </p:cNvPr>
              <p:cNvSpPr txBox="1"/>
              <p:nvPr/>
            </p:nvSpPr>
            <p:spPr>
              <a:xfrm>
                <a:off x="6228184" y="621534"/>
                <a:ext cx="1800200" cy="43088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endParaRPr lang="sv-SE" sz="2200">
                  <a:solidFill>
                    <a:schemeClr val="bg1"/>
                  </a:solidFill>
                  <a:latin typeface="Georgia"/>
                </a:endParaRPr>
              </a:p>
            </p:txBody>
          </p:sp>
        </p:grpSp>
        <p:sp>
          <p:nvSpPr>
            <p:cNvPr id="9" name="textruta 8">
              <a:extLst>
                <a:ext uri="{FF2B5EF4-FFF2-40B4-BE49-F238E27FC236}">
                  <a16:creationId xmlns:a16="http://schemas.microsoft.com/office/drawing/2014/main" id="{6353435C-F683-487B-9C5E-459A5709CD82}"/>
                </a:ext>
              </a:extLst>
            </p:cNvPr>
            <p:cNvSpPr txBox="1"/>
            <p:nvPr/>
          </p:nvSpPr>
          <p:spPr>
            <a:xfrm>
              <a:off x="5885458" y="3945312"/>
              <a:ext cx="207775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200">
                  <a:solidFill>
                    <a:schemeClr val="bg1"/>
                  </a:solidFill>
                  <a:latin typeface="Georgia" panose="02040502050405020303" pitchFamily="18" charset="0"/>
                </a:rPr>
                <a:t>Miljö- och klimatsatsning</a:t>
              </a:r>
            </a:p>
          </p:txBody>
        </p:sp>
      </p:grpSp>
      <p:sp>
        <p:nvSpPr>
          <p:cNvPr id="17" name="Ellips 16">
            <a:extLst>
              <a:ext uri="{FF2B5EF4-FFF2-40B4-BE49-F238E27FC236}">
                <a16:creationId xmlns:a16="http://schemas.microsoft.com/office/drawing/2014/main" id="{06297884-1D3E-4778-8027-0F6A91B01DAB}"/>
              </a:ext>
            </a:extLst>
          </p:cNvPr>
          <p:cNvSpPr>
            <a:spLocks noChangeAspect="1"/>
          </p:cNvSpPr>
          <p:nvPr/>
        </p:nvSpPr>
        <p:spPr>
          <a:xfrm>
            <a:off x="6412780" y="2845819"/>
            <a:ext cx="1339528" cy="1335239"/>
          </a:xfrm>
          <a:prstGeom prst="ellipse">
            <a:avLst/>
          </a:prstGeom>
          <a:solidFill>
            <a:srgbClr val="D4E3BE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sv-SE" err="1">
                <a:solidFill>
                  <a:schemeClr val="tx1"/>
                </a:solidFill>
              </a:rPr>
              <a:t>March</a:t>
            </a:r>
            <a:r>
              <a:rPr lang="sv-SE">
                <a:solidFill>
                  <a:schemeClr val="tx1"/>
                </a:solidFill>
              </a:rPr>
              <a:t> </a:t>
            </a:r>
            <a:r>
              <a:rPr lang="sv-SE" sz="1200">
                <a:solidFill>
                  <a:schemeClr val="tx1"/>
                </a:solidFill>
              </a:rPr>
              <a:t>(date TBC)</a:t>
            </a:r>
            <a:endParaRPr lang="sv-SE">
              <a:solidFill>
                <a:schemeClr val="tx1"/>
              </a:solidFill>
            </a:endParaRPr>
          </a:p>
        </p:txBody>
      </p:sp>
      <p:sp>
        <p:nvSpPr>
          <p:cNvPr id="18" name="Ellips 17">
            <a:extLst>
              <a:ext uri="{FF2B5EF4-FFF2-40B4-BE49-F238E27FC236}">
                <a16:creationId xmlns:a16="http://schemas.microsoft.com/office/drawing/2014/main" id="{D99F926B-8D47-4A46-BD6E-A15E3B48DE7C}"/>
              </a:ext>
            </a:extLst>
          </p:cNvPr>
          <p:cNvSpPr>
            <a:spLocks noChangeAspect="1"/>
          </p:cNvSpPr>
          <p:nvPr/>
        </p:nvSpPr>
        <p:spPr>
          <a:xfrm>
            <a:off x="5159896" y="4258025"/>
            <a:ext cx="1339528" cy="1335239"/>
          </a:xfrm>
          <a:prstGeom prst="ellipse">
            <a:avLst/>
          </a:prstGeom>
          <a:solidFill>
            <a:srgbClr val="8CA19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sv-SE">
                <a:solidFill>
                  <a:schemeClr val="tx1"/>
                </a:solidFill>
              </a:rPr>
              <a:t>5 miljoner</a:t>
            </a:r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45B932E7-90F8-4998-860C-3FA9A3EADC4D}"/>
              </a:ext>
            </a:extLst>
          </p:cNvPr>
          <p:cNvSpPr txBox="1"/>
          <p:nvPr/>
        </p:nvSpPr>
        <p:spPr>
          <a:xfrm>
            <a:off x="5178707" y="4232620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err="1">
                <a:solidFill>
                  <a:schemeClr val="tx1"/>
                </a:solidFill>
              </a:rPr>
              <a:t>Why</a:t>
            </a:r>
            <a:r>
              <a:rPr lang="sv-SE">
                <a:solidFill>
                  <a:schemeClr val="tx1"/>
                </a:solidFill>
              </a:rPr>
              <a:t> </a:t>
            </a:r>
            <a:r>
              <a:rPr lang="sv-SE" err="1">
                <a:solidFill>
                  <a:schemeClr val="tx1"/>
                </a:solidFill>
              </a:rPr>
              <a:t>Resilience</a:t>
            </a:r>
            <a:r>
              <a:rPr lang="sv-SE">
                <a:solidFill>
                  <a:schemeClr val="tx1"/>
                </a:solidFill>
              </a:rPr>
              <a:t> </a:t>
            </a:r>
            <a:r>
              <a:rPr lang="sv-SE" err="1">
                <a:solidFill>
                  <a:schemeClr val="tx1"/>
                </a:solidFill>
              </a:rPr>
              <a:t>Matters</a:t>
            </a:r>
            <a:endParaRPr lang="sv-S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3735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objekt 22" descr="En bild som visar text, tecken, fönster, clipart&#10;&#10;Automatiskt genererad beskrivning">
            <a:extLst>
              <a:ext uri="{FF2B5EF4-FFF2-40B4-BE49-F238E27FC236}">
                <a16:creationId xmlns:a16="http://schemas.microsoft.com/office/drawing/2014/main" id="{B31BA486-5456-4B1A-962D-C959DFC32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260648"/>
            <a:ext cx="2891177" cy="2862265"/>
          </a:xfrm>
          <a:prstGeom prst="rect">
            <a:avLst/>
          </a:prstGeom>
        </p:spPr>
      </p:pic>
      <p:grpSp>
        <p:nvGrpSpPr>
          <p:cNvPr id="31" name="Grupp 30">
            <a:extLst>
              <a:ext uri="{FF2B5EF4-FFF2-40B4-BE49-F238E27FC236}">
                <a16:creationId xmlns:a16="http://schemas.microsoft.com/office/drawing/2014/main" id="{D5723DFB-48B6-4E26-B366-AFD4BF06A986}"/>
              </a:ext>
            </a:extLst>
          </p:cNvPr>
          <p:cNvGrpSpPr/>
          <p:nvPr/>
        </p:nvGrpSpPr>
        <p:grpSpPr>
          <a:xfrm>
            <a:off x="7824192" y="476672"/>
            <a:ext cx="3390476" cy="1904762"/>
            <a:chOff x="3503712" y="390085"/>
            <a:chExt cx="3390476" cy="1904762"/>
          </a:xfrm>
        </p:grpSpPr>
        <p:pic>
          <p:nvPicPr>
            <p:cNvPr id="5" name="Bildobjekt 4">
              <a:extLst>
                <a:ext uri="{FF2B5EF4-FFF2-40B4-BE49-F238E27FC236}">
                  <a16:creationId xmlns:a16="http://schemas.microsoft.com/office/drawing/2014/main" id="{3A91E0E2-48B7-4AC8-9C7C-9893B34BF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3712" y="390085"/>
              <a:ext cx="3390476" cy="1904762"/>
            </a:xfrm>
            <a:prstGeom prst="rect">
              <a:avLst/>
            </a:prstGeom>
          </p:spPr>
        </p:pic>
        <p:sp>
          <p:nvSpPr>
            <p:cNvPr id="6" name="textruta 5">
              <a:extLst>
                <a:ext uri="{FF2B5EF4-FFF2-40B4-BE49-F238E27FC236}">
                  <a16:creationId xmlns:a16="http://schemas.microsoft.com/office/drawing/2014/main" id="{B1FBE6D1-EC33-4DAD-B302-13BDE7A9642B}"/>
                </a:ext>
              </a:extLst>
            </p:cNvPr>
            <p:cNvSpPr txBox="1"/>
            <p:nvPr/>
          </p:nvSpPr>
          <p:spPr>
            <a:xfrm>
              <a:off x="5004584" y="1127023"/>
              <a:ext cx="87592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200">
                  <a:solidFill>
                    <a:schemeClr val="bg1"/>
                  </a:solidFill>
                  <a:latin typeface="Georgia" panose="02040502050405020303" pitchFamily="18" charset="0"/>
                </a:rPr>
                <a:t>Sida</a:t>
              </a:r>
            </a:p>
          </p:txBody>
        </p:sp>
      </p:grpSp>
      <p:grpSp>
        <p:nvGrpSpPr>
          <p:cNvPr id="7" name="Grupp 6">
            <a:extLst>
              <a:ext uri="{FF2B5EF4-FFF2-40B4-BE49-F238E27FC236}">
                <a16:creationId xmlns:a16="http://schemas.microsoft.com/office/drawing/2014/main" id="{2D0393F3-62AA-4646-953A-0770BEA3EB6A}"/>
              </a:ext>
            </a:extLst>
          </p:cNvPr>
          <p:cNvGrpSpPr/>
          <p:nvPr/>
        </p:nvGrpSpPr>
        <p:grpSpPr>
          <a:xfrm>
            <a:off x="8023287" y="2599975"/>
            <a:ext cx="2992286" cy="1658050"/>
            <a:chOff x="5087888" y="3501008"/>
            <a:chExt cx="2992286" cy="1658050"/>
          </a:xfrm>
        </p:grpSpPr>
        <p:grpSp>
          <p:nvGrpSpPr>
            <p:cNvPr id="8" name="Grupp 7">
              <a:extLst>
                <a:ext uri="{FF2B5EF4-FFF2-40B4-BE49-F238E27FC236}">
                  <a16:creationId xmlns:a16="http://schemas.microsoft.com/office/drawing/2014/main" id="{AD21F4AE-36A0-4BD1-945F-783DAD858B24}"/>
                </a:ext>
              </a:extLst>
            </p:cNvPr>
            <p:cNvGrpSpPr/>
            <p:nvPr/>
          </p:nvGrpSpPr>
          <p:grpSpPr>
            <a:xfrm>
              <a:off x="5087888" y="3501008"/>
              <a:ext cx="2992286" cy="1658050"/>
              <a:chOff x="5396138" y="317623"/>
              <a:chExt cx="2992286" cy="1658050"/>
            </a:xfrm>
          </p:grpSpPr>
          <p:pic>
            <p:nvPicPr>
              <p:cNvPr id="10" name="Bildobjekt 9">
                <a:extLst>
                  <a:ext uri="{FF2B5EF4-FFF2-40B4-BE49-F238E27FC236}">
                    <a16:creationId xmlns:a16="http://schemas.microsoft.com/office/drawing/2014/main" id="{52F8FE75-11E1-4162-A30B-C974BAF7DA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6138" y="317623"/>
                <a:ext cx="2992286" cy="1658050"/>
              </a:xfrm>
              <a:prstGeom prst="rect">
                <a:avLst/>
              </a:prstGeom>
            </p:spPr>
          </p:pic>
          <p:sp>
            <p:nvSpPr>
              <p:cNvPr id="11" name="textruta 10">
                <a:extLst>
                  <a:ext uri="{FF2B5EF4-FFF2-40B4-BE49-F238E27FC236}">
                    <a16:creationId xmlns:a16="http://schemas.microsoft.com/office/drawing/2014/main" id="{D987A929-6875-4692-8905-4C911D3399E9}"/>
                  </a:ext>
                </a:extLst>
              </p:cNvPr>
              <p:cNvSpPr txBox="1"/>
              <p:nvPr/>
            </p:nvSpPr>
            <p:spPr>
              <a:xfrm>
                <a:off x="6228184" y="621534"/>
                <a:ext cx="1800200" cy="43088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endParaRPr lang="sv-SE" sz="2200">
                  <a:solidFill>
                    <a:schemeClr val="bg1"/>
                  </a:solidFill>
                  <a:latin typeface="Georgia"/>
                </a:endParaRPr>
              </a:p>
            </p:txBody>
          </p:sp>
        </p:grpSp>
        <p:sp>
          <p:nvSpPr>
            <p:cNvPr id="9" name="textruta 8">
              <a:extLst>
                <a:ext uri="{FF2B5EF4-FFF2-40B4-BE49-F238E27FC236}">
                  <a16:creationId xmlns:a16="http://schemas.microsoft.com/office/drawing/2014/main" id="{6353435C-F683-487B-9C5E-459A5709CD82}"/>
                </a:ext>
              </a:extLst>
            </p:cNvPr>
            <p:cNvSpPr txBox="1"/>
            <p:nvPr/>
          </p:nvSpPr>
          <p:spPr>
            <a:xfrm>
              <a:off x="5885458" y="3945312"/>
              <a:ext cx="207775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200">
                  <a:solidFill>
                    <a:schemeClr val="bg1"/>
                  </a:solidFill>
                  <a:latin typeface="Georgia" panose="02040502050405020303" pitchFamily="18" charset="0"/>
                </a:rPr>
                <a:t>Miljö- och klimatsatsning</a:t>
              </a:r>
            </a:p>
          </p:txBody>
        </p:sp>
      </p:grp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2464908-5C3F-41E9-A1C1-F90AB89FC063}"/>
              </a:ext>
            </a:extLst>
          </p:cNvPr>
          <p:cNvGrpSpPr/>
          <p:nvPr/>
        </p:nvGrpSpPr>
        <p:grpSpPr>
          <a:xfrm>
            <a:off x="4196077" y="3044279"/>
            <a:ext cx="1456596" cy="968391"/>
            <a:chOff x="7958916" y="5475837"/>
            <a:chExt cx="1567335" cy="968391"/>
          </a:xfrm>
        </p:grpSpPr>
        <p:grpSp>
          <p:nvGrpSpPr>
            <p:cNvPr id="13" name="Grupp 12">
              <a:extLst>
                <a:ext uri="{FF2B5EF4-FFF2-40B4-BE49-F238E27FC236}">
                  <a16:creationId xmlns:a16="http://schemas.microsoft.com/office/drawing/2014/main" id="{A3F79D5E-46F3-4BF0-BF76-20DAF9813CAD}"/>
                </a:ext>
              </a:extLst>
            </p:cNvPr>
            <p:cNvGrpSpPr/>
            <p:nvPr/>
          </p:nvGrpSpPr>
          <p:grpSpPr>
            <a:xfrm>
              <a:off x="7958916" y="5475837"/>
              <a:ext cx="1567335" cy="968391"/>
              <a:chOff x="7987354" y="5446633"/>
              <a:chExt cx="1567335" cy="968391"/>
            </a:xfrm>
          </p:grpSpPr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FEC5EB2A-F181-46C4-94BE-E080879D2E7E}"/>
                  </a:ext>
                </a:extLst>
              </p:cNvPr>
              <p:cNvSpPr/>
              <p:nvPr/>
            </p:nvSpPr>
            <p:spPr>
              <a:xfrm>
                <a:off x="7987354" y="5446633"/>
                <a:ext cx="1567335" cy="96839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738701D5-FB0C-4047-989C-BD13DAC5B722}"/>
                  </a:ext>
                </a:extLst>
              </p:cNvPr>
              <p:cNvSpPr/>
              <p:nvPr/>
            </p:nvSpPr>
            <p:spPr>
              <a:xfrm>
                <a:off x="7987354" y="5458181"/>
                <a:ext cx="1567335" cy="491099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sp>
          <p:nvSpPr>
            <p:cNvPr id="14" name="textruta 13">
              <a:extLst>
                <a:ext uri="{FF2B5EF4-FFF2-40B4-BE49-F238E27FC236}">
                  <a16:creationId xmlns:a16="http://schemas.microsoft.com/office/drawing/2014/main" id="{5F6C9868-7C69-40E8-AFE4-59A99DFFD8CC}"/>
                </a:ext>
              </a:extLst>
            </p:cNvPr>
            <p:cNvSpPr txBox="1"/>
            <p:nvPr/>
          </p:nvSpPr>
          <p:spPr>
            <a:xfrm rot="20140966">
              <a:off x="7991284" y="5703174"/>
              <a:ext cx="15201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000">
                  <a:latin typeface="Georgia" panose="02040502050405020303" pitchFamily="18" charset="0"/>
                </a:rPr>
                <a:t>23-28 maj</a:t>
              </a:r>
            </a:p>
          </p:txBody>
        </p:sp>
      </p:grpSp>
      <p:sp>
        <p:nvSpPr>
          <p:cNvPr id="17" name="Ellips 16">
            <a:extLst>
              <a:ext uri="{FF2B5EF4-FFF2-40B4-BE49-F238E27FC236}">
                <a16:creationId xmlns:a16="http://schemas.microsoft.com/office/drawing/2014/main" id="{06297884-1D3E-4778-8027-0F6A91B01DAB}"/>
              </a:ext>
            </a:extLst>
          </p:cNvPr>
          <p:cNvSpPr>
            <a:spLocks noChangeAspect="1"/>
          </p:cNvSpPr>
          <p:nvPr/>
        </p:nvSpPr>
        <p:spPr>
          <a:xfrm>
            <a:off x="6412780" y="2845819"/>
            <a:ext cx="1339528" cy="1335239"/>
          </a:xfrm>
          <a:prstGeom prst="ellipse">
            <a:avLst/>
          </a:prstGeom>
          <a:solidFill>
            <a:srgbClr val="D4E3BE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sv-SE" err="1">
                <a:solidFill>
                  <a:schemeClr val="tx1"/>
                </a:solidFill>
              </a:rPr>
              <a:t>March</a:t>
            </a:r>
            <a:r>
              <a:rPr lang="sv-SE">
                <a:solidFill>
                  <a:schemeClr val="tx1"/>
                </a:solidFill>
              </a:rPr>
              <a:t> </a:t>
            </a:r>
            <a:r>
              <a:rPr lang="sv-SE" sz="1200">
                <a:solidFill>
                  <a:schemeClr val="tx1"/>
                </a:solidFill>
              </a:rPr>
              <a:t>(date TBC)</a:t>
            </a:r>
            <a:endParaRPr lang="sv-SE">
              <a:solidFill>
                <a:schemeClr val="tx1"/>
              </a:solidFill>
            </a:endParaRPr>
          </a:p>
        </p:txBody>
      </p:sp>
      <p:sp>
        <p:nvSpPr>
          <p:cNvPr id="18" name="Ellips 17">
            <a:extLst>
              <a:ext uri="{FF2B5EF4-FFF2-40B4-BE49-F238E27FC236}">
                <a16:creationId xmlns:a16="http://schemas.microsoft.com/office/drawing/2014/main" id="{D99F926B-8D47-4A46-BD6E-A15E3B48DE7C}"/>
              </a:ext>
            </a:extLst>
          </p:cNvPr>
          <p:cNvSpPr>
            <a:spLocks noChangeAspect="1"/>
          </p:cNvSpPr>
          <p:nvPr/>
        </p:nvSpPr>
        <p:spPr>
          <a:xfrm>
            <a:off x="5159896" y="4258025"/>
            <a:ext cx="1339528" cy="1335239"/>
          </a:xfrm>
          <a:prstGeom prst="ellipse">
            <a:avLst/>
          </a:prstGeom>
          <a:solidFill>
            <a:srgbClr val="8CA19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sv-SE">
                <a:solidFill>
                  <a:schemeClr val="tx1"/>
                </a:solidFill>
              </a:rPr>
              <a:t>5 miljoner</a:t>
            </a:r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45B932E7-90F8-4998-860C-3FA9A3EADC4D}"/>
              </a:ext>
            </a:extLst>
          </p:cNvPr>
          <p:cNvSpPr txBox="1"/>
          <p:nvPr/>
        </p:nvSpPr>
        <p:spPr>
          <a:xfrm>
            <a:off x="5178707" y="4232620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err="1">
                <a:solidFill>
                  <a:schemeClr val="tx1"/>
                </a:solidFill>
              </a:rPr>
              <a:t>Why</a:t>
            </a:r>
            <a:r>
              <a:rPr lang="sv-SE">
                <a:solidFill>
                  <a:schemeClr val="tx1"/>
                </a:solidFill>
              </a:rPr>
              <a:t> </a:t>
            </a:r>
            <a:r>
              <a:rPr lang="sv-SE" err="1">
                <a:solidFill>
                  <a:schemeClr val="tx1"/>
                </a:solidFill>
              </a:rPr>
              <a:t>Resilience</a:t>
            </a:r>
            <a:r>
              <a:rPr lang="sv-SE">
                <a:solidFill>
                  <a:schemeClr val="tx1"/>
                </a:solidFill>
              </a:rPr>
              <a:t> </a:t>
            </a:r>
            <a:r>
              <a:rPr lang="sv-SE" err="1">
                <a:solidFill>
                  <a:schemeClr val="tx1"/>
                </a:solidFill>
              </a:rPr>
              <a:t>Matters</a:t>
            </a:r>
            <a:endParaRPr lang="sv-SE">
              <a:solidFill>
                <a:schemeClr val="tx1"/>
              </a:solidFill>
            </a:endParaRPr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E491ADE6-AE1C-41C8-AE6A-2F6ABF7CF0CB}"/>
              </a:ext>
            </a:extLst>
          </p:cNvPr>
          <p:cNvSpPr txBox="1"/>
          <p:nvPr/>
        </p:nvSpPr>
        <p:spPr>
          <a:xfrm>
            <a:off x="3021951" y="2366619"/>
            <a:ext cx="27216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sv-SE"/>
              <a:t>Global </a:t>
            </a:r>
            <a:r>
              <a:rPr lang="sv-SE" err="1"/>
              <a:t>Platform</a:t>
            </a:r>
            <a:r>
              <a:rPr lang="sv-SE"/>
              <a:t> for</a:t>
            </a:r>
          </a:p>
          <a:p>
            <a:pPr algn="r"/>
            <a:r>
              <a:rPr lang="sv-SE" err="1">
                <a:solidFill>
                  <a:schemeClr val="tx1"/>
                </a:solidFill>
              </a:rPr>
              <a:t>Disaster</a:t>
            </a:r>
            <a:r>
              <a:rPr lang="sv-SE">
                <a:solidFill>
                  <a:schemeClr val="tx1"/>
                </a:solidFill>
              </a:rPr>
              <a:t> Risk </a:t>
            </a:r>
            <a:r>
              <a:rPr lang="sv-SE" err="1">
                <a:solidFill>
                  <a:schemeClr val="tx1"/>
                </a:solidFill>
              </a:rPr>
              <a:t>Reduction</a:t>
            </a:r>
            <a:endParaRPr lang="sv-S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321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objekt 22" descr="En bild som visar text, tecken, fönster, clipart&#10;&#10;Automatiskt genererad beskrivning">
            <a:extLst>
              <a:ext uri="{FF2B5EF4-FFF2-40B4-BE49-F238E27FC236}">
                <a16:creationId xmlns:a16="http://schemas.microsoft.com/office/drawing/2014/main" id="{B31BA486-5456-4B1A-962D-C959DFC32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260648"/>
            <a:ext cx="2891177" cy="2862265"/>
          </a:xfrm>
          <a:prstGeom prst="rect">
            <a:avLst/>
          </a:prstGeom>
        </p:spPr>
      </p:pic>
      <p:grpSp>
        <p:nvGrpSpPr>
          <p:cNvPr id="31" name="Grupp 30">
            <a:extLst>
              <a:ext uri="{FF2B5EF4-FFF2-40B4-BE49-F238E27FC236}">
                <a16:creationId xmlns:a16="http://schemas.microsoft.com/office/drawing/2014/main" id="{D5723DFB-48B6-4E26-B366-AFD4BF06A986}"/>
              </a:ext>
            </a:extLst>
          </p:cNvPr>
          <p:cNvGrpSpPr/>
          <p:nvPr/>
        </p:nvGrpSpPr>
        <p:grpSpPr>
          <a:xfrm>
            <a:off x="7824192" y="476672"/>
            <a:ext cx="3390476" cy="1904762"/>
            <a:chOff x="3503712" y="390085"/>
            <a:chExt cx="3390476" cy="1904762"/>
          </a:xfrm>
        </p:grpSpPr>
        <p:pic>
          <p:nvPicPr>
            <p:cNvPr id="5" name="Bildobjekt 4">
              <a:extLst>
                <a:ext uri="{FF2B5EF4-FFF2-40B4-BE49-F238E27FC236}">
                  <a16:creationId xmlns:a16="http://schemas.microsoft.com/office/drawing/2014/main" id="{3A91E0E2-48B7-4AC8-9C7C-9893B34BF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3712" y="390085"/>
              <a:ext cx="3390476" cy="1904762"/>
            </a:xfrm>
            <a:prstGeom prst="rect">
              <a:avLst/>
            </a:prstGeom>
          </p:spPr>
        </p:pic>
        <p:sp>
          <p:nvSpPr>
            <p:cNvPr id="6" name="textruta 5">
              <a:extLst>
                <a:ext uri="{FF2B5EF4-FFF2-40B4-BE49-F238E27FC236}">
                  <a16:creationId xmlns:a16="http://schemas.microsoft.com/office/drawing/2014/main" id="{B1FBE6D1-EC33-4DAD-B302-13BDE7A9642B}"/>
                </a:ext>
              </a:extLst>
            </p:cNvPr>
            <p:cNvSpPr txBox="1"/>
            <p:nvPr/>
          </p:nvSpPr>
          <p:spPr>
            <a:xfrm>
              <a:off x="5004584" y="1127023"/>
              <a:ext cx="87592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200">
                  <a:solidFill>
                    <a:schemeClr val="bg1"/>
                  </a:solidFill>
                  <a:latin typeface="Georgia" panose="02040502050405020303" pitchFamily="18" charset="0"/>
                </a:rPr>
                <a:t>Sida</a:t>
              </a:r>
            </a:p>
          </p:txBody>
        </p:sp>
      </p:grpSp>
      <p:grpSp>
        <p:nvGrpSpPr>
          <p:cNvPr id="7" name="Grupp 6">
            <a:extLst>
              <a:ext uri="{FF2B5EF4-FFF2-40B4-BE49-F238E27FC236}">
                <a16:creationId xmlns:a16="http://schemas.microsoft.com/office/drawing/2014/main" id="{2D0393F3-62AA-4646-953A-0770BEA3EB6A}"/>
              </a:ext>
            </a:extLst>
          </p:cNvPr>
          <p:cNvGrpSpPr/>
          <p:nvPr/>
        </p:nvGrpSpPr>
        <p:grpSpPr>
          <a:xfrm>
            <a:off x="8023287" y="2599975"/>
            <a:ext cx="2992286" cy="1658050"/>
            <a:chOff x="5087888" y="3501008"/>
            <a:chExt cx="2992286" cy="1658050"/>
          </a:xfrm>
        </p:grpSpPr>
        <p:grpSp>
          <p:nvGrpSpPr>
            <p:cNvPr id="8" name="Grupp 7">
              <a:extLst>
                <a:ext uri="{FF2B5EF4-FFF2-40B4-BE49-F238E27FC236}">
                  <a16:creationId xmlns:a16="http://schemas.microsoft.com/office/drawing/2014/main" id="{AD21F4AE-36A0-4BD1-945F-783DAD858B24}"/>
                </a:ext>
              </a:extLst>
            </p:cNvPr>
            <p:cNvGrpSpPr/>
            <p:nvPr/>
          </p:nvGrpSpPr>
          <p:grpSpPr>
            <a:xfrm>
              <a:off x="5087888" y="3501008"/>
              <a:ext cx="2992286" cy="1658050"/>
              <a:chOff x="5396138" y="317623"/>
              <a:chExt cx="2992286" cy="1658050"/>
            </a:xfrm>
          </p:grpSpPr>
          <p:pic>
            <p:nvPicPr>
              <p:cNvPr id="10" name="Bildobjekt 9">
                <a:extLst>
                  <a:ext uri="{FF2B5EF4-FFF2-40B4-BE49-F238E27FC236}">
                    <a16:creationId xmlns:a16="http://schemas.microsoft.com/office/drawing/2014/main" id="{52F8FE75-11E1-4162-A30B-C974BAF7DA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6138" y="317623"/>
                <a:ext cx="2992286" cy="1658050"/>
              </a:xfrm>
              <a:prstGeom prst="rect">
                <a:avLst/>
              </a:prstGeom>
            </p:spPr>
          </p:pic>
          <p:sp>
            <p:nvSpPr>
              <p:cNvPr id="11" name="textruta 10">
                <a:extLst>
                  <a:ext uri="{FF2B5EF4-FFF2-40B4-BE49-F238E27FC236}">
                    <a16:creationId xmlns:a16="http://schemas.microsoft.com/office/drawing/2014/main" id="{D987A929-6875-4692-8905-4C911D3399E9}"/>
                  </a:ext>
                </a:extLst>
              </p:cNvPr>
              <p:cNvSpPr txBox="1"/>
              <p:nvPr/>
            </p:nvSpPr>
            <p:spPr>
              <a:xfrm>
                <a:off x="6228184" y="621534"/>
                <a:ext cx="1800200" cy="43088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endParaRPr lang="sv-SE" sz="2200">
                  <a:solidFill>
                    <a:schemeClr val="bg1"/>
                  </a:solidFill>
                  <a:latin typeface="Georgia"/>
                </a:endParaRPr>
              </a:p>
            </p:txBody>
          </p:sp>
        </p:grpSp>
        <p:sp>
          <p:nvSpPr>
            <p:cNvPr id="9" name="textruta 8">
              <a:extLst>
                <a:ext uri="{FF2B5EF4-FFF2-40B4-BE49-F238E27FC236}">
                  <a16:creationId xmlns:a16="http://schemas.microsoft.com/office/drawing/2014/main" id="{6353435C-F683-487B-9C5E-459A5709CD82}"/>
                </a:ext>
              </a:extLst>
            </p:cNvPr>
            <p:cNvSpPr txBox="1"/>
            <p:nvPr/>
          </p:nvSpPr>
          <p:spPr>
            <a:xfrm>
              <a:off x="5885458" y="3945312"/>
              <a:ext cx="207775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200">
                  <a:solidFill>
                    <a:schemeClr val="bg1"/>
                  </a:solidFill>
                  <a:latin typeface="Georgia" panose="02040502050405020303" pitchFamily="18" charset="0"/>
                </a:rPr>
                <a:t>Miljö- och klimatsatsning</a:t>
              </a:r>
            </a:p>
          </p:txBody>
        </p:sp>
      </p:grp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2464908-5C3F-41E9-A1C1-F90AB89FC063}"/>
              </a:ext>
            </a:extLst>
          </p:cNvPr>
          <p:cNvGrpSpPr/>
          <p:nvPr/>
        </p:nvGrpSpPr>
        <p:grpSpPr>
          <a:xfrm>
            <a:off x="4196077" y="3044279"/>
            <a:ext cx="1456596" cy="968391"/>
            <a:chOff x="7958916" y="5475837"/>
            <a:chExt cx="1567335" cy="968391"/>
          </a:xfrm>
        </p:grpSpPr>
        <p:grpSp>
          <p:nvGrpSpPr>
            <p:cNvPr id="13" name="Grupp 12">
              <a:extLst>
                <a:ext uri="{FF2B5EF4-FFF2-40B4-BE49-F238E27FC236}">
                  <a16:creationId xmlns:a16="http://schemas.microsoft.com/office/drawing/2014/main" id="{A3F79D5E-46F3-4BF0-BF76-20DAF9813CAD}"/>
                </a:ext>
              </a:extLst>
            </p:cNvPr>
            <p:cNvGrpSpPr/>
            <p:nvPr/>
          </p:nvGrpSpPr>
          <p:grpSpPr>
            <a:xfrm>
              <a:off x="7958916" y="5475837"/>
              <a:ext cx="1567335" cy="968391"/>
              <a:chOff x="7987354" y="5446633"/>
              <a:chExt cx="1567335" cy="968391"/>
            </a:xfrm>
          </p:grpSpPr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FEC5EB2A-F181-46C4-94BE-E080879D2E7E}"/>
                  </a:ext>
                </a:extLst>
              </p:cNvPr>
              <p:cNvSpPr/>
              <p:nvPr/>
            </p:nvSpPr>
            <p:spPr>
              <a:xfrm>
                <a:off x="7987354" y="5446633"/>
                <a:ext cx="1567335" cy="96839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738701D5-FB0C-4047-989C-BD13DAC5B722}"/>
                  </a:ext>
                </a:extLst>
              </p:cNvPr>
              <p:cNvSpPr/>
              <p:nvPr/>
            </p:nvSpPr>
            <p:spPr>
              <a:xfrm>
                <a:off x="7987354" y="5458181"/>
                <a:ext cx="1567335" cy="491099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sp>
          <p:nvSpPr>
            <p:cNvPr id="14" name="textruta 13">
              <a:extLst>
                <a:ext uri="{FF2B5EF4-FFF2-40B4-BE49-F238E27FC236}">
                  <a16:creationId xmlns:a16="http://schemas.microsoft.com/office/drawing/2014/main" id="{5F6C9868-7C69-40E8-AFE4-59A99DFFD8CC}"/>
                </a:ext>
              </a:extLst>
            </p:cNvPr>
            <p:cNvSpPr txBox="1"/>
            <p:nvPr/>
          </p:nvSpPr>
          <p:spPr>
            <a:xfrm rot="20140966">
              <a:off x="7991284" y="5703174"/>
              <a:ext cx="15201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000">
                  <a:latin typeface="Georgia" panose="02040502050405020303" pitchFamily="18" charset="0"/>
                </a:rPr>
                <a:t>23-28 maj</a:t>
              </a:r>
            </a:p>
          </p:txBody>
        </p:sp>
      </p:grpSp>
      <p:sp>
        <p:nvSpPr>
          <p:cNvPr id="17" name="Ellips 16">
            <a:extLst>
              <a:ext uri="{FF2B5EF4-FFF2-40B4-BE49-F238E27FC236}">
                <a16:creationId xmlns:a16="http://schemas.microsoft.com/office/drawing/2014/main" id="{06297884-1D3E-4778-8027-0F6A91B01DAB}"/>
              </a:ext>
            </a:extLst>
          </p:cNvPr>
          <p:cNvSpPr>
            <a:spLocks noChangeAspect="1"/>
          </p:cNvSpPr>
          <p:nvPr/>
        </p:nvSpPr>
        <p:spPr>
          <a:xfrm>
            <a:off x="6412780" y="2845819"/>
            <a:ext cx="1339528" cy="1335239"/>
          </a:xfrm>
          <a:prstGeom prst="ellipse">
            <a:avLst/>
          </a:prstGeom>
          <a:solidFill>
            <a:srgbClr val="D4E3BE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sv-SE" err="1">
                <a:solidFill>
                  <a:schemeClr val="tx1"/>
                </a:solidFill>
              </a:rPr>
              <a:t>March</a:t>
            </a:r>
            <a:r>
              <a:rPr lang="sv-SE">
                <a:solidFill>
                  <a:schemeClr val="tx1"/>
                </a:solidFill>
              </a:rPr>
              <a:t> </a:t>
            </a:r>
            <a:r>
              <a:rPr lang="sv-SE" sz="1200">
                <a:solidFill>
                  <a:schemeClr val="tx1"/>
                </a:solidFill>
              </a:rPr>
              <a:t>(date TBC)</a:t>
            </a:r>
            <a:endParaRPr lang="sv-SE">
              <a:solidFill>
                <a:schemeClr val="tx1"/>
              </a:solidFill>
            </a:endParaRPr>
          </a:p>
        </p:txBody>
      </p:sp>
      <p:sp>
        <p:nvSpPr>
          <p:cNvPr id="18" name="Ellips 17">
            <a:extLst>
              <a:ext uri="{FF2B5EF4-FFF2-40B4-BE49-F238E27FC236}">
                <a16:creationId xmlns:a16="http://schemas.microsoft.com/office/drawing/2014/main" id="{D99F926B-8D47-4A46-BD6E-A15E3B48DE7C}"/>
              </a:ext>
            </a:extLst>
          </p:cNvPr>
          <p:cNvSpPr>
            <a:spLocks noChangeAspect="1"/>
          </p:cNvSpPr>
          <p:nvPr/>
        </p:nvSpPr>
        <p:spPr>
          <a:xfrm>
            <a:off x="5159896" y="4258025"/>
            <a:ext cx="1339528" cy="1335239"/>
          </a:xfrm>
          <a:prstGeom prst="ellipse">
            <a:avLst/>
          </a:prstGeom>
          <a:solidFill>
            <a:srgbClr val="8CA19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sv-SE">
                <a:solidFill>
                  <a:schemeClr val="tx1"/>
                </a:solidFill>
              </a:rPr>
              <a:t>5 miljoner</a:t>
            </a:r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45B932E7-90F8-4998-860C-3FA9A3EADC4D}"/>
              </a:ext>
            </a:extLst>
          </p:cNvPr>
          <p:cNvSpPr txBox="1"/>
          <p:nvPr/>
        </p:nvSpPr>
        <p:spPr>
          <a:xfrm>
            <a:off x="5178707" y="4232620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err="1">
                <a:solidFill>
                  <a:schemeClr val="tx1"/>
                </a:solidFill>
              </a:rPr>
              <a:t>Why</a:t>
            </a:r>
            <a:r>
              <a:rPr lang="sv-SE">
                <a:solidFill>
                  <a:schemeClr val="tx1"/>
                </a:solidFill>
              </a:rPr>
              <a:t> </a:t>
            </a:r>
            <a:r>
              <a:rPr lang="sv-SE" err="1">
                <a:solidFill>
                  <a:schemeClr val="tx1"/>
                </a:solidFill>
              </a:rPr>
              <a:t>Resilience</a:t>
            </a:r>
            <a:r>
              <a:rPr lang="sv-SE">
                <a:solidFill>
                  <a:schemeClr val="tx1"/>
                </a:solidFill>
              </a:rPr>
              <a:t> </a:t>
            </a:r>
            <a:r>
              <a:rPr lang="sv-SE" err="1">
                <a:solidFill>
                  <a:schemeClr val="tx1"/>
                </a:solidFill>
              </a:rPr>
              <a:t>Matters</a:t>
            </a:r>
            <a:endParaRPr lang="sv-SE">
              <a:solidFill>
                <a:schemeClr val="tx1"/>
              </a:solidFill>
            </a:endParaRPr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E491ADE6-AE1C-41C8-AE6A-2F6ABF7CF0CB}"/>
              </a:ext>
            </a:extLst>
          </p:cNvPr>
          <p:cNvSpPr txBox="1"/>
          <p:nvPr/>
        </p:nvSpPr>
        <p:spPr>
          <a:xfrm>
            <a:off x="3021951" y="2366619"/>
            <a:ext cx="27216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sv-SE"/>
              <a:t>Global </a:t>
            </a:r>
            <a:r>
              <a:rPr lang="sv-SE" err="1"/>
              <a:t>Platform</a:t>
            </a:r>
            <a:r>
              <a:rPr lang="sv-SE"/>
              <a:t> for</a:t>
            </a:r>
          </a:p>
          <a:p>
            <a:pPr algn="r"/>
            <a:r>
              <a:rPr lang="sv-SE" err="1">
                <a:solidFill>
                  <a:schemeClr val="tx1"/>
                </a:solidFill>
              </a:rPr>
              <a:t>Disaster</a:t>
            </a:r>
            <a:r>
              <a:rPr lang="sv-SE">
                <a:solidFill>
                  <a:schemeClr val="tx1"/>
                </a:solidFill>
              </a:rPr>
              <a:t> Risk </a:t>
            </a:r>
            <a:r>
              <a:rPr lang="sv-SE" err="1">
                <a:solidFill>
                  <a:schemeClr val="tx1"/>
                </a:solidFill>
              </a:rPr>
              <a:t>Reduction</a:t>
            </a:r>
            <a:endParaRPr lang="sv-SE">
              <a:solidFill>
                <a:schemeClr val="tx1"/>
              </a:solidFill>
            </a:endParaRP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909401D4-6EC3-410B-B733-9052FDEB00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932" y="3055827"/>
            <a:ext cx="1437879" cy="9568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textruta 23">
            <a:extLst>
              <a:ext uri="{FF2B5EF4-FFF2-40B4-BE49-F238E27FC236}">
                <a16:creationId xmlns:a16="http://schemas.microsoft.com/office/drawing/2014/main" id="{020FF07B-DDAB-4319-9F1D-80F61CDDA6AD}"/>
              </a:ext>
            </a:extLst>
          </p:cNvPr>
          <p:cNvSpPr txBox="1"/>
          <p:nvPr/>
        </p:nvSpPr>
        <p:spPr>
          <a:xfrm rot="20326592">
            <a:off x="2849328" y="3201391"/>
            <a:ext cx="11210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000">
                <a:solidFill>
                  <a:srgbClr val="066157"/>
                </a:solidFill>
                <a:latin typeface="Georgia" panose="02040502050405020303" pitchFamily="18" charset="0"/>
              </a:rPr>
              <a:t>7-18 oktober</a:t>
            </a:r>
            <a:endParaRPr lang="sv-SE" sz="2000">
              <a:solidFill>
                <a:srgbClr val="066157"/>
              </a:solidFill>
            </a:endParaRPr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3F7D78D2-7925-491D-A8C0-7BC02033F6D3}"/>
              </a:ext>
            </a:extLst>
          </p:cNvPr>
          <p:cNvSpPr txBox="1"/>
          <p:nvPr/>
        </p:nvSpPr>
        <p:spPr>
          <a:xfrm>
            <a:off x="2576104" y="4058622"/>
            <a:ext cx="27216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/>
              <a:t>UN </a:t>
            </a:r>
            <a:r>
              <a:rPr lang="sv-SE" err="1"/>
              <a:t>Climate</a:t>
            </a:r>
            <a:r>
              <a:rPr lang="sv-SE"/>
              <a:t> Change Conference COP 27</a:t>
            </a:r>
            <a:endParaRPr lang="sv-S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7683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objekt 22" descr="En bild som visar text, tecken, fönster, clipart&#10;&#10;Automatiskt genererad beskrivning">
            <a:extLst>
              <a:ext uri="{FF2B5EF4-FFF2-40B4-BE49-F238E27FC236}">
                <a16:creationId xmlns:a16="http://schemas.microsoft.com/office/drawing/2014/main" id="{B31BA486-5456-4B1A-962D-C959DFC32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260648"/>
            <a:ext cx="2891177" cy="2862265"/>
          </a:xfrm>
          <a:prstGeom prst="rect">
            <a:avLst/>
          </a:prstGeom>
        </p:spPr>
      </p:pic>
      <p:grpSp>
        <p:nvGrpSpPr>
          <p:cNvPr id="31" name="Grupp 30">
            <a:extLst>
              <a:ext uri="{FF2B5EF4-FFF2-40B4-BE49-F238E27FC236}">
                <a16:creationId xmlns:a16="http://schemas.microsoft.com/office/drawing/2014/main" id="{D5723DFB-48B6-4E26-B366-AFD4BF06A986}"/>
              </a:ext>
            </a:extLst>
          </p:cNvPr>
          <p:cNvGrpSpPr/>
          <p:nvPr/>
        </p:nvGrpSpPr>
        <p:grpSpPr>
          <a:xfrm>
            <a:off x="7824192" y="476672"/>
            <a:ext cx="3390476" cy="1904762"/>
            <a:chOff x="3503712" y="390085"/>
            <a:chExt cx="3390476" cy="1904762"/>
          </a:xfrm>
        </p:grpSpPr>
        <p:pic>
          <p:nvPicPr>
            <p:cNvPr id="5" name="Bildobjekt 4">
              <a:extLst>
                <a:ext uri="{FF2B5EF4-FFF2-40B4-BE49-F238E27FC236}">
                  <a16:creationId xmlns:a16="http://schemas.microsoft.com/office/drawing/2014/main" id="{3A91E0E2-48B7-4AC8-9C7C-9893B34BF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3712" y="390085"/>
              <a:ext cx="3390476" cy="1904762"/>
            </a:xfrm>
            <a:prstGeom prst="rect">
              <a:avLst/>
            </a:prstGeom>
          </p:spPr>
        </p:pic>
        <p:sp>
          <p:nvSpPr>
            <p:cNvPr id="6" name="textruta 5">
              <a:extLst>
                <a:ext uri="{FF2B5EF4-FFF2-40B4-BE49-F238E27FC236}">
                  <a16:creationId xmlns:a16="http://schemas.microsoft.com/office/drawing/2014/main" id="{B1FBE6D1-EC33-4DAD-B302-13BDE7A9642B}"/>
                </a:ext>
              </a:extLst>
            </p:cNvPr>
            <p:cNvSpPr txBox="1"/>
            <p:nvPr/>
          </p:nvSpPr>
          <p:spPr>
            <a:xfrm>
              <a:off x="5004584" y="1127023"/>
              <a:ext cx="87592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200">
                  <a:solidFill>
                    <a:schemeClr val="bg1"/>
                  </a:solidFill>
                  <a:latin typeface="Georgia" panose="02040502050405020303" pitchFamily="18" charset="0"/>
                </a:rPr>
                <a:t>Sida</a:t>
              </a:r>
            </a:p>
          </p:txBody>
        </p:sp>
      </p:grpSp>
      <p:grpSp>
        <p:nvGrpSpPr>
          <p:cNvPr id="7" name="Grupp 6">
            <a:extLst>
              <a:ext uri="{FF2B5EF4-FFF2-40B4-BE49-F238E27FC236}">
                <a16:creationId xmlns:a16="http://schemas.microsoft.com/office/drawing/2014/main" id="{2D0393F3-62AA-4646-953A-0770BEA3EB6A}"/>
              </a:ext>
            </a:extLst>
          </p:cNvPr>
          <p:cNvGrpSpPr/>
          <p:nvPr/>
        </p:nvGrpSpPr>
        <p:grpSpPr>
          <a:xfrm>
            <a:off x="8023287" y="2599975"/>
            <a:ext cx="2992286" cy="1658050"/>
            <a:chOff x="5087888" y="3501008"/>
            <a:chExt cx="2992286" cy="1658050"/>
          </a:xfrm>
        </p:grpSpPr>
        <p:grpSp>
          <p:nvGrpSpPr>
            <p:cNvPr id="8" name="Grupp 7">
              <a:extLst>
                <a:ext uri="{FF2B5EF4-FFF2-40B4-BE49-F238E27FC236}">
                  <a16:creationId xmlns:a16="http://schemas.microsoft.com/office/drawing/2014/main" id="{AD21F4AE-36A0-4BD1-945F-783DAD858B24}"/>
                </a:ext>
              </a:extLst>
            </p:cNvPr>
            <p:cNvGrpSpPr/>
            <p:nvPr/>
          </p:nvGrpSpPr>
          <p:grpSpPr>
            <a:xfrm>
              <a:off x="5087888" y="3501008"/>
              <a:ext cx="2992286" cy="1658050"/>
              <a:chOff x="5396138" y="317623"/>
              <a:chExt cx="2992286" cy="1658050"/>
            </a:xfrm>
          </p:grpSpPr>
          <p:pic>
            <p:nvPicPr>
              <p:cNvPr id="10" name="Bildobjekt 9">
                <a:extLst>
                  <a:ext uri="{FF2B5EF4-FFF2-40B4-BE49-F238E27FC236}">
                    <a16:creationId xmlns:a16="http://schemas.microsoft.com/office/drawing/2014/main" id="{52F8FE75-11E1-4162-A30B-C974BAF7DA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6138" y="317623"/>
                <a:ext cx="2992286" cy="1658050"/>
              </a:xfrm>
              <a:prstGeom prst="rect">
                <a:avLst/>
              </a:prstGeom>
            </p:spPr>
          </p:pic>
          <p:sp>
            <p:nvSpPr>
              <p:cNvPr id="11" name="textruta 10">
                <a:extLst>
                  <a:ext uri="{FF2B5EF4-FFF2-40B4-BE49-F238E27FC236}">
                    <a16:creationId xmlns:a16="http://schemas.microsoft.com/office/drawing/2014/main" id="{D987A929-6875-4692-8905-4C911D3399E9}"/>
                  </a:ext>
                </a:extLst>
              </p:cNvPr>
              <p:cNvSpPr txBox="1"/>
              <p:nvPr/>
            </p:nvSpPr>
            <p:spPr>
              <a:xfrm>
                <a:off x="6228184" y="621534"/>
                <a:ext cx="1800200" cy="43088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endParaRPr lang="sv-SE" sz="2200">
                  <a:solidFill>
                    <a:schemeClr val="bg1"/>
                  </a:solidFill>
                  <a:latin typeface="Georgia"/>
                </a:endParaRPr>
              </a:p>
            </p:txBody>
          </p:sp>
        </p:grpSp>
        <p:sp>
          <p:nvSpPr>
            <p:cNvPr id="9" name="textruta 8">
              <a:extLst>
                <a:ext uri="{FF2B5EF4-FFF2-40B4-BE49-F238E27FC236}">
                  <a16:creationId xmlns:a16="http://schemas.microsoft.com/office/drawing/2014/main" id="{6353435C-F683-487B-9C5E-459A5709CD82}"/>
                </a:ext>
              </a:extLst>
            </p:cNvPr>
            <p:cNvSpPr txBox="1"/>
            <p:nvPr/>
          </p:nvSpPr>
          <p:spPr>
            <a:xfrm>
              <a:off x="5919934" y="3969993"/>
              <a:ext cx="204327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200">
                  <a:solidFill>
                    <a:schemeClr val="bg1"/>
                  </a:solidFill>
                  <a:latin typeface="Georgia" panose="02040502050405020303" pitchFamily="18" charset="0"/>
                </a:rPr>
                <a:t>Miljö- och klimatsatsning</a:t>
              </a:r>
            </a:p>
          </p:txBody>
        </p:sp>
      </p:grpSp>
      <p:pic>
        <p:nvPicPr>
          <p:cNvPr id="27" name="Bildobjekt 26">
            <a:extLst>
              <a:ext uri="{FF2B5EF4-FFF2-40B4-BE49-F238E27FC236}">
                <a16:creationId xmlns:a16="http://schemas.microsoft.com/office/drawing/2014/main" id="{3607CB99-A1FB-43F9-9C04-CACA16C6D4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968" y="4634975"/>
            <a:ext cx="2615189" cy="1575819"/>
          </a:xfrm>
          <a:prstGeom prst="rect">
            <a:avLst/>
          </a:prstGeom>
        </p:spPr>
      </p:pic>
      <p:sp>
        <p:nvSpPr>
          <p:cNvPr id="26" name="textruta 25">
            <a:extLst>
              <a:ext uri="{FF2B5EF4-FFF2-40B4-BE49-F238E27FC236}">
                <a16:creationId xmlns:a16="http://schemas.microsoft.com/office/drawing/2014/main" id="{B4BD9589-DF7D-4D63-A0B6-15ED4482735A}"/>
              </a:ext>
            </a:extLst>
          </p:cNvPr>
          <p:cNvSpPr txBox="1"/>
          <p:nvPr/>
        </p:nvSpPr>
        <p:spPr>
          <a:xfrm>
            <a:off x="8893397" y="5012756"/>
            <a:ext cx="2615189" cy="868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sv-SE" sz="2200">
                <a:latin typeface="Georgia" panose="02040502050405020303" pitchFamily="18" charset="0"/>
              </a:rPr>
              <a:t>Perspektiv-</a:t>
            </a:r>
            <a:br>
              <a:rPr lang="sv-SE" sz="2200">
                <a:latin typeface="Georgia" panose="02040502050405020303" pitchFamily="18" charset="0"/>
              </a:rPr>
            </a:br>
            <a:r>
              <a:rPr lang="sv-SE" sz="2200">
                <a:latin typeface="Georgia" panose="02040502050405020303" pitchFamily="18" charset="0"/>
              </a:rPr>
              <a:t>integrering</a:t>
            </a:r>
          </a:p>
        </p:txBody>
      </p:sp>
    </p:spTree>
    <p:extLst>
      <p:ext uri="{BB962C8B-B14F-4D97-AF65-F5344CB8AC3E}">
        <p14:creationId xmlns:p14="http://schemas.microsoft.com/office/powerpoint/2010/main" val="6613617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objekt 22" descr="En bild som visar text, tecken, fönster, clipart&#10;&#10;Automatiskt genererad beskrivning">
            <a:extLst>
              <a:ext uri="{FF2B5EF4-FFF2-40B4-BE49-F238E27FC236}">
                <a16:creationId xmlns:a16="http://schemas.microsoft.com/office/drawing/2014/main" id="{B31BA486-5456-4B1A-962D-C959DFC32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260648"/>
            <a:ext cx="2891177" cy="2862265"/>
          </a:xfrm>
          <a:prstGeom prst="rect">
            <a:avLst/>
          </a:prstGeom>
        </p:spPr>
      </p:pic>
      <p:grpSp>
        <p:nvGrpSpPr>
          <p:cNvPr id="31" name="Grupp 30">
            <a:extLst>
              <a:ext uri="{FF2B5EF4-FFF2-40B4-BE49-F238E27FC236}">
                <a16:creationId xmlns:a16="http://schemas.microsoft.com/office/drawing/2014/main" id="{D5723DFB-48B6-4E26-B366-AFD4BF06A986}"/>
              </a:ext>
            </a:extLst>
          </p:cNvPr>
          <p:cNvGrpSpPr/>
          <p:nvPr/>
        </p:nvGrpSpPr>
        <p:grpSpPr>
          <a:xfrm>
            <a:off x="7824192" y="476672"/>
            <a:ext cx="3390476" cy="1904762"/>
            <a:chOff x="3503712" y="390085"/>
            <a:chExt cx="3390476" cy="1904762"/>
          </a:xfrm>
        </p:grpSpPr>
        <p:pic>
          <p:nvPicPr>
            <p:cNvPr id="5" name="Bildobjekt 4">
              <a:extLst>
                <a:ext uri="{FF2B5EF4-FFF2-40B4-BE49-F238E27FC236}">
                  <a16:creationId xmlns:a16="http://schemas.microsoft.com/office/drawing/2014/main" id="{3A91E0E2-48B7-4AC8-9C7C-9893B34BF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3712" y="390085"/>
              <a:ext cx="3390476" cy="1904762"/>
            </a:xfrm>
            <a:prstGeom prst="rect">
              <a:avLst/>
            </a:prstGeom>
          </p:spPr>
        </p:pic>
        <p:sp>
          <p:nvSpPr>
            <p:cNvPr id="6" name="textruta 5">
              <a:extLst>
                <a:ext uri="{FF2B5EF4-FFF2-40B4-BE49-F238E27FC236}">
                  <a16:creationId xmlns:a16="http://schemas.microsoft.com/office/drawing/2014/main" id="{B1FBE6D1-EC33-4DAD-B302-13BDE7A9642B}"/>
                </a:ext>
              </a:extLst>
            </p:cNvPr>
            <p:cNvSpPr txBox="1"/>
            <p:nvPr/>
          </p:nvSpPr>
          <p:spPr>
            <a:xfrm>
              <a:off x="5004584" y="1127023"/>
              <a:ext cx="87592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200">
                  <a:solidFill>
                    <a:schemeClr val="bg1"/>
                  </a:solidFill>
                  <a:latin typeface="Georgia" panose="02040502050405020303" pitchFamily="18" charset="0"/>
                </a:rPr>
                <a:t>Sida</a:t>
              </a:r>
            </a:p>
          </p:txBody>
        </p:sp>
      </p:grpSp>
      <p:grpSp>
        <p:nvGrpSpPr>
          <p:cNvPr id="7" name="Grupp 6">
            <a:extLst>
              <a:ext uri="{FF2B5EF4-FFF2-40B4-BE49-F238E27FC236}">
                <a16:creationId xmlns:a16="http://schemas.microsoft.com/office/drawing/2014/main" id="{2D0393F3-62AA-4646-953A-0770BEA3EB6A}"/>
              </a:ext>
            </a:extLst>
          </p:cNvPr>
          <p:cNvGrpSpPr/>
          <p:nvPr/>
        </p:nvGrpSpPr>
        <p:grpSpPr>
          <a:xfrm>
            <a:off x="8023287" y="2599975"/>
            <a:ext cx="2992286" cy="1658050"/>
            <a:chOff x="5087888" y="3501008"/>
            <a:chExt cx="2992286" cy="1658050"/>
          </a:xfrm>
        </p:grpSpPr>
        <p:grpSp>
          <p:nvGrpSpPr>
            <p:cNvPr id="8" name="Grupp 7">
              <a:extLst>
                <a:ext uri="{FF2B5EF4-FFF2-40B4-BE49-F238E27FC236}">
                  <a16:creationId xmlns:a16="http://schemas.microsoft.com/office/drawing/2014/main" id="{AD21F4AE-36A0-4BD1-945F-783DAD858B24}"/>
                </a:ext>
              </a:extLst>
            </p:cNvPr>
            <p:cNvGrpSpPr/>
            <p:nvPr/>
          </p:nvGrpSpPr>
          <p:grpSpPr>
            <a:xfrm>
              <a:off x="5087888" y="3501008"/>
              <a:ext cx="2992286" cy="1658050"/>
              <a:chOff x="5396138" y="317623"/>
              <a:chExt cx="2992286" cy="1658050"/>
            </a:xfrm>
          </p:grpSpPr>
          <p:pic>
            <p:nvPicPr>
              <p:cNvPr id="10" name="Bildobjekt 9">
                <a:extLst>
                  <a:ext uri="{FF2B5EF4-FFF2-40B4-BE49-F238E27FC236}">
                    <a16:creationId xmlns:a16="http://schemas.microsoft.com/office/drawing/2014/main" id="{52F8FE75-11E1-4162-A30B-C974BAF7DA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6138" y="317623"/>
                <a:ext cx="2992286" cy="1658050"/>
              </a:xfrm>
              <a:prstGeom prst="rect">
                <a:avLst/>
              </a:prstGeom>
            </p:spPr>
          </p:pic>
          <p:sp>
            <p:nvSpPr>
              <p:cNvPr id="11" name="textruta 10">
                <a:extLst>
                  <a:ext uri="{FF2B5EF4-FFF2-40B4-BE49-F238E27FC236}">
                    <a16:creationId xmlns:a16="http://schemas.microsoft.com/office/drawing/2014/main" id="{D987A929-6875-4692-8905-4C911D3399E9}"/>
                  </a:ext>
                </a:extLst>
              </p:cNvPr>
              <p:cNvSpPr txBox="1"/>
              <p:nvPr/>
            </p:nvSpPr>
            <p:spPr>
              <a:xfrm>
                <a:off x="6228184" y="621534"/>
                <a:ext cx="1800200" cy="43088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endParaRPr lang="sv-SE" sz="2200">
                  <a:solidFill>
                    <a:schemeClr val="bg1"/>
                  </a:solidFill>
                  <a:latin typeface="Georgia"/>
                </a:endParaRPr>
              </a:p>
            </p:txBody>
          </p:sp>
        </p:grpSp>
        <p:sp>
          <p:nvSpPr>
            <p:cNvPr id="9" name="textruta 8">
              <a:extLst>
                <a:ext uri="{FF2B5EF4-FFF2-40B4-BE49-F238E27FC236}">
                  <a16:creationId xmlns:a16="http://schemas.microsoft.com/office/drawing/2014/main" id="{6353435C-F683-487B-9C5E-459A5709CD82}"/>
                </a:ext>
              </a:extLst>
            </p:cNvPr>
            <p:cNvSpPr txBox="1"/>
            <p:nvPr/>
          </p:nvSpPr>
          <p:spPr>
            <a:xfrm>
              <a:off x="5919934" y="3969993"/>
              <a:ext cx="204327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200">
                  <a:solidFill>
                    <a:schemeClr val="bg1"/>
                  </a:solidFill>
                  <a:latin typeface="Georgia" panose="02040502050405020303" pitchFamily="18" charset="0"/>
                </a:rPr>
                <a:t>Miljö- och klimatsatsning</a:t>
              </a:r>
            </a:p>
          </p:txBody>
        </p:sp>
      </p:grpSp>
      <p:grpSp>
        <p:nvGrpSpPr>
          <p:cNvPr id="21" name="Grupp 20">
            <a:extLst>
              <a:ext uri="{FF2B5EF4-FFF2-40B4-BE49-F238E27FC236}">
                <a16:creationId xmlns:a16="http://schemas.microsoft.com/office/drawing/2014/main" id="{B35B4DAB-9F77-4C1A-8142-DBF4BD97F02E}"/>
              </a:ext>
            </a:extLst>
          </p:cNvPr>
          <p:cNvGrpSpPr/>
          <p:nvPr/>
        </p:nvGrpSpPr>
        <p:grpSpPr>
          <a:xfrm>
            <a:off x="5809361" y="4374741"/>
            <a:ext cx="1864209" cy="1836053"/>
            <a:chOff x="9530615" y="-180071"/>
            <a:chExt cx="2546033" cy="2507579"/>
          </a:xfrm>
        </p:grpSpPr>
        <p:sp>
          <p:nvSpPr>
            <p:cNvPr id="24" name="Ellips 23">
              <a:extLst>
                <a:ext uri="{FF2B5EF4-FFF2-40B4-BE49-F238E27FC236}">
                  <a16:creationId xmlns:a16="http://schemas.microsoft.com/office/drawing/2014/main" id="{41F934AF-21C2-45DF-854B-843616CA7C4E}"/>
                </a:ext>
              </a:extLst>
            </p:cNvPr>
            <p:cNvSpPr/>
            <p:nvPr/>
          </p:nvSpPr>
          <p:spPr>
            <a:xfrm>
              <a:off x="9530615" y="-180071"/>
              <a:ext cx="2515634" cy="2507579"/>
            </a:xfrm>
            <a:prstGeom prst="ellipse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b="1">
                <a:solidFill>
                  <a:schemeClr val="tx1"/>
                </a:solidFill>
              </a:endParaRPr>
            </a:p>
          </p:txBody>
        </p:sp>
        <p:sp>
          <p:nvSpPr>
            <p:cNvPr id="25" name="Rektangel 24">
              <a:extLst>
                <a:ext uri="{FF2B5EF4-FFF2-40B4-BE49-F238E27FC236}">
                  <a16:creationId xmlns:a16="http://schemas.microsoft.com/office/drawing/2014/main" id="{3947478A-C103-49F8-BC66-0CB89C38B2F2}"/>
                </a:ext>
              </a:extLst>
            </p:cNvPr>
            <p:cNvSpPr/>
            <p:nvPr/>
          </p:nvSpPr>
          <p:spPr>
            <a:xfrm>
              <a:off x="9870815" y="1073718"/>
              <a:ext cx="2205833" cy="428259"/>
            </a:xfrm>
            <a:prstGeom prst="rect">
              <a:avLst/>
            </a:prstGeom>
          </p:spPr>
          <p:txBody>
            <a:bodyPr wrap="square" numCol="1">
              <a:spAutoFit/>
            </a:bodyPr>
            <a:lstStyle/>
            <a:p>
              <a:pPr>
                <a:lnSpc>
                  <a:spcPct val="120000"/>
                </a:lnSpc>
                <a:spcAft>
                  <a:spcPts val="600"/>
                </a:spcAft>
              </a:pPr>
              <a:endParaRPr lang="sv-SE" sz="2000">
                <a:latin typeface="+mj-lt"/>
              </a:endParaRPr>
            </a:p>
          </p:txBody>
        </p:sp>
      </p:grpSp>
      <p:pic>
        <p:nvPicPr>
          <p:cNvPr id="27" name="Bildobjekt 26">
            <a:extLst>
              <a:ext uri="{FF2B5EF4-FFF2-40B4-BE49-F238E27FC236}">
                <a16:creationId xmlns:a16="http://schemas.microsoft.com/office/drawing/2014/main" id="{3607CB99-A1FB-43F9-9C04-CACA16C6D4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968" y="4634975"/>
            <a:ext cx="2615189" cy="1575819"/>
          </a:xfrm>
          <a:prstGeom prst="rect">
            <a:avLst/>
          </a:prstGeom>
        </p:spPr>
      </p:pic>
      <p:sp>
        <p:nvSpPr>
          <p:cNvPr id="26" name="textruta 25">
            <a:extLst>
              <a:ext uri="{FF2B5EF4-FFF2-40B4-BE49-F238E27FC236}">
                <a16:creationId xmlns:a16="http://schemas.microsoft.com/office/drawing/2014/main" id="{B4BD9589-DF7D-4D63-A0B6-15ED4482735A}"/>
              </a:ext>
            </a:extLst>
          </p:cNvPr>
          <p:cNvSpPr txBox="1"/>
          <p:nvPr/>
        </p:nvSpPr>
        <p:spPr>
          <a:xfrm>
            <a:off x="8893397" y="5012756"/>
            <a:ext cx="2615189" cy="868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sv-SE" sz="2200">
                <a:latin typeface="Georgia" panose="02040502050405020303" pitchFamily="18" charset="0"/>
              </a:rPr>
              <a:t>Perspektiv-</a:t>
            </a:r>
            <a:br>
              <a:rPr lang="sv-SE" sz="2200">
                <a:latin typeface="Georgia" panose="02040502050405020303" pitchFamily="18" charset="0"/>
              </a:rPr>
            </a:br>
            <a:r>
              <a:rPr lang="sv-SE" sz="2200">
                <a:latin typeface="Georgia" panose="02040502050405020303" pitchFamily="18" charset="0"/>
              </a:rPr>
              <a:t>integrering</a:t>
            </a:r>
          </a:p>
        </p:txBody>
      </p:sp>
      <p:sp>
        <p:nvSpPr>
          <p:cNvPr id="35" name="textruta 34">
            <a:extLst>
              <a:ext uri="{FF2B5EF4-FFF2-40B4-BE49-F238E27FC236}">
                <a16:creationId xmlns:a16="http://schemas.microsoft.com/office/drawing/2014/main" id="{284ECC72-AAE8-4655-A6D2-DC9D52E3E4E3}"/>
              </a:ext>
            </a:extLst>
          </p:cNvPr>
          <p:cNvSpPr txBox="1"/>
          <p:nvPr/>
        </p:nvSpPr>
        <p:spPr>
          <a:xfrm>
            <a:off x="6171687" y="3609520"/>
            <a:ext cx="11172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23 februari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082E22E6-5F81-416B-BC8F-6B0A3FC5BB0A}"/>
              </a:ext>
            </a:extLst>
          </p:cNvPr>
          <p:cNvSpPr txBox="1"/>
          <p:nvPr/>
        </p:nvSpPr>
        <p:spPr>
          <a:xfrm>
            <a:off x="5800805" y="6505235"/>
            <a:ext cx="4823650" cy="294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sv-SE" sz="1200">
                <a:latin typeface="Georgia" panose="02040502050405020303" pitchFamily="18" charset="0"/>
              </a:rPr>
              <a:t>Foto: </a:t>
            </a:r>
            <a:r>
              <a:rPr lang="sv-SE" sz="1200" err="1">
                <a:latin typeface="Georgia" panose="02040502050405020303" pitchFamily="18" charset="0"/>
              </a:rPr>
              <a:t>Izla</a:t>
            </a:r>
            <a:r>
              <a:rPr lang="sv-SE" sz="1200">
                <a:latin typeface="Georgia" panose="02040502050405020303" pitchFamily="18" charset="0"/>
              </a:rPr>
              <a:t> </a:t>
            </a:r>
            <a:r>
              <a:rPr lang="sv-SE" sz="1200" err="1">
                <a:latin typeface="Georgia" panose="02040502050405020303" pitchFamily="18" charset="0"/>
              </a:rPr>
              <a:t>Bethdavid</a:t>
            </a:r>
            <a:r>
              <a:rPr lang="sv-SE" sz="1200">
                <a:latin typeface="Georgia" panose="02040502050405020303" pitchFamily="18" charset="0"/>
              </a:rPr>
              <a:t> </a:t>
            </a:r>
            <a:r>
              <a:rPr lang="sv-SE" sz="1200" err="1">
                <a:latin typeface="Georgia" panose="02040502050405020303" pitchFamily="18" charset="0"/>
              </a:rPr>
              <a:t>Boltena</a:t>
            </a:r>
            <a:endParaRPr lang="sv-SE" sz="120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9523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objekt 22" descr="En bild som visar text, tecken, fönster, clipart&#10;&#10;Automatiskt genererad beskrivning">
            <a:extLst>
              <a:ext uri="{FF2B5EF4-FFF2-40B4-BE49-F238E27FC236}">
                <a16:creationId xmlns:a16="http://schemas.microsoft.com/office/drawing/2014/main" id="{B31BA486-5456-4B1A-962D-C959DFC32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260648"/>
            <a:ext cx="2891177" cy="2862265"/>
          </a:xfrm>
          <a:prstGeom prst="rect">
            <a:avLst/>
          </a:prstGeom>
        </p:spPr>
      </p:pic>
      <p:grpSp>
        <p:nvGrpSpPr>
          <p:cNvPr id="31" name="Grupp 30">
            <a:extLst>
              <a:ext uri="{FF2B5EF4-FFF2-40B4-BE49-F238E27FC236}">
                <a16:creationId xmlns:a16="http://schemas.microsoft.com/office/drawing/2014/main" id="{D5723DFB-48B6-4E26-B366-AFD4BF06A986}"/>
              </a:ext>
            </a:extLst>
          </p:cNvPr>
          <p:cNvGrpSpPr/>
          <p:nvPr/>
        </p:nvGrpSpPr>
        <p:grpSpPr>
          <a:xfrm>
            <a:off x="7824192" y="476672"/>
            <a:ext cx="3390476" cy="1904762"/>
            <a:chOff x="3503712" y="390085"/>
            <a:chExt cx="3390476" cy="1904762"/>
          </a:xfrm>
        </p:grpSpPr>
        <p:pic>
          <p:nvPicPr>
            <p:cNvPr id="5" name="Bildobjekt 4">
              <a:extLst>
                <a:ext uri="{FF2B5EF4-FFF2-40B4-BE49-F238E27FC236}">
                  <a16:creationId xmlns:a16="http://schemas.microsoft.com/office/drawing/2014/main" id="{3A91E0E2-48B7-4AC8-9C7C-9893B34BF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3712" y="390085"/>
              <a:ext cx="3390476" cy="1904762"/>
            </a:xfrm>
            <a:prstGeom prst="rect">
              <a:avLst/>
            </a:prstGeom>
          </p:spPr>
        </p:pic>
        <p:sp>
          <p:nvSpPr>
            <p:cNvPr id="6" name="textruta 5">
              <a:extLst>
                <a:ext uri="{FF2B5EF4-FFF2-40B4-BE49-F238E27FC236}">
                  <a16:creationId xmlns:a16="http://schemas.microsoft.com/office/drawing/2014/main" id="{B1FBE6D1-EC33-4DAD-B302-13BDE7A9642B}"/>
                </a:ext>
              </a:extLst>
            </p:cNvPr>
            <p:cNvSpPr txBox="1"/>
            <p:nvPr/>
          </p:nvSpPr>
          <p:spPr>
            <a:xfrm>
              <a:off x="5004584" y="1127023"/>
              <a:ext cx="87592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200">
                  <a:solidFill>
                    <a:schemeClr val="bg1"/>
                  </a:solidFill>
                  <a:latin typeface="Georgia" panose="02040502050405020303" pitchFamily="18" charset="0"/>
                </a:rPr>
                <a:t>Sida</a:t>
              </a:r>
            </a:p>
          </p:txBody>
        </p:sp>
      </p:grpSp>
      <p:grpSp>
        <p:nvGrpSpPr>
          <p:cNvPr id="7" name="Grupp 6">
            <a:extLst>
              <a:ext uri="{FF2B5EF4-FFF2-40B4-BE49-F238E27FC236}">
                <a16:creationId xmlns:a16="http://schemas.microsoft.com/office/drawing/2014/main" id="{2D0393F3-62AA-4646-953A-0770BEA3EB6A}"/>
              </a:ext>
            </a:extLst>
          </p:cNvPr>
          <p:cNvGrpSpPr/>
          <p:nvPr/>
        </p:nvGrpSpPr>
        <p:grpSpPr>
          <a:xfrm>
            <a:off x="8023287" y="2599975"/>
            <a:ext cx="2992286" cy="1658050"/>
            <a:chOff x="5087888" y="3501008"/>
            <a:chExt cx="2992286" cy="1658050"/>
          </a:xfrm>
        </p:grpSpPr>
        <p:grpSp>
          <p:nvGrpSpPr>
            <p:cNvPr id="8" name="Grupp 7">
              <a:extLst>
                <a:ext uri="{FF2B5EF4-FFF2-40B4-BE49-F238E27FC236}">
                  <a16:creationId xmlns:a16="http://schemas.microsoft.com/office/drawing/2014/main" id="{AD21F4AE-36A0-4BD1-945F-783DAD858B24}"/>
                </a:ext>
              </a:extLst>
            </p:cNvPr>
            <p:cNvGrpSpPr/>
            <p:nvPr/>
          </p:nvGrpSpPr>
          <p:grpSpPr>
            <a:xfrm>
              <a:off x="5087888" y="3501008"/>
              <a:ext cx="2992286" cy="1658050"/>
              <a:chOff x="5396138" y="317623"/>
              <a:chExt cx="2992286" cy="1658050"/>
            </a:xfrm>
          </p:grpSpPr>
          <p:pic>
            <p:nvPicPr>
              <p:cNvPr id="10" name="Bildobjekt 9">
                <a:extLst>
                  <a:ext uri="{FF2B5EF4-FFF2-40B4-BE49-F238E27FC236}">
                    <a16:creationId xmlns:a16="http://schemas.microsoft.com/office/drawing/2014/main" id="{52F8FE75-11E1-4162-A30B-C974BAF7DA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6138" y="317623"/>
                <a:ext cx="2992286" cy="1658050"/>
              </a:xfrm>
              <a:prstGeom prst="rect">
                <a:avLst/>
              </a:prstGeom>
            </p:spPr>
          </p:pic>
          <p:sp>
            <p:nvSpPr>
              <p:cNvPr id="11" name="textruta 10">
                <a:extLst>
                  <a:ext uri="{FF2B5EF4-FFF2-40B4-BE49-F238E27FC236}">
                    <a16:creationId xmlns:a16="http://schemas.microsoft.com/office/drawing/2014/main" id="{D987A929-6875-4692-8905-4C911D3399E9}"/>
                  </a:ext>
                </a:extLst>
              </p:cNvPr>
              <p:cNvSpPr txBox="1"/>
              <p:nvPr/>
            </p:nvSpPr>
            <p:spPr>
              <a:xfrm>
                <a:off x="6228184" y="621534"/>
                <a:ext cx="1800200" cy="43088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endParaRPr lang="sv-SE" sz="2200">
                  <a:solidFill>
                    <a:schemeClr val="bg1"/>
                  </a:solidFill>
                  <a:latin typeface="Georgia"/>
                </a:endParaRPr>
              </a:p>
            </p:txBody>
          </p:sp>
        </p:grpSp>
        <p:sp>
          <p:nvSpPr>
            <p:cNvPr id="9" name="textruta 8">
              <a:extLst>
                <a:ext uri="{FF2B5EF4-FFF2-40B4-BE49-F238E27FC236}">
                  <a16:creationId xmlns:a16="http://schemas.microsoft.com/office/drawing/2014/main" id="{6353435C-F683-487B-9C5E-459A5709CD82}"/>
                </a:ext>
              </a:extLst>
            </p:cNvPr>
            <p:cNvSpPr txBox="1"/>
            <p:nvPr/>
          </p:nvSpPr>
          <p:spPr>
            <a:xfrm>
              <a:off x="5919934" y="3969993"/>
              <a:ext cx="204327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200">
                  <a:solidFill>
                    <a:schemeClr val="bg1"/>
                  </a:solidFill>
                  <a:latin typeface="Georgia" panose="02040502050405020303" pitchFamily="18" charset="0"/>
                </a:rPr>
                <a:t>Miljö- och klimatsatsning</a:t>
              </a:r>
            </a:p>
          </p:txBody>
        </p:sp>
      </p:grpSp>
      <p:pic>
        <p:nvPicPr>
          <p:cNvPr id="27" name="Bildobjekt 26">
            <a:extLst>
              <a:ext uri="{FF2B5EF4-FFF2-40B4-BE49-F238E27FC236}">
                <a16:creationId xmlns:a16="http://schemas.microsoft.com/office/drawing/2014/main" id="{3607CB99-A1FB-43F9-9C04-CACA16C6D4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968" y="4634975"/>
            <a:ext cx="2615189" cy="1575819"/>
          </a:xfrm>
          <a:prstGeom prst="rect">
            <a:avLst/>
          </a:prstGeom>
        </p:spPr>
      </p:pic>
      <p:sp>
        <p:nvSpPr>
          <p:cNvPr id="26" name="textruta 25">
            <a:extLst>
              <a:ext uri="{FF2B5EF4-FFF2-40B4-BE49-F238E27FC236}">
                <a16:creationId xmlns:a16="http://schemas.microsoft.com/office/drawing/2014/main" id="{B4BD9589-DF7D-4D63-A0B6-15ED4482735A}"/>
              </a:ext>
            </a:extLst>
          </p:cNvPr>
          <p:cNvSpPr txBox="1"/>
          <p:nvPr/>
        </p:nvSpPr>
        <p:spPr>
          <a:xfrm>
            <a:off x="8893397" y="5012756"/>
            <a:ext cx="2615189" cy="868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sv-SE" sz="2200">
                <a:latin typeface="Georgia" panose="02040502050405020303" pitchFamily="18" charset="0"/>
              </a:rPr>
              <a:t>Perspektiv-</a:t>
            </a:r>
            <a:br>
              <a:rPr lang="sv-SE" sz="2200">
                <a:latin typeface="Georgia" panose="02040502050405020303" pitchFamily="18" charset="0"/>
              </a:rPr>
            </a:br>
            <a:r>
              <a:rPr lang="sv-SE" sz="2200">
                <a:latin typeface="Georgia" panose="02040502050405020303" pitchFamily="18" charset="0"/>
              </a:rPr>
              <a:t>integrering</a:t>
            </a:r>
          </a:p>
        </p:txBody>
      </p:sp>
      <p:grpSp>
        <p:nvGrpSpPr>
          <p:cNvPr id="29" name="Grupp 28">
            <a:extLst>
              <a:ext uri="{FF2B5EF4-FFF2-40B4-BE49-F238E27FC236}">
                <a16:creationId xmlns:a16="http://schemas.microsoft.com/office/drawing/2014/main" id="{6058C7E8-7E95-4467-BC2B-6F123F222B43}"/>
              </a:ext>
            </a:extLst>
          </p:cNvPr>
          <p:cNvGrpSpPr/>
          <p:nvPr/>
        </p:nvGrpSpPr>
        <p:grpSpPr>
          <a:xfrm>
            <a:off x="683414" y="3838401"/>
            <a:ext cx="4605615" cy="2507579"/>
            <a:chOff x="2635688" y="1958482"/>
            <a:chExt cx="4605615" cy="2507579"/>
          </a:xfrm>
        </p:grpSpPr>
        <p:sp>
          <p:nvSpPr>
            <p:cNvPr id="30" name="Ellips 29">
              <a:extLst>
                <a:ext uri="{FF2B5EF4-FFF2-40B4-BE49-F238E27FC236}">
                  <a16:creationId xmlns:a16="http://schemas.microsoft.com/office/drawing/2014/main" id="{F0FC629F-AD63-4CDA-86BB-C241C8D6F057}"/>
                </a:ext>
              </a:extLst>
            </p:cNvPr>
            <p:cNvSpPr/>
            <p:nvPr/>
          </p:nvSpPr>
          <p:spPr>
            <a:xfrm>
              <a:off x="2635688" y="1958482"/>
              <a:ext cx="2515634" cy="2507579"/>
            </a:xfrm>
            <a:prstGeom prst="ellipse">
              <a:avLst/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32" name="Rektangel 31">
              <a:extLst>
                <a:ext uri="{FF2B5EF4-FFF2-40B4-BE49-F238E27FC236}">
                  <a16:creationId xmlns:a16="http://schemas.microsoft.com/office/drawing/2014/main" id="{91C15170-199F-4CEF-977E-D0ED2919CF53}"/>
                </a:ext>
              </a:extLst>
            </p:cNvPr>
            <p:cNvSpPr/>
            <p:nvPr/>
          </p:nvSpPr>
          <p:spPr>
            <a:xfrm>
              <a:off x="5383978" y="2682542"/>
              <a:ext cx="1857325" cy="1059457"/>
            </a:xfrm>
            <a:prstGeom prst="rect">
              <a:avLst/>
            </a:prstGeom>
          </p:spPr>
          <p:txBody>
            <a:bodyPr wrap="square" numCol="1">
              <a:spAutoFit/>
            </a:bodyPr>
            <a:lstStyle/>
            <a:p>
              <a:pPr>
                <a:lnSpc>
                  <a:spcPct val="120000"/>
                </a:lnSpc>
                <a:spcAft>
                  <a:spcPts val="600"/>
                </a:spcAft>
              </a:pPr>
              <a:r>
                <a:rPr lang="sv-SE" err="1">
                  <a:latin typeface="+mj-lt"/>
                </a:rPr>
                <a:t>Good</a:t>
              </a:r>
              <a:br>
                <a:rPr lang="sv-SE">
                  <a:latin typeface="+mj-lt"/>
                </a:rPr>
              </a:br>
              <a:r>
                <a:rPr lang="sv-SE">
                  <a:latin typeface="+mj-lt"/>
                </a:rPr>
                <a:t>Stewardship </a:t>
              </a:r>
              <a:r>
                <a:rPr lang="sv-SE" err="1">
                  <a:latin typeface="+mj-lt"/>
                </a:rPr>
                <a:t>Initiative</a:t>
              </a:r>
              <a:r>
                <a:rPr lang="sv-SE">
                  <a:latin typeface="+mj-lt"/>
                </a:rPr>
                <a:t>  </a:t>
              </a:r>
            </a:p>
          </p:txBody>
        </p:sp>
      </p:grpSp>
      <p:sp>
        <p:nvSpPr>
          <p:cNvPr id="33" name="textruta 32">
            <a:extLst>
              <a:ext uri="{FF2B5EF4-FFF2-40B4-BE49-F238E27FC236}">
                <a16:creationId xmlns:a16="http://schemas.microsoft.com/office/drawing/2014/main" id="{4517C0D9-F86D-4B50-ADF4-FD3CA1790A65}"/>
              </a:ext>
            </a:extLst>
          </p:cNvPr>
          <p:cNvSpPr txBox="1"/>
          <p:nvPr/>
        </p:nvSpPr>
        <p:spPr>
          <a:xfrm>
            <a:off x="742704" y="6450260"/>
            <a:ext cx="4823650" cy="294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sv-SE" sz="1200">
                <a:latin typeface="Georgia" panose="02040502050405020303" pitchFamily="18" charset="0"/>
              </a:rPr>
              <a:t>Foto: </a:t>
            </a:r>
            <a:r>
              <a:rPr lang="sv-SE" sz="1200" err="1">
                <a:latin typeface="Georgia" panose="02040502050405020303" pitchFamily="18" charset="0"/>
              </a:rPr>
              <a:t>Izla</a:t>
            </a:r>
            <a:r>
              <a:rPr lang="sv-SE" sz="1200">
                <a:latin typeface="Georgia" panose="02040502050405020303" pitchFamily="18" charset="0"/>
              </a:rPr>
              <a:t> </a:t>
            </a:r>
            <a:r>
              <a:rPr lang="sv-SE" sz="1200" err="1">
                <a:latin typeface="Georgia" panose="02040502050405020303" pitchFamily="18" charset="0"/>
              </a:rPr>
              <a:t>Bethdavid</a:t>
            </a:r>
            <a:r>
              <a:rPr lang="sv-SE" sz="1200">
                <a:latin typeface="Georgia" panose="02040502050405020303" pitchFamily="18" charset="0"/>
              </a:rPr>
              <a:t> </a:t>
            </a:r>
            <a:r>
              <a:rPr lang="sv-SE" sz="1200" err="1">
                <a:latin typeface="Georgia" panose="02040502050405020303" pitchFamily="18" charset="0"/>
              </a:rPr>
              <a:t>Boltena</a:t>
            </a:r>
            <a:endParaRPr lang="sv-SE" sz="120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7323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objekt 22" descr="En bild som visar text, tecken, fönster, clipart&#10;&#10;Automatiskt genererad beskrivning">
            <a:extLst>
              <a:ext uri="{FF2B5EF4-FFF2-40B4-BE49-F238E27FC236}">
                <a16:creationId xmlns:a16="http://schemas.microsoft.com/office/drawing/2014/main" id="{B31BA486-5456-4B1A-962D-C959DFC32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260648"/>
            <a:ext cx="2891177" cy="2862265"/>
          </a:xfrm>
          <a:prstGeom prst="rect">
            <a:avLst/>
          </a:prstGeom>
        </p:spPr>
      </p:pic>
      <p:grpSp>
        <p:nvGrpSpPr>
          <p:cNvPr id="31" name="Grupp 30">
            <a:extLst>
              <a:ext uri="{FF2B5EF4-FFF2-40B4-BE49-F238E27FC236}">
                <a16:creationId xmlns:a16="http://schemas.microsoft.com/office/drawing/2014/main" id="{D5723DFB-48B6-4E26-B366-AFD4BF06A986}"/>
              </a:ext>
            </a:extLst>
          </p:cNvPr>
          <p:cNvGrpSpPr/>
          <p:nvPr/>
        </p:nvGrpSpPr>
        <p:grpSpPr>
          <a:xfrm>
            <a:off x="7824192" y="476672"/>
            <a:ext cx="3390476" cy="1904762"/>
            <a:chOff x="3503712" y="390085"/>
            <a:chExt cx="3390476" cy="1904762"/>
          </a:xfrm>
        </p:grpSpPr>
        <p:pic>
          <p:nvPicPr>
            <p:cNvPr id="5" name="Bildobjekt 4">
              <a:extLst>
                <a:ext uri="{FF2B5EF4-FFF2-40B4-BE49-F238E27FC236}">
                  <a16:creationId xmlns:a16="http://schemas.microsoft.com/office/drawing/2014/main" id="{3A91E0E2-48B7-4AC8-9C7C-9893B34BF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3712" y="390085"/>
              <a:ext cx="3390476" cy="1904762"/>
            </a:xfrm>
            <a:prstGeom prst="rect">
              <a:avLst/>
            </a:prstGeom>
          </p:spPr>
        </p:pic>
        <p:sp>
          <p:nvSpPr>
            <p:cNvPr id="6" name="textruta 5">
              <a:extLst>
                <a:ext uri="{FF2B5EF4-FFF2-40B4-BE49-F238E27FC236}">
                  <a16:creationId xmlns:a16="http://schemas.microsoft.com/office/drawing/2014/main" id="{B1FBE6D1-EC33-4DAD-B302-13BDE7A9642B}"/>
                </a:ext>
              </a:extLst>
            </p:cNvPr>
            <p:cNvSpPr txBox="1"/>
            <p:nvPr/>
          </p:nvSpPr>
          <p:spPr>
            <a:xfrm>
              <a:off x="5004584" y="1127023"/>
              <a:ext cx="87592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200">
                  <a:solidFill>
                    <a:schemeClr val="bg1"/>
                  </a:solidFill>
                  <a:latin typeface="Georgia" panose="02040502050405020303" pitchFamily="18" charset="0"/>
                </a:rPr>
                <a:t>Sida</a:t>
              </a:r>
            </a:p>
          </p:txBody>
        </p:sp>
      </p:grpSp>
      <p:grpSp>
        <p:nvGrpSpPr>
          <p:cNvPr id="7" name="Grupp 6">
            <a:extLst>
              <a:ext uri="{FF2B5EF4-FFF2-40B4-BE49-F238E27FC236}">
                <a16:creationId xmlns:a16="http://schemas.microsoft.com/office/drawing/2014/main" id="{2D0393F3-62AA-4646-953A-0770BEA3EB6A}"/>
              </a:ext>
            </a:extLst>
          </p:cNvPr>
          <p:cNvGrpSpPr/>
          <p:nvPr/>
        </p:nvGrpSpPr>
        <p:grpSpPr>
          <a:xfrm>
            <a:off x="8023287" y="2599975"/>
            <a:ext cx="2992286" cy="1658050"/>
            <a:chOff x="5087888" y="3501008"/>
            <a:chExt cx="2992286" cy="1658050"/>
          </a:xfrm>
        </p:grpSpPr>
        <p:grpSp>
          <p:nvGrpSpPr>
            <p:cNvPr id="8" name="Grupp 7">
              <a:extLst>
                <a:ext uri="{FF2B5EF4-FFF2-40B4-BE49-F238E27FC236}">
                  <a16:creationId xmlns:a16="http://schemas.microsoft.com/office/drawing/2014/main" id="{AD21F4AE-36A0-4BD1-945F-783DAD858B24}"/>
                </a:ext>
              </a:extLst>
            </p:cNvPr>
            <p:cNvGrpSpPr/>
            <p:nvPr/>
          </p:nvGrpSpPr>
          <p:grpSpPr>
            <a:xfrm>
              <a:off x="5087888" y="3501008"/>
              <a:ext cx="2992286" cy="1658050"/>
              <a:chOff x="5396138" y="317623"/>
              <a:chExt cx="2992286" cy="1658050"/>
            </a:xfrm>
          </p:grpSpPr>
          <p:pic>
            <p:nvPicPr>
              <p:cNvPr id="10" name="Bildobjekt 9">
                <a:extLst>
                  <a:ext uri="{FF2B5EF4-FFF2-40B4-BE49-F238E27FC236}">
                    <a16:creationId xmlns:a16="http://schemas.microsoft.com/office/drawing/2014/main" id="{52F8FE75-11E1-4162-A30B-C974BAF7DA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6138" y="317623"/>
                <a:ext cx="2992286" cy="1658050"/>
              </a:xfrm>
              <a:prstGeom prst="rect">
                <a:avLst/>
              </a:prstGeom>
            </p:spPr>
          </p:pic>
          <p:sp>
            <p:nvSpPr>
              <p:cNvPr id="11" name="textruta 10">
                <a:extLst>
                  <a:ext uri="{FF2B5EF4-FFF2-40B4-BE49-F238E27FC236}">
                    <a16:creationId xmlns:a16="http://schemas.microsoft.com/office/drawing/2014/main" id="{D987A929-6875-4692-8905-4C911D3399E9}"/>
                  </a:ext>
                </a:extLst>
              </p:cNvPr>
              <p:cNvSpPr txBox="1"/>
              <p:nvPr/>
            </p:nvSpPr>
            <p:spPr>
              <a:xfrm>
                <a:off x="6228184" y="621534"/>
                <a:ext cx="1800200" cy="43088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endParaRPr lang="sv-SE" sz="2200">
                  <a:solidFill>
                    <a:schemeClr val="bg1"/>
                  </a:solidFill>
                  <a:latin typeface="Georgia"/>
                </a:endParaRPr>
              </a:p>
            </p:txBody>
          </p:sp>
        </p:grpSp>
        <p:sp>
          <p:nvSpPr>
            <p:cNvPr id="9" name="textruta 8">
              <a:extLst>
                <a:ext uri="{FF2B5EF4-FFF2-40B4-BE49-F238E27FC236}">
                  <a16:creationId xmlns:a16="http://schemas.microsoft.com/office/drawing/2014/main" id="{6353435C-F683-487B-9C5E-459A5709CD82}"/>
                </a:ext>
              </a:extLst>
            </p:cNvPr>
            <p:cNvSpPr txBox="1"/>
            <p:nvPr/>
          </p:nvSpPr>
          <p:spPr>
            <a:xfrm>
              <a:off x="5919934" y="3969993"/>
              <a:ext cx="204327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200">
                  <a:solidFill>
                    <a:schemeClr val="bg1"/>
                  </a:solidFill>
                  <a:latin typeface="Georgia" panose="02040502050405020303" pitchFamily="18" charset="0"/>
                </a:rPr>
                <a:t>Miljö- och klimatsatsning</a:t>
              </a:r>
            </a:p>
          </p:txBody>
        </p:sp>
      </p:grpSp>
      <p:pic>
        <p:nvPicPr>
          <p:cNvPr id="27" name="Bildobjekt 26">
            <a:extLst>
              <a:ext uri="{FF2B5EF4-FFF2-40B4-BE49-F238E27FC236}">
                <a16:creationId xmlns:a16="http://schemas.microsoft.com/office/drawing/2014/main" id="{3607CB99-A1FB-43F9-9C04-CACA16C6D4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968" y="4634975"/>
            <a:ext cx="2615189" cy="1575819"/>
          </a:xfrm>
          <a:prstGeom prst="rect">
            <a:avLst/>
          </a:prstGeom>
        </p:spPr>
      </p:pic>
      <p:sp>
        <p:nvSpPr>
          <p:cNvPr id="26" name="textruta 25">
            <a:extLst>
              <a:ext uri="{FF2B5EF4-FFF2-40B4-BE49-F238E27FC236}">
                <a16:creationId xmlns:a16="http://schemas.microsoft.com/office/drawing/2014/main" id="{B4BD9589-DF7D-4D63-A0B6-15ED4482735A}"/>
              </a:ext>
            </a:extLst>
          </p:cNvPr>
          <p:cNvSpPr txBox="1"/>
          <p:nvPr/>
        </p:nvSpPr>
        <p:spPr>
          <a:xfrm>
            <a:off x="8893397" y="5012756"/>
            <a:ext cx="2615189" cy="868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sv-SE" sz="2200">
                <a:latin typeface="Georgia" panose="02040502050405020303" pitchFamily="18" charset="0"/>
              </a:rPr>
              <a:t>Perspektiv-</a:t>
            </a:r>
            <a:br>
              <a:rPr lang="sv-SE" sz="2200">
                <a:latin typeface="Georgia" panose="02040502050405020303" pitchFamily="18" charset="0"/>
              </a:rPr>
            </a:br>
            <a:r>
              <a:rPr lang="sv-SE" sz="2200">
                <a:latin typeface="Georgia" panose="02040502050405020303" pitchFamily="18" charset="0"/>
              </a:rPr>
              <a:t>integrering</a:t>
            </a:r>
          </a:p>
        </p:txBody>
      </p:sp>
      <p:grpSp>
        <p:nvGrpSpPr>
          <p:cNvPr id="29" name="Grupp 28">
            <a:extLst>
              <a:ext uri="{FF2B5EF4-FFF2-40B4-BE49-F238E27FC236}">
                <a16:creationId xmlns:a16="http://schemas.microsoft.com/office/drawing/2014/main" id="{6058C7E8-7E95-4467-BC2B-6F123F222B43}"/>
              </a:ext>
            </a:extLst>
          </p:cNvPr>
          <p:cNvGrpSpPr/>
          <p:nvPr/>
        </p:nvGrpSpPr>
        <p:grpSpPr>
          <a:xfrm>
            <a:off x="789903" y="3838401"/>
            <a:ext cx="2515634" cy="2507579"/>
            <a:chOff x="2635688" y="1958482"/>
            <a:chExt cx="2515634" cy="2507579"/>
          </a:xfrm>
        </p:grpSpPr>
        <p:sp>
          <p:nvSpPr>
            <p:cNvPr id="30" name="Ellips 29">
              <a:extLst>
                <a:ext uri="{FF2B5EF4-FFF2-40B4-BE49-F238E27FC236}">
                  <a16:creationId xmlns:a16="http://schemas.microsoft.com/office/drawing/2014/main" id="{F0FC629F-AD63-4CDA-86BB-C241C8D6F057}"/>
                </a:ext>
              </a:extLst>
            </p:cNvPr>
            <p:cNvSpPr/>
            <p:nvPr/>
          </p:nvSpPr>
          <p:spPr>
            <a:xfrm>
              <a:off x="2635688" y="1958482"/>
              <a:ext cx="2515634" cy="2507579"/>
            </a:xfrm>
            <a:prstGeom prst="ellipse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32" name="Rektangel 31">
              <a:extLst>
                <a:ext uri="{FF2B5EF4-FFF2-40B4-BE49-F238E27FC236}">
                  <a16:creationId xmlns:a16="http://schemas.microsoft.com/office/drawing/2014/main" id="{91C15170-199F-4CEF-977E-D0ED2919CF53}"/>
                </a:ext>
              </a:extLst>
            </p:cNvPr>
            <p:cNvSpPr/>
            <p:nvPr/>
          </p:nvSpPr>
          <p:spPr>
            <a:xfrm>
              <a:off x="3877363" y="2708920"/>
              <a:ext cx="1069965" cy="629788"/>
            </a:xfrm>
            <a:prstGeom prst="rect">
              <a:avLst/>
            </a:prstGeom>
          </p:spPr>
          <p:txBody>
            <a:bodyPr wrap="square" numCol="1">
              <a:spAutoFit/>
            </a:bodyPr>
            <a:lstStyle/>
            <a:p>
              <a:pPr>
                <a:lnSpc>
                  <a:spcPct val="120000"/>
                </a:lnSpc>
                <a:spcAft>
                  <a:spcPts val="600"/>
                </a:spcAft>
              </a:pPr>
              <a:r>
                <a:rPr lang="sv-SE" sz="3200">
                  <a:latin typeface="+mj-lt"/>
                </a:rPr>
                <a:t>Lime </a:t>
              </a:r>
            </a:p>
          </p:txBody>
        </p:sp>
      </p:grpSp>
      <p:sp>
        <p:nvSpPr>
          <p:cNvPr id="19" name="textruta 18">
            <a:extLst>
              <a:ext uri="{FF2B5EF4-FFF2-40B4-BE49-F238E27FC236}">
                <a16:creationId xmlns:a16="http://schemas.microsoft.com/office/drawing/2014/main" id="{C1FD9D0C-9CAB-4819-B5F9-D897B0D7200B}"/>
              </a:ext>
            </a:extLst>
          </p:cNvPr>
          <p:cNvSpPr txBox="1"/>
          <p:nvPr/>
        </p:nvSpPr>
        <p:spPr>
          <a:xfrm>
            <a:off x="3411113" y="4756962"/>
            <a:ext cx="42729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/>
              <a:t>16 februari</a:t>
            </a:r>
          </a:p>
          <a:p>
            <a:r>
              <a:rPr lang="sv-SE" dirty="0"/>
              <a:t>18 februari</a:t>
            </a:r>
          </a:p>
          <a:p>
            <a:r>
              <a:rPr lang="sv-SE" dirty="0"/>
              <a:t>22 februari (English)</a:t>
            </a:r>
          </a:p>
        </p:txBody>
      </p:sp>
    </p:spTree>
    <p:extLst>
      <p:ext uri="{BB962C8B-B14F-4D97-AF65-F5344CB8AC3E}">
        <p14:creationId xmlns:p14="http://schemas.microsoft.com/office/powerpoint/2010/main" val="37627293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objekt 22" descr="En bild som visar text, tecken, fönster, clipart&#10;&#10;Automatiskt genererad beskrivning">
            <a:extLst>
              <a:ext uri="{FF2B5EF4-FFF2-40B4-BE49-F238E27FC236}">
                <a16:creationId xmlns:a16="http://schemas.microsoft.com/office/drawing/2014/main" id="{B31BA486-5456-4B1A-962D-C959DFC32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260648"/>
            <a:ext cx="2891177" cy="2862265"/>
          </a:xfrm>
          <a:prstGeom prst="rect">
            <a:avLst/>
          </a:prstGeom>
        </p:spPr>
      </p:pic>
      <p:grpSp>
        <p:nvGrpSpPr>
          <p:cNvPr id="31" name="Grupp 30">
            <a:extLst>
              <a:ext uri="{FF2B5EF4-FFF2-40B4-BE49-F238E27FC236}">
                <a16:creationId xmlns:a16="http://schemas.microsoft.com/office/drawing/2014/main" id="{D5723DFB-48B6-4E26-B366-AFD4BF06A986}"/>
              </a:ext>
            </a:extLst>
          </p:cNvPr>
          <p:cNvGrpSpPr/>
          <p:nvPr/>
        </p:nvGrpSpPr>
        <p:grpSpPr>
          <a:xfrm>
            <a:off x="7824192" y="476672"/>
            <a:ext cx="3390476" cy="1904762"/>
            <a:chOff x="3503712" y="390085"/>
            <a:chExt cx="3390476" cy="1904762"/>
          </a:xfrm>
        </p:grpSpPr>
        <p:pic>
          <p:nvPicPr>
            <p:cNvPr id="5" name="Bildobjekt 4">
              <a:extLst>
                <a:ext uri="{FF2B5EF4-FFF2-40B4-BE49-F238E27FC236}">
                  <a16:creationId xmlns:a16="http://schemas.microsoft.com/office/drawing/2014/main" id="{3A91E0E2-48B7-4AC8-9C7C-9893B34BF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3712" y="390085"/>
              <a:ext cx="3390476" cy="1904762"/>
            </a:xfrm>
            <a:prstGeom prst="rect">
              <a:avLst/>
            </a:prstGeom>
          </p:spPr>
        </p:pic>
        <p:sp>
          <p:nvSpPr>
            <p:cNvPr id="6" name="textruta 5">
              <a:extLst>
                <a:ext uri="{FF2B5EF4-FFF2-40B4-BE49-F238E27FC236}">
                  <a16:creationId xmlns:a16="http://schemas.microsoft.com/office/drawing/2014/main" id="{B1FBE6D1-EC33-4DAD-B302-13BDE7A9642B}"/>
                </a:ext>
              </a:extLst>
            </p:cNvPr>
            <p:cNvSpPr txBox="1"/>
            <p:nvPr/>
          </p:nvSpPr>
          <p:spPr>
            <a:xfrm>
              <a:off x="5004584" y="1127023"/>
              <a:ext cx="87592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200">
                  <a:solidFill>
                    <a:schemeClr val="bg1"/>
                  </a:solidFill>
                  <a:latin typeface="Georgia" panose="02040502050405020303" pitchFamily="18" charset="0"/>
                </a:rPr>
                <a:t>Sida</a:t>
              </a:r>
            </a:p>
          </p:txBody>
        </p:sp>
      </p:grpSp>
      <p:grpSp>
        <p:nvGrpSpPr>
          <p:cNvPr id="7" name="Grupp 6">
            <a:extLst>
              <a:ext uri="{FF2B5EF4-FFF2-40B4-BE49-F238E27FC236}">
                <a16:creationId xmlns:a16="http://schemas.microsoft.com/office/drawing/2014/main" id="{2D0393F3-62AA-4646-953A-0770BEA3EB6A}"/>
              </a:ext>
            </a:extLst>
          </p:cNvPr>
          <p:cNvGrpSpPr/>
          <p:nvPr/>
        </p:nvGrpSpPr>
        <p:grpSpPr>
          <a:xfrm>
            <a:off x="8023287" y="2599975"/>
            <a:ext cx="2992286" cy="1658050"/>
            <a:chOff x="5087888" y="3501008"/>
            <a:chExt cx="2992286" cy="1658050"/>
          </a:xfrm>
        </p:grpSpPr>
        <p:grpSp>
          <p:nvGrpSpPr>
            <p:cNvPr id="8" name="Grupp 7">
              <a:extLst>
                <a:ext uri="{FF2B5EF4-FFF2-40B4-BE49-F238E27FC236}">
                  <a16:creationId xmlns:a16="http://schemas.microsoft.com/office/drawing/2014/main" id="{AD21F4AE-36A0-4BD1-945F-783DAD858B24}"/>
                </a:ext>
              </a:extLst>
            </p:cNvPr>
            <p:cNvGrpSpPr/>
            <p:nvPr/>
          </p:nvGrpSpPr>
          <p:grpSpPr>
            <a:xfrm>
              <a:off x="5087888" y="3501008"/>
              <a:ext cx="2992286" cy="1658050"/>
              <a:chOff x="5396138" y="317623"/>
              <a:chExt cx="2992286" cy="1658050"/>
            </a:xfrm>
          </p:grpSpPr>
          <p:pic>
            <p:nvPicPr>
              <p:cNvPr id="10" name="Bildobjekt 9">
                <a:extLst>
                  <a:ext uri="{FF2B5EF4-FFF2-40B4-BE49-F238E27FC236}">
                    <a16:creationId xmlns:a16="http://schemas.microsoft.com/office/drawing/2014/main" id="{52F8FE75-11E1-4162-A30B-C974BAF7DA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6138" y="317623"/>
                <a:ext cx="2992286" cy="1658050"/>
              </a:xfrm>
              <a:prstGeom prst="rect">
                <a:avLst/>
              </a:prstGeom>
            </p:spPr>
          </p:pic>
          <p:sp>
            <p:nvSpPr>
              <p:cNvPr id="11" name="textruta 10">
                <a:extLst>
                  <a:ext uri="{FF2B5EF4-FFF2-40B4-BE49-F238E27FC236}">
                    <a16:creationId xmlns:a16="http://schemas.microsoft.com/office/drawing/2014/main" id="{D987A929-6875-4692-8905-4C911D3399E9}"/>
                  </a:ext>
                </a:extLst>
              </p:cNvPr>
              <p:cNvSpPr txBox="1"/>
              <p:nvPr/>
            </p:nvSpPr>
            <p:spPr>
              <a:xfrm>
                <a:off x="6228184" y="621534"/>
                <a:ext cx="1800200" cy="43088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endParaRPr lang="sv-SE" sz="2200">
                  <a:solidFill>
                    <a:schemeClr val="bg1"/>
                  </a:solidFill>
                  <a:latin typeface="Georgia"/>
                </a:endParaRPr>
              </a:p>
            </p:txBody>
          </p:sp>
        </p:grpSp>
        <p:sp>
          <p:nvSpPr>
            <p:cNvPr id="9" name="textruta 8">
              <a:extLst>
                <a:ext uri="{FF2B5EF4-FFF2-40B4-BE49-F238E27FC236}">
                  <a16:creationId xmlns:a16="http://schemas.microsoft.com/office/drawing/2014/main" id="{6353435C-F683-487B-9C5E-459A5709CD82}"/>
                </a:ext>
              </a:extLst>
            </p:cNvPr>
            <p:cNvSpPr txBox="1"/>
            <p:nvPr/>
          </p:nvSpPr>
          <p:spPr>
            <a:xfrm>
              <a:off x="5919934" y="3969993"/>
              <a:ext cx="204327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200">
                  <a:solidFill>
                    <a:schemeClr val="bg1"/>
                  </a:solidFill>
                  <a:latin typeface="Georgia" panose="02040502050405020303" pitchFamily="18" charset="0"/>
                </a:rPr>
                <a:t>Miljö- och klimatsatsning</a:t>
              </a:r>
            </a:p>
          </p:txBody>
        </p:sp>
      </p:grpSp>
      <p:pic>
        <p:nvPicPr>
          <p:cNvPr id="27" name="Bildobjekt 26">
            <a:extLst>
              <a:ext uri="{FF2B5EF4-FFF2-40B4-BE49-F238E27FC236}">
                <a16:creationId xmlns:a16="http://schemas.microsoft.com/office/drawing/2014/main" id="{3607CB99-A1FB-43F9-9C04-CACA16C6D4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968" y="4634975"/>
            <a:ext cx="2615189" cy="1575819"/>
          </a:xfrm>
          <a:prstGeom prst="rect">
            <a:avLst/>
          </a:prstGeom>
        </p:spPr>
      </p:pic>
      <p:sp>
        <p:nvSpPr>
          <p:cNvPr id="26" name="textruta 25">
            <a:extLst>
              <a:ext uri="{FF2B5EF4-FFF2-40B4-BE49-F238E27FC236}">
                <a16:creationId xmlns:a16="http://schemas.microsoft.com/office/drawing/2014/main" id="{B4BD9589-DF7D-4D63-A0B6-15ED4482735A}"/>
              </a:ext>
            </a:extLst>
          </p:cNvPr>
          <p:cNvSpPr txBox="1"/>
          <p:nvPr/>
        </p:nvSpPr>
        <p:spPr>
          <a:xfrm>
            <a:off x="8893397" y="5012756"/>
            <a:ext cx="2615189" cy="868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sv-SE" sz="2200">
                <a:latin typeface="Georgia" panose="02040502050405020303" pitchFamily="18" charset="0"/>
              </a:rPr>
              <a:t>Perspektiv-</a:t>
            </a:r>
            <a:br>
              <a:rPr lang="sv-SE" sz="2200">
                <a:latin typeface="Georgia" panose="02040502050405020303" pitchFamily="18" charset="0"/>
              </a:rPr>
            </a:br>
            <a:r>
              <a:rPr lang="sv-SE" sz="2200">
                <a:latin typeface="Georgia" panose="02040502050405020303" pitchFamily="18" charset="0"/>
              </a:rPr>
              <a:t>integrering</a:t>
            </a:r>
          </a:p>
        </p:txBody>
      </p:sp>
      <p:sp>
        <p:nvSpPr>
          <p:cNvPr id="30" name="Ellips 29">
            <a:extLst>
              <a:ext uri="{FF2B5EF4-FFF2-40B4-BE49-F238E27FC236}">
                <a16:creationId xmlns:a16="http://schemas.microsoft.com/office/drawing/2014/main" id="{F0FC629F-AD63-4CDA-86BB-C241C8D6F057}"/>
              </a:ext>
            </a:extLst>
          </p:cNvPr>
          <p:cNvSpPr/>
          <p:nvPr/>
        </p:nvSpPr>
        <p:spPr>
          <a:xfrm>
            <a:off x="789903" y="3838401"/>
            <a:ext cx="2515634" cy="2507579"/>
          </a:xfrm>
          <a:prstGeom prst="ellipse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C1FD9D0C-9CAB-4819-B5F9-D897B0D7200B}"/>
              </a:ext>
            </a:extLst>
          </p:cNvPr>
          <p:cNvSpPr txBox="1"/>
          <p:nvPr/>
        </p:nvSpPr>
        <p:spPr>
          <a:xfrm>
            <a:off x="3411113" y="4756962"/>
            <a:ext cx="2515635" cy="394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sv-SE" sz="1800">
                <a:latin typeface="+mj-lt"/>
              </a:rPr>
              <a:t>Digitala uppföljningar </a:t>
            </a:r>
          </a:p>
        </p:txBody>
      </p:sp>
    </p:spTree>
    <p:extLst>
      <p:ext uri="{BB962C8B-B14F-4D97-AF65-F5344CB8AC3E}">
        <p14:creationId xmlns:p14="http://schemas.microsoft.com/office/powerpoint/2010/main" val="22622848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objekt 22" descr="En bild som visar text, tecken, fönster, clipart&#10;&#10;Automatiskt genererad beskrivning">
            <a:extLst>
              <a:ext uri="{FF2B5EF4-FFF2-40B4-BE49-F238E27FC236}">
                <a16:creationId xmlns:a16="http://schemas.microsoft.com/office/drawing/2014/main" id="{B31BA486-5456-4B1A-962D-C959DFC32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260648"/>
            <a:ext cx="2891177" cy="2862265"/>
          </a:xfrm>
          <a:prstGeom prst="rect">
            <a:avLst/>
          </a:prstGeom>
        </p:spPr>
      </p:pic>
      <p:grpSp>
        <p:nvGrpSpPr>
          <p:cNvPr id="31" name="Grupp 30">
            <a:extLst>
              <a:ext uri="{FF2B5EF4-FFF2-40B4-BE49-F238E27FC236}">
                <a16:creationId xmlns:a16="http://schemas.microsoft.com/office/drawing/2014/main" id="{D5723DFB-48B6-4E26-B366-AFD4BF06A986}"/>
              </a:ext>
            </a:extLst>
          </p:cNvPr>
          <p:cNvGrpSpPr/>
          <p:nvPr/>
        </p:nvGrpSpPr>
        <p:grpSpPr>
          <a:xfrm>
            <a:off x="7824192" y="476672"/>
            <a:ext cx="3390476" cy="1904762"/>
            <a:chOff x="3503712" y="390085"/>
            <a:chExt cx="3390476" cy="1904762"/>
          </a:xfrm>
        </p:grpSpPr>
        <p:pic>
          <p:nvPicPr>
            <p:cNvPr id="5" name="Bildobjekt 4">
              <a:extLst>
                <a:ext uri="{FF2B5EF4-FFF2-40B4-BE49-F238E27FC236}">
                  <a16:creationId xmlns:a16="http://schemas.microsoft.com/office/drawing/2014/main" id="{3A91E0E2-48B7-4AC8-9C7C-9893B34BF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3712" y="390085"/>
              <a:ext cx="3390476" cy="1904762"/>
            </a:xfrm>
            <a:prstGeom prst="rect">
              <a:avLst/>
            </a:prstGeom>
          </p:spPr>
        </p:pic>
        <p:sp>
          <p:nvSpPr>
            <p:cNvPr id="6" name="textruta 5">
              <a:extLst>
                <a:ext uri="{FF2B5EF4-FFF2-40B4-BE49-F238E27FC236}">
                  <a16:creationId xmlns:a16="http://schemas.microsoft.com/office/drawing/2014/main" id="{B1FBE6D1-EC33-4DAD-B302-13BDE7A9642B}"/>
                </a:ext>
              </a:extLst>
            </p:cNvPr>
            <p:cNvSpPr txBox="1"/>
            <p:nvPr/>
          </p:nvSpPr>
          <p:spPr>
            <a:xfrm>
              <a:off x="5004584" y="1127023"/>
              <a:ext cx="87592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200">
                  <a:solidFill>
                    <a:schemeClr val="bg1"/>
                  </a:solidFill>
                  <a:latin typeface="Georgia" panose="02040502050405020303" pitchFamily="18" charset="0"/>
                </a:rPr>
                <a:t>Sida</a:t>
              </a:r>
            </a:p>
          </p:txBody>
        </p:sp>
      </p:grpSp>
      <p:grpSp>
        <p:nvGrpSpPr>
          <p:cNvPr id="7" name="Grupp 6">
            <a:extLst>
              <a:ext uri="{FF2B5EF4-FFF2-40B4-BE49-F238E27FC236}">
                <a16:creationId xmlns:a16="http://schemas.microsoft.com/office/drawing/2014/main" id="{2D0393F3-62AA-4646-953A-0770BEA3EB6A}"/>
              </a:ext>
            </a:extLst>
          </p:cNvPr>
          <p:cNvGrpSpPr/>
          <p:nvPr/>
        </p:nvGrpSpPr>
        <p:grpSpPr>
          <a:xfrm>
            <a:off x="8023287" y="2599975"/>
            <a:ext cx="2992286" cy="1658050"/>
            <a:chOff x="5087888" y="3501008"/>
            <a:chExt cx="2992286" cy="1658050"/>
          </a:xfrm>
        </p:grpSpPr>
        <p:grpSp>
          <p:nvGrpSpPr>
            <p:cNvPr id="8" name="Grupp 7">
              <a:extLst>
                <a:ext uri="{FF2B5EF4-FFF2-40B4-BE49-F238E27FC236}">
                  <a16:creationId xmlns:a16="http://schemas.microsoft.com/office/drawing/2014/main" id="{AD21F4AE-36A0-4BD1-945F-783DAD858B24}"/>
                </a:ext>
              </a:extLst>
            </p:cNvPr>
            <p:cNvGrpSpPr/>
            <p:nvPr/>
          </p:nvGrpSpPr>
          <p:grpSpPr>
            <a:xfrm>
              <a:off x="5087888" y="3501008"/>
              <a:ext cx="2992286" cy="1658050"/>
              <a:chOff x="5396138" y="317623"/>
              <a:chExt cx="2992286" cy="1658050"/>
            </a:xfrm>
          </p:grpSpPr>
          <p:pic>
            <p:nvPicPr>
              <p:cNvPr id="10" name="Bildobjekt 9">
                <a:extLst>
                  <a:ext uri="{FF2B5EF4-FFF2-40B4-BE49-F238E27FC236}">
                    <a16:creationId xmlns:a16="http://schemas.microsoft.com/office/drawing/2014/main" id="{52F8FE75-11E1-4162-A30B-C974BAF7DA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6138" y="317623"/>
                <a:ext cx="2992286" cy="1658050"/>
              </a:xfrm>
              <a:prstGeom prst="rect">
                <a:avLst/>
              </a:prstGeom>
            </p:spPr>
          </p:pic>
          <p:sp>
            <p:nvSpPr>
              <p:cNvPr id="11" name="textruta 10">
                <a:extLst>
                  <a:ext uri="{FF2B5EF4-FFF2-40B4-BE49-F238E27FC236}">
                    <a16:creationId xmlns:a16="http://schemas.microsoft.com/office/drawing/2014/main" id="{D987A929-6875-4692-8905-4C911D3399E9}"/>
                  </a:ext>
                </a:extLst>
              </p:cNvPr>
              <p:cNvSpPr txBox="1"/>
              <p:nvPr/>
            </p:nvSpPr>
            <p:spPr>
              <a:xfrm>
                <a:off x="6228184" y="621534"/>
                <a:ext cx="1800200" cy="43088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endParaRPr lang="sv-SE" sz="2200">
                  <a:solidFill>
                    <a:schemeClr val="bg1"/>
                  </a:solidFill>
                  <a:latin typeface="Georgia"/>
                </a:endParaRPr>
              </a:p>
            </p:txBody>
          </p:sp>
        </p:grpSp>
        <p:sp>
          <p:nvSpPr>
            <p:cNvPr id="9" name="textruta 8">
              <a:extLst>
                <a:ext uri="{FF2B5EF4-FFF2-40B4-BE49-F238E27FC236}">
                  <a16:creationId xmlns:a16="http://schemas.microsoft.com/office/drawing/2014/main" id="{6353435C-F683-487B-9C5E-459A5709CD82}"/>
                </a:ext>
              </a:extLst>
            </p:cNvPr>
            <p:cNvSpPr txBox="1"/>
            <p:nvPr/>
          </p:nvSpPr>
          <p:spPr>
            <a:xfrm>
              <a:off x="5919934" y="3969993"/>
              <a:ext cx="204327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200">
                  <a:solidFill>
                    <a:schemeClr val="bg1"/>
                  </a:solidFill>
                  <a:latin typeface="Georgia" panose="02040502050405020303" pitchFamily="18" charset="0"/>
                </a:rPr>
                <a:t>Miljö- och klimatsatsning</a:t>
              </a:r>
            </a:p>
          </p:txBody>
        </p:sp>
      </p:grpSp>
      <p:pic>
        <p:nvPicPr>
          <p:cNvPr id="27" name="Bildobjekt 26">
            <a:extLst>
              <a:ext uri="{FF2B5EF4-FFF2-40B4-BE49-F238E27FC236}">
                <a16:creationId xmlns:a16="http://schemas.microsoft.com/office/drawing/2014/main" id="{3607CB99-A1FB-43F9-9C04-CACA16C6D4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968" y="4634975"/>
            <a:ext cx="2615189" cy="1575819"/>
          </a:xfrm>
          <a:prstGeom prst="rect">
            <a:avLst/>
          </a:prstGeom>
        </p:spPr>
      </p:pic>
      <p:sp>
        <p:nvSpPr>
          <p:cNvPr id="26" name="textruta 25">
            <a:extLst>
              <a:ext uri="{FF2B5EF4-FFF2-40B4-BE49-F238E27FC236}">
                <a16:creationId xmlns:a16="http://schemas.microsoft.com/office/drawing/2014/main" id="{B4BD9589-DF7D-4D63-A0B6-15ED4482735A}"/>
              </a:ext>
            </a:extLst>
          </p:cNvPr>
          <p:cNvSpPr txBox="1"/>
          <p:nvPr/>
        </p:nvSpPr>
        <p:spPr>
          <a:xfrm>
            <a:off x="8893397" y="5012756"/>
            <a:ext cx="2615189" cy="868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sv-SE" sz="2200">
                <a:latin typeface="Georgia" panose="02040502050405020303" pitchFamily="18" charset="0"/>
              </a:rPr>
              <a:t>Perspektiv-</a:t>
            </a:r>
            <a:br>
              <a:rPr lang="sv-SE" sz="2200">
                <a:latin typeface="Georgia" panose="02040502050405020303" pitchFamily="18" charset="0"/>
              </a:rPr>
            </a:br>
            <a:r>
              <a:rPr lang="sv-SE" sz="2200">
                <a:latin typeface="Georgia" panose="02040502050405020303" pitchFamily="18" charset="0"/>
              </a:rPr>
              <a:t>integrering</a:t>
            </a:r>
          </a:p>
        </p:txBody>
      </p:sp>
      <p:sp>
        <p:nvSpPr>
          <p:cNvPr id="30" name="Ellips 29">
            <a:extLst>
              <a:ext uri="{FF2B5EF4-FFF2-40B4-BE49-F238E27FC236}">
                <a16:creationId xmlns:a16="http://schemas.microsoft.com/office/drawing/2014/main" id="{F0FC629F-AD63-4CDA-86BB-C241C8D6F057}"/>
              </a:ext>
            </a:extLst>
          </p:cNvPr>
          <p:cNvSpPr/>
          <p:nvPr/>
        </p:nvSpPr>
        <p:spPr>
          <a:xfrm>
            <a:off x="789903" y="3838401"/>
            <a:ext cx="2515634" cy="2507579"/>
          </a:xfrm>
          <a:prstGeom prst="ellipse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C1FD9D0C-9CAB-4819-B5F9-D897B0D7200B}"/>
              </a:ext>
            </a:extLst>
          </p:cNvPr>
          <p:cNvSpPr txBox="1"/>
          <p:nvPr/>
        </p:nvSpPr>
        <p:spPr>
          <a:xfrm>
            <a:off x="3411113" y="4756962"/>
            <a:ext cx="2515635" cy="727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sv-SE" sz="1800">
                <a:latin typeface="+mj-lt"/>
              </a:rPr>
              <a:t>Handläggardagar</a:t>
            </a:r>
            <a:br>
              <a:rPr lang="sv-SE" sz="1800">
                <a:latin typeface="+mj-lt"/>
              </a:rPr>
            </a:br>
            <a:r>
              <a:rPr lang="sv-SE" sz="1800">
                <a:latin typeface="+mj-lt"/>
              </a:rPr>
              <a:t>22-24 november</a:t>
            </a:r>
          </a:p>
        </p:txBody>
      </p:sp>
    </p:spTree>
    <p:extLst>
      <p:ext uri="{BB962C8B-B14F-4D97-AF65-F5344CB8AC3E}">
        <p14:creationId xmlns:p14="http://schemas.microsoft.com/office/powerpoint/2010/main" val="1176441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ruta 26">
            <a:extLst>
              <a:ext uri="{FF2B5EF4-FFF2-40B4-BE49-F238E27FC236}">
                <a16:creationId xmlns:a16="http://schemas.microsoft.com/office/drawing/2014/main" id="{2C1DB14A-2F09-43CD-901C-1357C7AE0221}"/>
              </a:ext>
            </a:extLst>
          </p:cNvPr>
          <p:cNvSpPr txBox="1"/>
          <p:nvPr/>
        </p:nvSpPr>
        <p:spPr>
          <a:xfrm>
            <a:off x="5046023" y="419965"/>
            <a:ext cx="1820529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sz="6000"/>
              <a:t>2022</a:t>
            </a:r>
          </a:p>
        </p:txBody>
      </p:sp>
      <p:pic>
        <p:nvPicPr>
          <p:cNvPr id="3" name="Bildobjekt 2" descr="En bild som visar text&#10;&#10;Automatiskt genererad beskrivning">
            <a:extLst>
              <a:ext uri="{FF2B5EF4-FFF2-40B4-BE49-F238E27FC236}">
                <a16:creationId xmlns:a16="http://schemas.microsoft.com/office/drawing/2014/main" id="{3B059426-8F8C-49A1-A126-1B9843D3C2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669161"/>
            <a:ext cx="3293439" cy="4637251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395DA84E-235F-420C-909A-9BA1ABE2F4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1669161"/>
            <a:ext cx="4959444" cy="240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4839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 3">
            <a:extLst>
              <a:ext uri="{FF2B5EF4-FFF2-40B4-BE49-F238E27FC236}">
                <a16:creationId xmlns:a16="http://schemas.microsoft.com/office/drawing/2014/main" id="{67721B98-C4F6-4754-BC6D-9BFC089E9AA8}"/>
              </a:ext>
            </a:extLst>
          </p:cNvPr>
          <p:cNvGrpSpPr/>
          <p:nvPr/>
        </p:nvGrpSpPr>
        <p:grpSpPr>
          <a:xfrm>
            <a:off x="3357052" y="4036291"/>
            <a:ext cx="4798656" cy="2750889"/>
            <a:chOff x="7768324" y="604580"/>
            <a:chExt cx="3390476" cy="1904762"/>
          </a:xfrm>
        </p:grpSpPr>
        <p:pic>
          <p:nvPicPr>
            <p:cNvPr id="2" name="Bildobjekt 1">
              <a:extLst>
                <a:ext uri="{FF2B5EF4-FFF2-40B4-BE49-F238E27FC236}">
                  <a16:creationId xmlns:a16="http://schemas.microsoft.com/office/drawing/2014/main" id="{F5A5014B-3803-46F4-8FBF-086AF4370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8324" y="604580"/>
              <a:ext cx="3390476" cy="1904762"/>
            </a:xfrm>
            <a:prstGeom prst="rect">
              <a:avLst/>
            </a:prstGeom>
          </p:spPr>
        </p:pic>
        <p:sp>
          <p:nvSpPr>
            <p:cNvPr id="3" name="textruta 2">
              <a:extLst>
                <a:ext uri="{FF2B5EF4-FFF2-40B4-BE49-F238E27FC236}">
                  <a16:creationId xmlns:a16="http://schemas.microsoft.com/office/drawing/2014/main" id="{6DEAF530-D525-42AF-A37C-0D31AC5A9BFF}"/>
                </a:ext>
              </a:extLst>
            </p:cNvPr>
            <p:cNvSpPr txBox="1"/>
            <p:nvPr/>
          </p:nvSpPr>
          <p:spPr>
            <a:xfrm>
              <a:off x="8678949" y="1290573"/>
              <a:ext cx="2022287" cy="532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200">
                  <a:solidFill>
                    <a:schemeClr val="bg1"/>
                  </a:solidFill>
                  <a:latin typeface="Georgia" panose="02040502050405020303" pitchFamily="18" charset="0"/>
                </a:rPr>
                <a:t>Ett meddelande från valberedningen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74780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En bild som visar text, vägg, står, olika&#10;&#10;Automatiskt genererad beskrivning">
            <a:extLst>
              <a:ext uri="{FF2B5EF4-FFF2-40B4-BE49-F238E27FC236}">
                <a16:creationId xmlns:a16="http://schemas.microsoft.com/office/drawing/2014/main" id="{A7E52251-197C-4474-80EB-10900D23B4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2680"/>
            <a:ext cx="12201976" cy="7380680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DA2EF053-61C9-4EFE-88C8-BE5894BD18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768" y="5243509"/>
            <a:ext cx="1212179" cy="1212179"/>
          </a:xfrm>
          <a:prstGeom prst="rect">
            <a:avLst/>
          </a:prstGeom>
        </p:spPr>
      </p:pic>
      <p:grpSp>
        <p:nvGrpSpPr>
          <p:cNvPr id="8" name="Grupp 7">
            <a:extLst>
              <a:ext uri="{FF2B5EF4-FFF2-40B4-BE49-F238E27FC236}">
                <a16:creationId xmlns:a16="http://schemas.microsoft.com/office/drawing/2014/main" id="{635DE775-CBBA-4613-85EB-3A2730AD0C4B}"/>
              </a:ext>
            </a:extLst>
          </p:cNvPr>
          <p:cNvGrpSpPr/>
          <p:nvPr/>
        </p:nvGrpSpPr>
        <p:grpSpPr>
          <a:xfrm>
            <a:off x="9500665" y="4997427"/>
            <a:ext cx="5795289" cy="1429890"/>
            <a:chOff x="5385932" y="134527"/>
            <a:chExt cx="6720013" cy="1658050"/>
          </a:xfrm>
        </p:grpSpPr>
        <p:pic>
          <p:nvPicPr>
            <p:cNvPr id="5" name="Bildobjekt 4">
              <a:extLst>
                <a:ext uri="{FF2B5EF4-FFF2-40B4-BE49-F238E27FC236}">
                  <a16:creationId xmlns:a16="http://schemas.microsoft.com/office/drawing/2014/main" id="{201F2812-40CD-422D-B7A6-0A1490ED8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5932" y="134527"/>
              <a:ext cx="2992286" cy="1658050"/>
            </a:xfrm>
            <a:prstGeom prst="rect">
              <a:avLst/>
            </a:prstGeom>
          </p:spPr>
        </p:pic>
        <p:sp>
          <p:nvSpPr>
            <p:cNvPr id="7" name="textruta 6">
              <a:extLst>
                <a:ext uri="{FF2B5EF4-FFF2-40B4-BE49-F238E27FC236}">
                  <a16:creationId xmlns:a16="http://schemas.microsoft.com/office/drawing/2014/main" id="{643E2702-42AB-4226-948C-F57638665DD8}"/>
                </a:ext>
              </a:extLst>
            </p:cNvPr>
            <p:cNvSpPr txBox="1"/>
            <p:nvPr/>
          </p:nvSpPr>
          <p:spPr>
            <a:xfrm>
              <a:off x="6011568" y="588820"/>
              <a:ext cx="6094377" cy="7494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800">
                  <a:solidFill>
                    <a:schemeClr val="bg1"/>
                  </a:solidFill>
                  <a:latin typeface="Georgia" panose="02040502050405020303" pitchFamily="18" charset="0"/>
                </a:rPr>
                <a:t>- www.smc.global</a:t>
              </a:r>
            </a:p>
            <a:p>
              <a:r>
                <a:rPr lang="sv-SE">
                  <a:solidFill>
                    <a:schemeClr val="bg1"/>
                  </a:solidFill>
                  <a:latin typeface="Georgia" panose="02040502050405020303" pitchFamily="18" charset="0"/>
                </a:rPr>
                <a:t>- fabo.org/</a:t>
              </a:r>
              <a:r>
                <a:rPr lang="sv-SE" err="1">
                  <a:solidFill>
                    <a:schemeClr val="bg1"/>
                  </a:solidFill>
                  <a:latin typeface="Georgia" panose="02040502050405020303" pitchFamily="18" charset="0"/>
                </a:rPr>
                <a:t>smc</a:t>
              </a:r>
              <a:endParaRPr lang="sv-SE" sz="180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</p:grpSp>
      <p:pic>
        <p:nvPicPr>
          <p:cNvPr id="3" name="Bildobjekt 2" descr="En bild som visar text, clipart, första hjälpen-kit&#10;&#10;Automatiskt genererad beskrivning">
            <a:extLst>
              <a:ext uri="{FF2B5EF4-FFF2-40B4-BE49-F238E27FC236}">
                <a16:creationId xmlns:a16="http://schemas.microsoft.com/office/drawing/2014/main" id="{4AF714BE-744C-4230-98A4-15600BCE16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402" y="5249641"/>
            <a:ext cx="1212179" cy="1212179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3B20E72C-F71A-4DA5-966B-AD71AAE773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086" y="5803363"/>
            <a:ext cx="1247908" cy="1247908"/>
          </a:xfrm>
          <a:prstGeom prst="rect">
            <a:avLst/>
          </a:prstGeom>
        </p:spPr>
      </p:pic>
      <p:sp>
        <p:nvSpPr>
          <p:cNvPr id="4" name="Ellips 3">
            <a:extLst>
              <a:ext uri="{FF2B5EF4-FFF2-40B4-BE49-F238E27FC236}">
                <a16:creationId xmlns:a16="http://schemas.microsoft.com/office/drawing/2014/main" id="{F543E701-499D-48DB-A779-955B18376574}"/>
              </a:ext>
            </a:extLst>
          </p:cNvPr>
          <p:cNvSpPr/>
          <p:nvPr/>
        </p:nvSpPr>
        <p:spPr>
          <a:xfrm>
            <a:off x="0" y="4447971"/>
            <a:ext cx="1658951" cy="1581199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solidFill>
              <a:srgbClr val="0661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75FB38CD-3EFE-4EDA-A880-96E77F82B0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161" y="5249641"/>
            <a:ext cx="1212179" cy="121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389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ruta 26">
            <a:extLst>
              <a:ext uri="{FF2B5EF4-FFF2-40B4-BE49-F238E27FC236}">
                <a16:creationId xmlns:a16="http://schemas.microsoft.com/office/drawing/2014/main" id="{2C1DB14A-2F09-43CD-901C-1357C7AE0221}"/>
              </a:ext>
            </a:extLst>
          </p:cNvPr>
          <p:cNvSpPr txBox="1"/>
          <p:nvPr/>
        </p:nvSpPr>
        <p:spPr>
          <a:xfrm>
            <a:off x="5046023" y="419965"/>
            <a:ext cx="1820529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sz="6000"/>
              <a:t>2022</a:t>
            </a:r>
          </a:p>
        </p:txBody>
      </p:sp>
      <p:pic>
        <p:nvPicPr>
          <p:cNvPr id="3" name="Bildobjekt 2" descr="En bild som visar text&#10;&#10;Automatiskt genererad beskrivning">
            <a:extLst>
              <a:ext uri="{FF2B5EF4-FFF2-40B4-BE49-F238E27FC236}">
                <a16:creationId xmlns:a16="http://schemas.microsoft.com/office/drawing/2014/main" id="{3B059426-8F8C-49A1-A126-1B9843D3C2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669161"/>
            <a:ext cx="3293439" cy="4637251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395DA84E-235F-420C-909A-9BA1ABE2F4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1669161"/>
            <a:ext cx="4959444" cy="2407869"/>
          </a:xfrm>
          <a:prstGeom prst="rect">
            <a:avLst/>
          </a:prstGeom>
        </p:spPr>
      </p:pic>
      <p:sp>
        <p:nvSpPr>
          <p:cNvPr id="5" name="Ellips 4">
            <a:extLst>
              <a:ext uri="{FF2B5EF4-FFF2-40B4-BE49-F238E27FC236}">
                <a16:creationId xmlns:a16="http://schemas.microsoft.com/office/drawing/2014/main" id="{8FBF91BA-8BE0-4937-8EDD-542E7CC0EA34}"/>
              </a:ext>
            </a:extLst>
          </p:cNvPr>
          <p:cNvSpPr/>
          <p:nvPr/>
        </p:nvSpPr>
        <p:spPr>
          <a:xfrm>
            <a:off x="5860114" y="4299981"/>
            <a:ext cx="2012876" cy="2006431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7" name="Ellips 6">
            <a:extLst>
              <a:ext uri="{FF2B5EF4-FFF2-40B4-BE49-F238E27FC236}">
                <a16:creationId xmlns:a16="http://schemas.microsoft.com/office/drawing/2014/main" id="{714998E5-BA66-4D11-9975-7C8ACBA477D8}"/>
              </a:ext>
            </a:extLst>
          </p:cNvPr>
          <p:cNvSpPr/>
          <p:nvPr/>
        </p:nvSpPr>
        <p:spPr>
          <a:xfrm>
            <a:off x="5857066" y="4310563"/>
            <a:ext cx="2012877" cy="2006432"/>
          </a:xfrm>
          <a:prstGeom prst="ellipse">
            <a:avLst/>
          </a:prstGeom>
          <a:solidFill>
            <a:srgbClr val="B95A3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sv-SE">
                <a:solidFill>
                  <a:schemeClr val="bg1"/>
                </a:solidFill>
                <a:latin typeface="+mj-lt"/>
              </a:rPr>
              <a:t>OECD </a:t>
            </a:r>
            <a:r>
              <a:rPr lang="sv-SE" err="1">
                <a:solidFill>
                  <a:schemeClr val="bg1"/>
                </a:solidFill>
                <a:latin typeface="+mj-lt"/>
              </a:rPr>
              <a:t>Development</a:t>
            </a:r>
            <a:r>
              <a:rPr lang="sv-SE">
                <a:solidFill>
                  <a:schemeClr val="bg1"/>
                </a:solidFill>
                <a:latin typeface="+mj-lt"/>
              </a:rPr>
              <a:t> </a:t>
            </a:r>
            <a:r>
              <a:rPr lang="sv-SE" err="1">
                <a:solidFill>
                  <a:schemeClr val="bg1"/>
                </a:solidFill>
                <a:latin typeface="+mj-lt"/>
              </a:rPr>
              <a:t>Assistance</a:t>
            </a:r>
            <a:r>
              <a:rPr lang="sv-SE">
                <a:solidFill>
                  <a:schemeClr val="bg1"/>
                </a:solidFill>
                <a:latin typeface="+mj-lt"/>
              </a:rPr>
              <a:t> </a:t>
            </a:r>
            <a:r>
              <a:rPr lang="sv-SE" err="1">
                <a:solidFill>
                  <a:schemeClr val="bg1"/>
                </a:solidFill>
                <a:latin typeface="+mj-lt"/>
              </a:rPr>
              <a:t>Committee</a:t>
            </a:r>
            <a:br>
              <a:rPr lang="sv-SE">
                <a:solidFill>
                  <a:schemeClr val="bg1"/>
                </a:solidFill>
                <a:latin typeface="+mj-lt"/>
              </a:rPr>
            </a:br>
            <a:r>
              <a:rPr lang="sv-SE">
                <a:solidFill>
                  <a:schemeClr val="bg1"/>
                </a:solidFill>
                <a:latin typeface="+mj-lt"/>
              </a:rPr>
              <a:t>(DAC) </a:t>
            </a:r>
          </a:p>
        </p:txBody>
      </p:sp>
    </p:spTree>
    <p:extLst>
      <p:ext uri="{BB962C8B-B14F-4D97-AF65-F5344CB8AC3E}">
        <p14:creationId xmlns:p14="http://schemas.microsoft.com/office/powerpoint/2010/main" val="1455247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objekt 16">
            <a:extLst>
              <a:ext uri="{FF2B5EF4-FFF2-40B4-BE49-F238E27FC236}">
                <a16:creationId xmlns:a16="http://schemas.microsoft.com/office/drawing/2014/main" id="{A41C86A2-E984-47C7-B4C6-08F220DF31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201" y="1262826"/>
            <a:ext cx="2891176" cy="2858353"/>
          </a:xfrm>
          <a:prstGeom prst="rect">
            <a:avLst/>
          </a:prstGeom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7573FD3B-7846-4790-812B-477AFF73C1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678" y="2077552"/>
            <a:ext cx="2891177" cy="2859289"/>
          </a:xfrm>
          <a:prstGeom prst="rect">
            <a:avLst/>
          </a:prstGeom>
        </p:spPr>
      </p:pic>
      <p:pic>
        <p:nvPicPr>
          <p:cNvPr id="23" name="Bildobjekt 22" descr="En bild som visar text, tecken, fönster, clipart&#10;&#10;Automatiskt genererad beskrivning">
            <a:extLst>
              <a:ext uri="{FF2B5EF4-FFF2-40B4-BE49-F238E27FC236}">
                <a16:creationId xmlns:a16="http://schemas.microsoft.com/office/drawing/2014/main" id="{B31BA486-5456-4B1A-962D-C959DFC324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72" y="1258914"/>
            <a:ext cx="2891177" cy="2862265"/>
          </a:xfrm>
          <a:prstGeom prst="rect">
            <a:avLst/>
          </a:prstGeom>
        </p:spPr>
      </p:pic>
      <p:sp>
        <p:nvSpPr>
          <p:cNvPr id="24" name="Rektangel 23">
            <a:extLst>
              <a:ext uri="{FF2B5EF4-FFF2-40B4-BE49-F238E27FC236}">
                <a16:creationId xmlns:a16="http://schemas.microsoft.com/office/drawing/2014/main" id="{8096670D-85ED-4D8E-BCDC-88F74D654129}"/>
              </a:ext>
            </a:extLst>
          </p:cNvPr>
          <p:cNvSpPr/>
          <p:nvPr/>
        </p:nvSpPr>
        <p:spPr>
          <a:xfrm>
            <a:off x="1490669" y="4280127"/>
            <a:ext cx="2160240" cy="629788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sv-SE" sz="3200">
                <a:latin typeface="+mj-lt"/>
              </a:rPr>
              <a:t>Mötesplats 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70D79E4E-E2F4-4EFE-BF01-F21B5E81E6A9}"/>
              </a:ext>
            </a:extLst>
          </p:cNvPr>
          <p:cNvSpPr/>
          <p:nvPr/>
        </p:nvSpPr>
        <p:spPr>
          <a:xfrm>
            <a:off x="7678119" y="4269285"/>
            <a:ext cx="3388680" cy="629788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sv-SE" sz="3200">
                <a:latin typeface="+mj-lt"/>
              </a:rPr>
              <a:t>Vidareförmedling </a:t>
            </a: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C1226217-CC7B-4532-8F30-DDFAE3E04B92}"/>
              </a:ext>
            </a:extLst>
          </p:cNvPr>
          <p:cNvSpPr/>
          <p:nvPr/>
        </p:nvSpPr>
        <p:spPr>
          <a:xfrm>
            <a:off x="4405964" y="5096626"/>
            <a:ext cx="3014603" cy="629788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sv-SE" sz="3200" err="1">
                <a:latin typeface="+mj-lt"/>
              </a:rPr>
              <a:t>Påverkansaktör</a:t>
            </a:r>
            <a:r>
              <a:rPr lang="sv-SE" sz="3200">
                <a:latin typeface="+mj-lt"/>
              </a:rPr>
              <a:t> </a:t>
            </a:r>
          </a:p>
        </p:txBody>
      </p:sp>
      <p:sp>
        <p:nvSpPr>
          <p:cNvPr id="27" name="textruta 26">
            <a:extLst>
              <a:ext uri="{FF2B5EF4-FFF2-40B4-BE49-F238E27FC236}">
                <a16:creationId xmlns:a16="http://schemas.microsoft.com/office/drawing/2014/main" id="{2C1DB14A-2F09-43CD-901C-1357C7AE0221}"/>
              </a:ext>
            </a:extLst>
          </p:cNvPr>
          <p:cNvSpPr txBox="1"/>
          <p:nvPr/>
        </p:nvSpPr>
        <p:spPr>
          <a:xfrm>
            <a:off x="5046023" y="419965"/>
            <a:ext cx="1820529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sz="600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3310808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objekt 16">
            <a:extLst>
              <a:ext uri="{FF2B5EF4-FFF2-40B4-BE49-F238E27FC236}">
                <a16:creationId xmlns:a16="http://schemas.microsoft.com/office/drawing/2014/main" id="{A41C86A2-E984-47C7-B4C6-08F220DF31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570647"/>
            <a:ext cx="2891176" cy="2858353"/>
          </a:xfrm>
          <a:prstGeom prst="rect">
            <a:avLst/>
          </a:prstGeom>
        </p:spPr>
      </p:pic>
      <p:sp>
        <p:nvSpPr>
          <p:cNvPr id="24" name="Rektangel 23">
            <a:extLst>
              <a:ext uri="{FF2B5EF4-FFF2-40B4-BE49-F238E27FC236}">
                <a16:creationId xmlns:a16="http://schemas.microsoft.com/office/drawing/2014/main" id="{8096670D-85ED-4D8E-BCDC-88F74D654129}"/>
              </a:ext>
            </a:extLst>
          </p:cNvPr>
          <p:cNvSpPr/>
          <p:nvPr/>
        </p:nvSpPr>
        <p:spPr>
          <a:xfrm>
            <a:off x="4876167" y="1556792"/>
            <a:ext cx="2160240" cy="629788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sv-SE" sz="3200">
                <a:latin typeface="+mj-lt"/>
              </a:rPr>
              <a:t>Mötesplats </a:t>
            </a:r>
          </a:p>
        </p:txBody>
      </p:sp>
      <p:sp>
        <p:nvSpPr>
          <p:cNvPr id="27" name="textruta 26">
            <a:extLst>
              <a:ext uri="{FF2B5EF4-FFF2-40B4-BE49-F238E27FC236}">
                <a16:creationId xmlns:a16="http://schemas.microsoft.com/office/drawing/2014/main" id="{2C1DB14A-2F09-43CD-901C-1357C7AE0221}"/>
              </a:ext>
            </a:extLst>
          </p:cNvPr>
          <p:cNvSpPr txBox="1"/>
          <p:nvPr/>
        </p:nvSpPr>
        <p:spPr>
          <a:xfrm>
            <a:off x="5046023" y="419965"/>
            <a:ext cx="1820529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sz="600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3382462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objekt 16">
            <a:extLst>
              <a:ext uri="{FF2B5EF4-FFF2-40B4-BE49-F238E27FC236}">
                <a16:creationId xmlns:a16="http://schemas.microsoft.com/office/drawing/2014/main" id="{A41C86A2-E984-47C7-B4C6-08F220DF31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570647"/>
            <a:ext cx="2891176" cy="2858353"/>
          </a:xfrm>
          <a:prstGeom prst="rect">
            <a:avLst/>
          </a:prstGeom>
        </p:spPr>
      </p:pic>
      <p:sp>
        <p:nvSpPr>
          <p:cNvPr id="24" name="Rektangel 23">
            <a:extLst>
              <a:ext uri="{FF2B5EF4-FFF2-40B4-BE49-F238E27FC236}">
                <a16:creationId xmlns:a16="http://schemas.microsoft.com/office/drawing/2014/main" id="{8096670D-85ED-4D8E-BCDC-88F74D654129}"/>
              </a:ext>
            </a:extLst>
          </p:cNvPr>
          <p:cNvSpPr/>
          <p:nvPr/>
        </p:nvSpPr>
        <p:spPr>
          <a:xfrm>
            <a:off x="4876167" y="1556792"/>
            <a:ext cx="2160240" cy="629788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sv-SE" sz="3200">
                <a:latin typeface="+mj-lt"/>
              </a:rPr>
              <a:t>Mötesplats </a:t>
            </a:r>
          </a:p>
        </p:txBody>
      </p:sp>
      <p:sp>
        <p:nvSpPr>
          <p:cNvPr id="27" name="textruta 26">
            <a:extLst>
              <a:ext uri="{FF2B5EF4-FFF2-40B4-BE49-F238E27FC236}">
                <a16:creationId xmlns:a16="http://schemas.microsoft.com/office/drawing/2014/main" id="{2C1DB14A-2F09-43CD-901C-1357C7AE0221}"/>
              </a:ext>
            </a:extLst>
          </p:cNvPr>
          <p:cNvSpPr txBox="1"/>
          <p:nvPr/>
        </p:nvSpPr>
        <p:spPr>
          <a:xfrm>
            <a:off x="5046023" y="419965"/>
            <a:ext cx="1820529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sz="6000"/>
              <a:t>2022</a:t>
            </a:r>
          </a:p>
        </p:txBody>
      </p:sp>
      <p:sp>
        <p:nvSpPr>
          <p:cNvPr id="13" name="Ellips 12">
            <a:extLst>
              <a:ext uri="{FF2B5EF4-FFF2-40B4-BE49-F238E27FC236}">
                <a16:creationId xmlns:a16="http://schemas.microsoft.com/office/drawing/2014/main" id="{8D0162A5-10AB-43FA-A232-B95074DCF7C9}"/>
              </a:ext>
            </a:extLst>
          </p:cNvPr>
          <p:cNvSpPr>
            <a:spLocks noChangeAspect="1"/>
          </p:cNvSpPr>
          <p:nvPr/>
        </p:nvSpPr>
        <p:spPr>
          <a:xfrm>
            <a:off x="4098391" y="4875686"/>
            <a:ext cx="1555552" cy="1550571"/>
          </a:xfrm>
          <a:prstGeom prst="ellipse">
            <a:avLst/>
          </a:prstGeom>
          <a:solidFill>
            <a:srgbClr val="8CA19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sv-SE">
                <a:solidFill>
                  <a:schemeClr val="tx1"/>
                </a:solidFill>
              </a:rPr>
              <a:t>SMR + SKR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4A58C986-F650-4370-ADA4-2B9F02B0D99E}"/>
              </a:ext>
            </a:extLst>
          </p:cNvPr>
          <p:cNvSpPr txBox="1"/>
          <p:nvPr/>
        </p:nvSpPr>
        <p:spPr>
          <a:xfrm>
            <a:off x="4413426" y="4431518"/>
            <a:ext cx="925481" cy="395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sv-SE">
                <a:latin typeface="Georgia" panose="02040502050405020303" pitchFamily="18" charset="0"/>
              </a:rPr>
              <a:t>23 maj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89E9F714-B6AD-45FC-84CB-46CEE54A1F68}"/>
              </a:ext>
            </a:extLst>
          </p:cNvPr>
          <p:cNvSpPr txBox="1"/>
          <p:nvPr/>
        </p:nvSpPr>
        <p:spPr>
          <a:xfrm>
            <a:off x="1381549" y="5188008"/>
            <a:ext cx="27607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Christ’s love moves the world to reconciliation and unity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37465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objekt 16">
            <a:extLst>
              <a:ext uri="{FF2B5EF4-FFF2-40B4-BE49-F238E27FC236}">
                <a16:creationId xmlns:a16="http://schemas.microsoft.com/office/drawing/2014/main" id="{A41C86A2-E984-47C7-B4C6-08F220DF31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570647"/>
            <a:ext cx="2891176" cy="2858353"/>
          </a:xfrm>
          <a:prstGeom prst="rect">
            <a:avLst/>
          </a:prstGeom>
        </p:spPr>
      </p:pic>
      <p:sp>
        <p:nvSpPr>
          <p:cNvPr id="24" name="Rektangel 23">
            <a:extLst>
              <a:ext uri="{FF2B5EF4-FFF2-40B4-BE49-F238E27FC236}">
                <a16:creationId xmlns:a16="http://schemas.microsoft.com/office/drawing/2014/main" id="{8096670D-85ED-4D8E-BCDC-88F74D654129}"/>
              </a:ext>
            </a:extLst>
          </p:cNvPr>
          <p:cNvSpPr/>
          <p:nvPr/>
        </p:nvSpPr>
        <p:spPr>
          <a:xfrm>
            <a:off x="4876167" y="1556792"/>
            <a:ext cx="2160240" cy="629788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sv-SE" sz="3200">
                <a:latin typeface="+mj-lt"/>
              </a:rPr>
              <a:t>Mötesplats </a:t>
            </a:r>
          </a:p>
        </p:txBody>
      </p:sp>
      <p:sp>
        <p:nvSpPr>
          <p:cNvPr id="27" name="textruta 26">
            <a:extLst>
              <a:ext uri="{FF2B5EF4-FFF2-40B4-BE49-F238E27FC236}">
                <a16:creationId xmlns:a16="http://schemas.microsoft.com/office/drawing/2014/main" id="{2C1DB14A-2F09-43CD-901C-1357C7AE0221}"/>
              </a:ext>
            </a:extLst>
          </p:cNvPr>
          <p:cNvSpPr txBox="1"/>
          <p:nvPr/>
        </p:nvSpPr>
        <p:spPr>
          <a:xfrm>
            <a:off x="5046023" y="419965"/>
            <a:ext cx="1820529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sz="6000"/>
              <a:t>2022</a:t>
            </a:r>
          </a:p>
        </p:txBody>
      </p:sp>
      <p:sp>
        <p:nvSpPr>
          <p:cNvPr id="11" name="Ellips 10">
            <a:extLst>
              <a:ext uri="{FF2B5EF4-FFF2-40B4-BE49-F238E27FC236}">
                <a16:creationId xmlns:a16="http://schemas.microsoft.com/office/drawing/2014/main" id="{ADE00F36-B216-4086-80F5-80FB8146737D}"/>
              </a:ext>
            </a:extLst>
          </p:cNvPr>
          <p:cNvSpPr>
            <a:spLocks noChangeAspect="1"/>
          </p:cNvSpPr>
          <p:nvPr/>
        </p:nvSpPr>
        <p:spPr>
          <a:xfrm>
            <a:off x="6608821" y="4873088"/>
            <a:ext cx="1558159" cy="1553170"/>
          </a:xfrm>
          <a:prstGeom prst="ellipse">
            <a:avLst/>
          </a:prstGeom>
          <a:solidFill>
            <a:srgbClr val="B95A3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sv-SE">
                <a:solidFill>
                  <a:schemeClr val="tx1"/>
                </a:solidFill>
              </a:rPr>
              <a:t>Kyrkornas världsråd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AFC81D6C-58E9-4393-A594-D9DD14180E8C}"/>
              </a:ext>
            </a:extLst>
          </p:cNvPr>
          <p:cNvSpPr txBox="1"/>
          <p:nvPr/>
        </p:nvSpPr>
        <p:spPr>
          <a:xfrm>
            <a:off x="6673740" y="4111463"/>
            <a:ext cx="1458532" cy="727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sv-SE">
                <a:latin typeface="Georgia" panose="02040502050405020303" pitchFamily="18" charset="0"/>
              </a:rPr>
              <a:t>31 augusti –</a:t>
            </a:r>
            <a:br>
              <a:rPr lang="sv-SE">
                <a:latin typeface="Georgia" panose="02040502050405020303" pitchFamily="18" charset="0"/>
              </a:rPr>
            </a:br>
            <a:r>
              <a:rPr lang="sv-SE">
                <a:latin typeface="Georgia" panose="02040502050405020303" pitchFamily="18" charset="0"/>
              </a:rPr>
              <a:t>8 september</a:t>
            </a:r>
          </a:p>
        </p:txBody>
      </p:sp>
      <p:sp>
        <p:nvSpPr>
          <p:cNvPr id="13" name="Ellips 12">
            <a:extLst>
              <a:ext uri="{FF2B5EF4-FFF2-40B4-BE49-F238E27FC236}">
                <a16:creationId xmlns:a16="http://schemas.microsoft.com/office/drawing/2014/main" id="{8D0162A5-10AB-43FA-A232-B95074DCF7C9}"/>
              </a:ext>
            </a:extLst>
          </p:cNvPr>
          <p:cNvSpPr>
            <a:spLocks noChangeAspect="1"/>
          </p:cNvSpPr>
          <p:nvPr/>
        </p:nvSpPr>
        <p:spPr>
          <a:xfrm>
            <a:off x="4098391" y="4875686"/>
            <a:ext cx="1555552" cy="1550571"/>
          </a:xfrm>
          <a:prstGeom prst="ellipse">
            <a:avLst/>
          </a:prstGeom>
          <a:solidFill>
            <a:srgbClr val="8CA19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sv-SE">
                <a:solidFill>
                  <a:schemeClr val="tx1"/>
                </a:solidFill>
              </a:rPr>
              <a:t>SMR + SKR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4A58C986-F650-4370-ADA4-2B9F02B0D99E}"/>
              </a:ext>
            </a:extLst>
          </p:cNvPr>
          <p:cNvSpPr txBox="1"/>
          <p:nvPr/>
        </p:nvSpPr>
        <p:spPr>
          <a:xfrm>
            <a:off x="4413426" y="4431518"/>
            <a:ext cx="925481" cy="395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sv-SE">
                <a:latin typeface="Georgia" panose="02040502050405020303" pitchFamily="18" charset="0"/>
              </a:rPr>
              <a:t>23 maj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89E9F714-B6AD-45FC-84CB-46CEE54A1F68}"/>
              </a:ext>
            </a:extLst>
          </p:cNvPr>
          <p:cNvSpPr txBox="1"/>
          <p:nvPr/>
        </p:nvSpPr>
        <p:spPr>
          <a:xfrm>
            <a:off x="1381549" y="5188008"/>
            <a:ext cx="27607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Christ’s love moves the world to reconciliation and unity</a:t>
            </a:r>
            <a:endParaRPr lang="sv-SE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4561AC7F-BF03-41FD-B88E-DF9F6398BD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460" y="4873088"/>
            <a:ext cx="1196398" cy="71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33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objekt 16">
            <a:extLst>
              <a:ext uri="{FF2B5EF4-FFF2-40B4-BE49-F238E27FC236}">
                <a16:creationId xmlns:a16="http://schemas.microsoft.com/office/drawing/2014/main" id="{A41C86A2-E984-47C7-B4C6-08F220DF31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570647"/>
            <a:ext cx="2891176" cy="2858353"/>
          </a:xfrm>
          <a:prstGeom prst="rect">
            <a:avLst/>
          </a:prstGeom>
        </p:spPr>
      </p:pic>
      <p:sp>
        <p:nvSpPr>
          <p:cNvPr id="24" name="Rektangel 23">
            <a:extLst>
              <a:ext uri="{FF2B5EF4-FFF2-40B4-BE49-F238E27FC236}">
                <a16:creationId xmlns:a16="http://schemas.microsoft.com/office/drawing/2014/main" id="{8096670D-85ED-4D8E-BCDC-88F74D654129}"/>
              </a:ext>
            </a:extLst>
          </p:cNvPr>
          <p:cNvSpPr/>
          <p:nvPr/>
        </p:nvSpPr>
        <p:spPr>
          <a:xfrm>
            <a:off x="4876167" y="1556792"/>
            <a:ext cx="2160240" cy="629788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sv-SE" sz="3200">
                <a:latin typeface="+mj-lt"/>
              </a:rPr>
              <a:t>Mötesplats </a:t>
            </a:r>
          </a:p>
        </p:txBody>
      </p:sp>
      <p:sp>
        <p:nvSpPr>
          <p:cNvPr id="27" name="textruta 26">
            <a:extLst>
              <a:ext uri="{FF2B5EF4-FFF2-40B4-BE49-F238E27FC236}">
                <a16:creationId xmlns:a16="http://schemas.microsoft.com/office/drawing/2014/main" id="{2C1DB14A-2F09-43CD-901C-1357C7AE0221}"/>
              </a:ext>
            </a:extLst>
          </p:cNvPr>
          <p:cNvSpPr txBox="1"/>
          <p:nvPr/>
        </p:nvSpPr>
        <p:spPr>
          <a:xfrm>
            <a:off x="5046023" y="419965"/>
            <a:ext cx="1820529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sz="6000"/>
              <a:t>2022</a:t>
            </a:r>
          </a:p>
        </p:txBody>
      </p:sp>
      <p:sp>
        <p:nvSpPr>
          <p:cNvPr id="11" name="Ellips 10">
            <a:extLst>
              <a:ext uri="{FF2B5EF4-FFF2-40B4-BE49-F238E27FC236}">
                <a16:creationId xmlns:a16="http://schemas.microsoft.com/office/drawing/2014/main" id="{ADE00F36-B216-4086-80F5-80FB8146737D}"/>
              </a:ext>
            </a:extLst>
          </p:cNvPr>
          <p:cNvSpPr>
            <a:spLocks noChangeAspect="1"/>
          </p:cNvSpPr>
          <p:nvPr/>
        </p:nvSpPr>
        <p:spPr>
          <a:xfrm>
            <a:off x="6608821" y="4873088"/>
            <a:ext cx="1558159" cy="1553170"/>
          </a:xfrm>
          <a:prstGeom prst="ellipse">
            <a:avLst/>
          </a:prstGeom>
          <a:solidFill>
            <a:srgbClr val="B95A3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sv-SE">
                <a:solidFill>
                  <a:schemeClr val="tx1"/>
                </a:solidFill>
              </a:rPr>
              <a:t>Kyrkornas världsråd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AFC81D6C-58E9-4393-A594-D9DD14180E8C}"/>
              </a:ext>
            </a:extLst>
          </p:cNvPr>
          <p:cNvSpPr txBox="1"/>
          <p:nvPr/>
        </p:nvSpPr>
        <p:spPr>
          <a:xfrm>
            <a:off x="6673740" y="4111463"/>
            <a:ext cx="1458532" cy="727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sv-SE">
                <a:latin typeface="Georgia" panose="02040502050405020303" pitchFamily="18" charset="0"/>
              </a:rPr>
              <a:t>31 augusti –</a:t>
            </a:r>
            <a:br>
              <a:rPr lang="sv-SE">
                <a:latin typeface="Georgia" panose="02040502050405020303" pitchFamily="18" charset="0"/>
              </a:rPr>
            </a:br>
            <a:r>
              <a:rPr lang="sv-SE">
                <a:latin typeface="Georgia" panose="02040502050405020303" pitchFamily="18" charset="0"/>
              </a:rPr>
              <a:t>8 september</a:t>
            </a:r>
          </a:p>
        </p:txBody>
      </p:sp>
      <p:sp>
        <p:nvSpPr>
          <p:cNvPr id="13" name="Ellips 12">
            <a:extLst>
              <a:ext uri="{FF2B5EF4-FFF2-40B4-BE49-F238E27FC236}">
                <a16:creationId xmlns:a16="http://schemas.microsoft.com/office/drawing/2014/main" id="{8D0162A5-10AB-43FA-A232-B95074DCF7C9}"/>
              </a:ext>
            </a:extLst>
          </p:cNvPr>
          <p:cNvSpPr>
            <a:spLocks noChangeAspect="1"/>
          </p:cNvSpPr>
          <p:nvPr/>
        </p:nvSpPr>
        <p:spPr>
          <a:xfrm>
            <a:off x="4098391" y="4875686"/>
            <a:ext cx="1555552" cy="1550571"/>
          </a:xfrm>
          <a:prstGeom prst="ellipse">
            <a:avLst/>
          </a:prstGeom>
          <a:solidFill>
            <a:srgbClr val="8CA19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sv-SE">
                <a:solidFill>
                  <a:schemeClr val="tx1"/>
                </a:solidFill>
              </a:rPr>
              <a:t>SMR + SKR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4A58C986-F650-4370-ADA4-2B9F02B0D99E}"/>
              </a:ext>
            </a:extLst>
          </p:cNvPr>
          <p:cNvSpPr txBox="1"/>
          <p:nvPr/>
        </p:nvSpPr>
        <p:spPr>
          <a:xfrm>
            <a:off x="4413426" y="4431518"/>
            <a:ext cx="925481" cy="395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sv-SE">
                <a:latin typeface="Georgia" panose="02040502050405020303" pitchFamily="18" charset="0"/>
              </a:rPr>
              <a:t>23 maj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89E9F714-B6AD-45FC-84CB-46CEE54A1F68}"/>
              </a:ext>
            </a:extLst>
          </p:cNvPr>
          <p:cNvSpPr txBox="1"/>
          <p:nvPr/>
        </p:nvSpPr>
        <p:spPr>
          <a:xfrm>
            <a:off x="1381549" y="5188008"/>
            <a:ext cx="27607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Christ’s love moves the world to reconciliation and unity</a:t>
            </a:r>
            <a:endParaRPr lang="sv-SE"/>
          </a:p>
        </p:txBody>
      </p:sp>
      <p:sp>
        <p:nvSpPr>
          <p:cNvPr id="20" name="Ellips 19">
            <a:extLst>
              <a:ext uri="{FF2B5EF4-FFF2-40B4-BE49-F238E27FC236}">
                <a16:creationId xmlns:a16="http://schemas.microsoft.com/office/drawing/2014/main" id="{784CEA2D-B0D8-4979-BBA6-B0180C837E8D}"/>
              </a:ext>
            </a:extLst>
          </p:cNvPr>
          <p:cNvSpPr>
            <a:spLocks noChangeAspect="1"/>
          </p:cNvSpPr>
          <p:nvPr/>
        </p:nvSpPr>
        <p:spPr>
          <a:xfrm>
            <a:off x="9131874" y="4871405"/>
            <a:ext cx="1558159" cy="1553170"/>
          </a:xfrm>
          <a:prstGeom prst="ellipse">
            <a:avLst/>
          </a:prstGeom>
          <a:solidFill>
            <a:srgbClr val="D4E3BE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sv-SE">
                <a:solidFill>
                  <a:schemeClr val="tx1"/>
                </a:solidFill>
              </a:rPr>
              <a:t>Nyheter!</a:t>
            </a:r>
          </a:p>
        </p:txBody>
      </p:sp>
    </p:spTree>
    <p:extLst>
      <p:ext uri="{BB962C8B-B14F-4D97-AF65-F5344CB8AC3E}">
        <p14:creationId xmlns:p14="http://schemas.microsoft.com/office/powerpoint/2010/main" val="4052192351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mall med bildförslag">
  <a:themeElements>
    <a:clrScheme name="Gråskal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SMR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mall SV bredbild  -  Skrivskyddad" id="{A00B9AA5-0B70-4054-8777-9BE2AEDE51DF}" vid="{F3B3CC2A-5E6E-455C-86DC-19709FBDF8D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1614D2F84816D469A6EAE2A0142C601" ma:contentTypeVersion="13" ma:contentTypeDescription="Skapa ett nytt dokument." ma:contentTypeScope="" ma:versionID="451d549eaa7fb2b8efe2e9e551478e30">
  <xsd:schema xmlns:xsd="http://www.w3.org/2001/XMLSchema" xmlns:xs="http://www.w3.org/2001/XMLSchema" xmlns:p="http://schemas.microsoft.com/office/2006/metadata/properties" xmlns:ns2="a67e2331-c98d-49ec-80d9-e9d15a945b0f" xmlns:ns3="f99ee89d-3efa-42d0-a1de-5c5e96f5a87c" targetNamespace="http://schemas.microsoft.com/office/2006/metadata/properties" ma:root="true" ma:fieldsID="32a559e271efccc1beb0f64348eb4257" ns2:_="" ns3:_="">
    <xsd:import namespace="a67e2331-c98d-49ec-80d9-e9d15a945b0f"/>
    <xsd:import namespace="f99ee89d-3efa-42d0-a1de-5c5e96f5a87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7e2331-c98d-49ec-80d9-e9d15a945b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9ee89d-3efa-42d0-a1de-5c5e96f5a87c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1DB6F22-8A52-4AC7-A749-0FB5479D105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3932E4A-C9E5-47A3-99D3-0007E6F8C7D5}">
  <ds:schemaRefs>
    <ds:schemaRef ds:uri="a67e2331-c98d-49ec-80d9-e9d15a945b0f"/>
    <ds:schemaRef ds:uri="f99ee89d-3efa-42d0-a1de-5c5e96f5a87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CFF3DF2-35F4-4649-BA3F-BF023DAA4F4F}">
  <ds:schemaRefs>
    <ds:schemaRef ds:uri="a67e2331-c98d-49ec-80d9-e9d15a945b0f"/>
    <ds:schemaRef ds:uri="f99ee89d-3efa-42d0-a1de-5c5e96f5a87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Powerpointmall SV bredbild</Template>
  <TotalTime>1</TotalTime>
  <Words>1984</Words>
  <Application>Microsoft Office PowerPoint</Application>
  <PresentationFormat>Bredbild</PresentationFormat>
  <Paragraphs>236</Paragraphs>
  <Slides>31</Slides>
  <Notes>23</Notes>
  <HiddenSlides>0</HiddenSlides>
  <MMClips>0</MMClips>
  <ScaleCrop>false</ScaleCrop>
  <HeadingPairs>
    <vt:vector size="6" baseType="variant">
      <vt:variant>
        <vt:lpstr>Använt teckensnitt</vt:lpstr>
      </vt:variant>
      <vt:variant>
        <vt:i4>7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31</vt:i4>
      </vt:variant>
    </vt:vector>
  </HeadingPairs>
  <TitlesOfParts>
    <vt:vector size="39" baseType="lpstr">
      <vt:lpstr>Arial</vt:lpstr>
      <vt:lpstr>Calibri</vt:lpstr>
      <vt:lpstr>Georgia</vt:lpstr>
      <vt:lpstr>Segoe UI</vt:lpstr>
      <vt:lpstr>Times New Roman</vt:lpstr>
      <vt:lpstr>Trebuchet MS</vt:lpstr>
      <vt:lpstr>WordVisiCarriageReturn_MSFontService</vt:lpstr>
      <vt:lpstr>Powerpointmall med bildförslag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Ekumeniska Centret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Matilda Pearson</dc:creator>
  <dc:description>SMR9000, v1.1, 2015-12-22</dc:description>
  <cp:lastModifiedBy>Miriam Mondragon</cp:lastModifiedBy>
  <cp:revision>2</cp:revision>
  <dcterms:created xsi:type="dcterms:W3CDTF">2022-02-04T12:15:58Z</dcterms:created>
  <dcterms:modified xsi:type="dcterms:W3CDTF">2022-02-09T14:01:47Z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0x010100A1614D2F84816D469A6EAE2A0142C601</vt:lpwstr>
  </property>
</Properties>
</file>