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5" r:id="rId5"/>
    <p:sldId id="304" r:id="rId6"/>
    <p:sldId id="288" r:id="rId7"/>
    <p:sldId id="282" r:id="rId8"/>
    <p:sldId id="319" r:id="rId9"/>
    <p:sldId id="281" r:id="rId10"/>
    <p:sldId id="292" r:id="rId11"/>
    <p:sldId id="312" r:id="rId12"/>
    <p:sldId id="316" r:id="rId13"/>
    <p:sldId id="289" r:id="rId14"/>
    <p:sldId id="305" r:id="rId15"/>
    <p:sldId id="262" r:id="rId16"/>
    <p:sldId id="314" r:id="rId17"/>
    <p:sldId id="266" r:id="rId18"/>
    <p:sldId id="318" r:id="rId19"/>
    <p:sldId id="299" r:id="rId20"/>
    <p:sldId id="317" r:id="rId2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5BC79-BFE0-4FFA-935F-5A031C4CBB1D}" v="4" dt="2022-02-07T13:19:04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s Lundstrom" userId="8eb94f0257d26dce" providerId="LiveId" clId="{6745BC79-BFE0-4FFA-935F-5A031C4CBB1D}"/>
    <pc:docChg chg="custSel addSld delSld modSld sldOrd">
      <pc:chgData name="Klas Lundstrom" userId="8eb94f0257d26dce" providerId="LiveId" clId="{6745BC79-BFE0-4FFA-935F-5A031C4CBB1D}" dt="2022-02-07T13:24:59.297" v="1405" actId="20577"/>
      <pc:docMkLst>
        <pc:docMk/>
      </pc:docMkLst>
      <pc:sldChg chg="addSp delSp modSp mod">
        <pc:chgData name="Klas Lundstrom" userId="8eb94f0257d26dce" providerId="LiveId" clId="{6745BC79-BFE0-4FFA-935F-5A031C4CBB1D}" dt="2022-02-07T13:19:41.356" v="1372" actId="255"/>
        <pc:sldMkLst>
          <pc:docMk/>
          <pc:sldMk cId="1013299801" sldId="265"/>
        </pc:sldMkLst>
        <pc:spChg chg="add del mod">
          <ac:chgData name="Klas Lundstrom" userId="8eb94f0257d26dce" providerId="LiveId" clId="{6745BC79-BFE0-4FFA-935F-5A031C4CBB1D}" dt="2022-02-07T13:19:08.113" v="1306" actId="478"/>
          <ac:spMkLst>
            <pc:docMk/>
            <pc:sldMk cId="1013299801" sldId="265"/>
            <ac:spMk id="4" creationId="{E5C54C8D-9640-4666-A950-FCA02C43D9D7}"/>
          </ac:spMkLst>
        </pc:spChg>
        <pc:spChg chg="mod">
          <ac:chgData name="Klas Lundstrom" userId="8eb94f0257d26dce" providerId="LiveId" clId="{6745BC79-BFE0-4FFA-935F-5A031C4CBB1D}" dt="2022-02-07T13:19:41.356" v="1372" actId="255"/>
          <ac:spMkLst>
            <pc:docMk/>
            <pc:sldMk cId="1013299801" sldId="265"/>
            <ac:spMk id="5" creationId="{C5DDC0BA-CD45-4160-95D2-300D7B1E07C2}"/>
          </ac:spMkLst>
        </pc:spChg>
      </pc:sldChg>
      <pc:sldChg chg="delSp modSp mod ord">
        <pc:chgData name="Klas Lundstrom" userId="8eb94f0257d26dce" providerId="LiveId" clId="{6745BC79-BFE0-4FFA-935F-5A031C4CBB1D}" dt="2022-02-07T13:08:04.068" v="1123" actId="1076"/>
        <pc:sldMkLst>
          <pc:docMk/>
          <pc:sldMk cId="104519148" sldId="281"/>
        </pc:sldMkLst>
        <pc:spChg chg="del">
          <ac:chgData name="Klas Lundstrom" userId="8eb94f0257d26dce" providerId="LiveId" clId="{6745BC79-BFE0-4FFA-935F-5A031C4CBB1D}" dt="2022-02-07T12:28:59.631" v="1008" actId="21"/>
          <ac:spMkLst>
            <pc:docMk/>
            <pc:sldMk cId="104519148" sldId="281"/>
            <ac:spMk id="2" creationId="{45244868-018F-41E0-BA47-409A6D38CFCD}"/>
          </ac:spMkLst>
        </pc:spChg>
        <pc:spChg chg="mod">
          <ac:chgData name="Klas Lundstrom" userId="8eb94f0257d26dce" providerId="LiveId" clId="{6745BC79-BFE0-4FFA-935F-5A031C4CBB1D}" dt="2022-02-07T13:08:00.761" v="1122" actId="14100"/>
          <ac:spMkLst>
            <pc:docMk/>
            <pc:sldMk cId="104519148" sldId="281"/>
            <ac:spMk id="5" creationId="{A11D3F73-BB36-4022-B4A6-AA0BE2DA761E}"/>
          </ac:spMkLst>
        </pc:spChg>
        <pc:picChg chg="mod">
          <ac:chgData name="Klas Lundstrom" userId="8eb94f0257d26dce" providerId="LiveId" clId="{6745BC79-BFE0-4FFA-935F-5A031C4CBB1D}" dt="2022-02-07T13:08:04.068" v="1123" actId="1076"/>
          <ac:picMkLst>
            <pc:docMk/>
            <pc:sldMk cId="104519148" sldId="281"/>
            <ac:picMk id="7" creationId="{C0D691D4-419D-4B8F-88D2-6B9C0A064C81}"/>
          </ac:picMkLst>
        </pc:picChg>
      </pc:sldChg>
      <pc:sldChg chg="ord">
        <pc:chgData name="Klas Lundstrom" userId="8eb94f0257d26dce" providerId="LiveId" clId="{6745BC79-BFE0-4FFA-935F-5A031C4CBB1D}" dt="2022-02-07T12:13:26.368" v="170"/>
        <pc:sldMkLst>
          <pc:docMk/>
          <pc:sldMk cId="128339660" sldId="282"/>
        </pc:sldMkLst>
      </pc:sldChg>
      <pc:sldChg chg="modSp mod">
        <pc:chgData name="Klas Lundstrom" userId="8eb94f0257d26dce" providerId="LiveId" clId="{6745BC79-BFE0-4FFA-935F-5A031C4CBB1D}" dt="2022-02-07T12:07:08.876" v="58" actId="20577"/>
        <pc:sldMkLst>
          <pc:docMk/>
          <pc:sldMk cId="1016563298" sldId="288"/>
        </pc:sldMkLst>
        <pc:spChg chg="mod">
          <ac:chgData name="Klas Lundstrom" userId="8eb94f0257d26dce" providerId="LiveId" clId="{6745BC79-BFE0-4FFA-935F-5A031C4CBB1D}" dt="2022-02-07T12:07:08.876" v="58" actId="20577"/>
          <ac:spMkLst>
            <pc:docMk/>
            <pc:sldMk cId="1016563298" sldId="288"/>
            <ac:spMk id="3" creationId="{6CC35CC0-15D1-4BC5-AFF8-C49D01264449}"/>
          </ac:spMkLst>
        </pc:spChg>
      </pc:sldChg>
      <pc:sldChg chg="addSp modSp mod">
        <pc:chgData name="Klas Lundstrom" userId="8eb94f0257d26dce" providerId="LiveId" clId="{6745BC79-BFE0-4FFA-935F-5A031C4CBB1D}" dt="2022-02-07T12:13:12.545" v="167" actId="14100"/>
        <pc:sldMkLst>
          <pc:docMk/>
          <pc:sldMk cId="2389026733" sldId="289"/>
        </pc:sldMkLst>
        <pc:spChg chg="mod">
          <ac:chgData name="Klas Lundstrom" userId="8eb94f0257d26dce" providerId="LiveId" clId="{6745BC79-BFE0-4FFA-935F-5A031C4CBB1D}" dt="2022-02-07T12:12:31.213" v="159" actId="20577"/>
          <ac:spMkLst>
            <pc:docMk/>
            <pc:sldMk cId="2389026733" sldId="289"/>
            <ac:spMk id="3" creationId="{0503F518-EBEF-4F79-B60D-E721618805B9}"/>
          </ac:spMkLst>
        </pc:spChg>
        <pc:picChg chg="add mod modCrop">
          <ac:chgData name="Klas Lundstrom" userId="8eb94f0257d26dce" providerId="LiveId" clId="{6745BC79-BFE0-4FFA-935F-5A031C4CBB1D}" dt="2022-02-07T12:13:12.545" v="167" actId="14100"/>
          <ac:picMkLst>
            <pc:docMk/>
            <pc:sldMk cId="2389026733" sldId="289"/>
            <ac:picMk id="4" creationId="{D94F03D7-D38B-44FE-AE0E-EE1DDEF5FE07}"/>
          </ac:picMkLst>
        </pc:picChg>
        <pc:picChg chg="mod">
          <ac:chgData name="Klas Lundstrom" userId="8eb94f0257d26dce" providerId="LiveId" clId="{6745BC79-BFE0-4FFA-935F-5A031C4CBB1D}" dt="2022-02-07T12:13:09.409" v="166" actId="1076"/>
          <ac:picMkLst>
            <pc:docMk/>
            <pc:sldMk cId="2389026733" sldId="289"/>
            <ac:picMk id="6" creationId="{F4BFBEEF-00EC-4CD3-A3C1-D0E03DBDBFF9}"/>
          </ac:picMkLst>
        </pc:picChg>
      </pc:sldChg>
      <pc:sldChg chg="modSp mod">
        <pc:chgData name="Klas Lundstrom" userId="8eb94f0257d26dce" providerId="LiveId" clId="{6745BC79-BFE0-4FFA-935F-5A031C4CBB1D}" dt="2022-02-07T12:14:03.407" v="176" actId="14100"/>
        <pc:sldMkLst>
          <pc:docMk/>
          <pc:sldMk cId="4082818329" sldId="304"/>
        </pc:sldMkLst>
        <pc:spChg chg="mod">
          <ac:chgData name="Klas Lundstrom" userId="8eb94f0257d26dce" providerId="LiveId" clId="{6745BC79-BFE0-4FFA-935F-5A031C4CBB1D}" dt="2022-02-07T12:14:00.407" v="175" actId="1076"/>
          <ac:spMkLst>
            <pc:docMk/>
            <pc:sldMk cId="4082818329" sldId="304"/>
            <ac:spMk id="2" creationId="{A1607C89-EB63-4692-A5BA-B54BE9A20C5D}"/>
          </ac:spMkLst>
        </pc:spChg>
        <pc:spChg chg="mod">
          <ac:chgData name="Klas Lundstrom" userId="8eb94f0257d26dce" providerId="LiveId" clId="{6745BC79-BFE0-4FFA-935F-5A031C4CBB1D}" dt="2022-02-07T12:14:03.407" v="176" actId="14100"/>
          <ac:spMkLst>
            <pc:docMk/>
            <pc:sldMk cId="4082818329" sldId="304"/>
            <ac:spMk id="3" creationId="{75FACE39-78D0-4F17-A645-50AF6CD96EC0}"/>
          </ac:spMkLst>
        </pc:spChg>
      </pc:sldChg>
      <pc:sldChg chg="modSp mod">
        <pc:chgData name="Klas Lundstrom" userId="8eb94f0257d26dce" providerId="LiveId" clId="{6745BC79-BFE0-4FFA-935F-5A031C4CBB1D}" dt="2022-02-07T13:24:38.823" v="1401" actId="20577"/>
        <pc:sldMkLst>
          <pc:docMk/>
          <pc:sldMk cId="2858467888" sldId="312"/>
        </pc:sldMkLst>
        <pc:spChg chg="mod">
          <ac:chgData name="Klas Lundstrom" userId="8eb94f0257d26dce" providerId="LiveId" clId="{6745BC79-BFE0-4FFA-935F-5A031C4CBB1D}" dt="2022-02-07T13:20:48.545" v="1378" actId="20577"/>
          <ac:spMkLst>
            <pc:docMk/>
            <pc:sldMk cId="2858467888" sldId="312"/>
            <ac:spMk id="2" creationId="{911B7BA4-F9DD-464D-82EE-E5B2E2DBA064}"/>
          </ac:spMkLst>
        </pc:spChg>
        <pc:spChg chg="mod">
          <ac:chgData name="Klas Lundstrom" userId="8eb94f0257d26dce" providerId="LiveId" clId="{6745BC79-BFE0-4FFA-935F-5A031C4CBB1D}" dt="2022-02-07T13:24:38.823" v="1401" actId="20577"/>
          <ac:spMkLst>
            <pc:docMk/>
            <pc:sldMk cId="2858467888" sldId="312"/>
            <ac:spMk id="3" creationId="{D83DD548-637A-4879-9A98-86771398A7A7}"/>
          </ac:spMkLst>
        </pc:spChg>
      </pc:sldChg>
      <pc:sldChg chg="addSp delSp modSp del mod">
        <pc:chgData name="Klas Lundstrom" userId="8eb94f0257d26dce" providerId="LiveId" clId="{6745BC79-BFE0-4FFA-935F-5A031C4CBB1D}" dt="2022-02-07T12:13:21.062" v="168" actId="2696"/>
        <pc:sldMkLst>
          <pc:docMk/>
          <pc:sldMk cId="729295231" sldId="313"/>
        </pc:sldMkLst>
        <pc:spChg chg="mod">
          <ac:chgData name="Klas Lundstrom" userId="8eb94f0257d26dce" providerId="LiveId" clId="{6745BC79-BFE0-4FFA-935F-5A031C4CBB1D}" dt="2022-02-07T12:11:47.153" v="148" actId="21"/>
          <ac:spMkLst>
            <pc:docMk/>
            <pc:sldMk cId="729295231" sldId="313"/>
            <ac:spMk id="3" creationId="{F43E942E-29C2-485C-AA69-04D9622C9714}"/>
          </ac:spMkLst>
        </pc:spChg>
        <pc:spChg chg="add mod">
          <ac:chgData name="Klas Lundstrom" userId="8eb94f0257d26dce" providerId="LiveId" clId="{6745BC79-BFE0-4FFA-935F-5A031C4CBB1D}" dt="2022-02-07T12:12:44.383" v="160" actId="21"/>
          <ac:spMkLst>
            <pc:docMk/>
            <pc:sldMk cId="729295231" sldId="313"/>
            <ac:spMk id="6" creationId="{AECE6D9F-C499-47DF-BCAB-73AF84797C47}"/>
          </ac:spMkLst>
        </pc:spChg>
        <pc:picChg chg="del">
          <ac:chgData name="Klas Lundstrom" userId="8eb94f0257d26dce" providerId="LiveId" clId="{6745BC79-BFE0-4FFA-935F-5A031C4CBB1D}" dt="2022-02-07T12:12:44.383" v="160" actId="21"/>
          <ac:picMkLst>
            <pc:docMk/>
            <pc:sldMk cId="729295231" sldId="313"/>
            <ac:picMk id="5" creationId="{9EAA1253-0A1E-453B-B0AB-C1E34C5B7795}"/>
          </ac:picMkLst>
        </pc:picChg>
      </pc:sldChg>
      <pc:sldChg chg="modSp mod">
        <pc:chgData name="Klas Lundstrom" userId="8eb94f0257d26dce" providerId="LiveId" clId="{6745BC79-BFE0-4FFA-935F-5A031C4CBB1D}" dt="2022-02-07T13:22:45.353" v="1387" actId="255"/>
        <pc:sldMkLst>
          <pc:docMk/>
          <pc:sldMk cId="1640529160" sldId="314"/>
        </pc:sldMkLst>
        <pc:spChg chg="mod">
          <ac:chgData name="Klas Lundstrom" userId="8eb94f0257d26dce" providerId="LiveId" clId="{6745BC79-BFE0-4FFA-935F-5A031C4CBB1D}" dt="2022-02-07T13:22:45.353" v="1387" actId="255"/>
          <ac:spMkLst>
            <pc:docMk/>
            <pc:sldMk cId="1640529160" sldId="314"/>
            <ac:spMk id="2" creationId="{E30CE20B-3B2E-4940-B081-5EF12386BF0C}"/>
          </ac:spMkLst>
        </pc:spChg>
      </pc:sldChg>
      <pc:sldChg chg="modSp mod">
        <pc:chgData name="Klas Lundstrom" userId="8eb94f0257d26dce" providerId="LiveId" clId="{6745BC79-BFE0-4FFA-935F-5A031C4CBB1D}" dt="2022-02-07T13:24:59.297" v="1405" actId="20577"/>
        <pc:sldMkLst>
          <pc:docMk/>
          <pc:sldMk cId="3016958289" sldId="316"/>
        </pc:sldMkLst>
        <pc:spChg chg="mod">
          <ac:chgData name="Klas Lundstrom" userId="8eb94f0257d26dce" providerId="LiveId" clId="{6745BC79-BFE0-4FFA-935F-5A031C4CBB1D}" dt="2022-02-07T12:18:02.446" v="219" actId="20577"/>
          <ac:spMkLst>
            <pc:docMk/>
            <pc:sldMk cId="3016958289" sldId="316"/>
            <ac:spMk id="2" creationId="{AEF06F24-F06B-43AB-982F-3CB69697C078}"/>
          </ac:spMkLst>
        </pc:spChg>
        <pc:spChg chg="mod">
          <ac:chgData name="Klas Lundstrom" userId="8eb94f0257d26dce" providerId="LiveId" clId="{6745BC79-BFE0-4FFA-935F-5A031C4CBB1D}" dt="2022-02-07T13:24:59.297" v="1405" actId="20577"/>
          <ac:spMkLst>
            <pc:docMk/>
            <pc:sldMk cId="3016958289" sldId="316"/>
            <ac:spMk id="3" creationId="{05D3886C-D3C6-45A7-A966-4866396D2A58}"/>
          </ac:spMkLst>
        </pc:spChg>
        <pc:picChg chg="mod">
          <ac:chgData name="Klas Lundstrom" userId="8eb94f0257d26dce" providerId="LiveId" clId="{6745BC79-BFE0-4FFA-935F-5A031C4CBB1D}" dt="2022-02-07T13:16:37.005" v="1262" actId="1076"/>
          <ac:picMkLst>
            <pc:docMk/>
            <pc:sldMk cId="3016958289" sldId="316"/>
            <ac:picMk id="9" creationId="{A231FF40-7CDC-4F9D-8751-FAA6A914A508}"/>
          </ac:picMkLst>
        </pc:picChg>
      </pc:sldChg>
      <pc:sldChg chg="addSp delSp modSp new mod">
        <pc:chgData name="Klas Lundstrom" userId="8eb94f0257d26dce" providerId="LiveId" clId="{6745BC79-BFE0-4FFA-935F-5A031C4CBB1D}" dt="2022-02-07T13:07:44.606" v="1121" actId="20577"/>
        <pc:sldMkLst>
          <pc:docMk/>
          <pc:sldMk cId="3678252288" sldId="319"/>
        </pc:sldMkLst>
        <pc:spChg chg="mod">
          <ac:chgData name="Klas Lundstrom" userId="8eb94f0257d26dce" providerId="LiveId" clId="{6745BC79-BFE0-4FFA-935F-5A031C4CBB1D}" dt="2022-02-07T12:28:22.205" v="1003" actId="20577"/>
          <ac:spMkLst>
            <pc:docMk/>
            <pc:sldMk cId="3678252288" sldId="319"/>
            <ac:spMk id="2" creationId="{334B83EF-6308-40B1-86E1-4BC9CCD8C2AB}"/>
          </ac:spMkLst>
        </pc:spChg>
        <pc:spChg chg="mod">
          <ac:chgData name="Klas Lundstrom" userId="8eb94f0257d26dce" providerId="LiveId" clId="{6745BC79-BFE0-4FFA-935F-5A031C4CBB1D}" dt="2022-02-07T13:07:44.606" v="1121" actId="20577"/>
          <ac:spMkLst>
            <pc:docMk/>
            <pc:sldMk cId="3678252288" sldId="319"/>
            <ac:spMk id="3" creationId="{C48651E3-4D62-456E-BCF9-2C947E6274AA}"/>
          </ac:spMkLst>
        </pc:spChg>
        <pc:spChg chg="del">
          <ac:chgData name="Klas Lundstrom" userId="8eb94f0257d26dce" providerId="LiveId" clId="{6745BC79-BFE0-4FFA-935F-5A031C4CBB1D}" dt="2022-02-07T12:26:32.391" v="865"/>
          <ac:spMkLst>
            <pc:docMk/>
            <pc:sldMk cId="3678252288" sldId="319"/>
            <ac:spMk id="4" creationId="{CD8A5CA6-973E-4F95-8312-62657B6F3A53}"/>
          </ac:spMkLst>
        </pc:spChg>
        <pc:spChg chg="add mod">
          <ac:chgData name="Klas Lundstrom" userId="8eb94f0257d26dce" providerId="LiveId" clId="{6745BC79-BFE0-4FFA-935F-5A031C4CBB1D}" dt="2022-02-07T12:29:09.745" v="1010" actId="1076"/>
          <ac:spMkLst>
            <pc:docMk/>
            <pc:sldMk cId="3678252288" sldId="319"/>
            <ac:spMk id="6" creationId="{BE422576-0C13-4228-8459-3E93EB136466}"/>
          </ac:spMkLst>
        </pc:spChg>
        <pc:picChg chg="add mod">
          <ac:chgData name="Klas Lundstrom" userId="8eb94f0257d26dce" providerId="LiveId" clId="{6745BC79-BFE0-4FFA-935F-5A031C4CBB1D}" dt="2022-02-07T12:26:32.391" v="865"/>
          <ac:picMkLst>
            <pc:docMk/>
            <pc:sldMk cId="3678252288" sldId="319"/>
            <ac:picMk id="5" creationId="{352F0D25-CC2A-4B5C-A05D-1E37DF4F28E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sv-SE" sz="1862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2000" noProof="0" dirty="0"/>
              <a:t>Kyrkornas tillväxt 1970-2020</a:t>
            </a:r>
          </a:p>
        </c:rich>
      </c:tx>
      <c:overlay val="0"/>
      <c:spPr>
        <a:noFill/>
        <a:ln w="95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sv-SE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Antal kyrkotillhöriga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7795275590551181E-2"/>
                  <c:y val="1.2628255722178374E-2"/>
                </c:manualLayout>
              </c:layout>
              <c:tx>
                <c:rich>
                  <a:bodyPr/>
                  <a:lstStyle/>
                  <a:p>
                    <a:fld id="{94B719B7-5A2E-4B11-8155-FAE99273676E}" type="VALUE">
                      <a:rPr lang="en-US" smtClean="0"/>
                      <a:pPr/>
                      <a:t>[VÄRDE]</a:t>
                    </a:fld>
                    <a:r>
                      <a:rPr lang="en-US" dirty="0"/>
                      <a:t> milj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895-45CB-AF90-2063CA4A5689}"/>
                </c:ext>
              </c:extLst>
            </c:dLbl>
            <c:dLbl>
              <c:idx val="1"/>
              <c:layout>
                <c:manualLayout>
                  <c:x val="2.2047244094488189E-2"/>
                  <c:y val="1.5785319652723024E-2"/>
                </c:manualLayout>
              </c:layout>
              <c:tx>
                <c:rich>
                  <a:bodyPr/>
                  <a:lstStyle/>
                  <a:p>
                    <a:fld id="{847D2BC0-ADFA-471F-A210-3E6126A5AFE3}" type="VALUE">
                      <a:rPr lang="en-US" smtClean="0"/>
                      <a:pPr/>
                      <a:t>[VÄRDE]</a:t>
                    </a:fld>
                    <a:r>
                      <a:rPr lang="en-US" dirty="0"/>
                      <a:t> milj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895-45CB-AF90-2063CA4A5689}"/>
                </c:ext>
              </c:extLst>
            </c:dLbl>
            <c:dLbl>
              <c:idx val="2"/>
              <c:layout>
                <c:manualLayout>
                  <c:x val="0"/>
                  <c:y val="-6.314127861089187E-3"/>
                </c:manualLayout>
              </c:layout>
              <c:tx>
                <c:rich>
                  <a:bodyPr/>
                  <a:lstStyle/>
                  <a:p>
                    <a:fld id="{679279C7-25E5-46C4-A648-D041836904AB}" type="VALUE">
                      <a:rPr lang="en-US" smtClean="0"/>
                      <a:pPr/>
                      <a:t>[VÄRDE]</a:t>
                    </a:fld>
                    <a:r>
                      <a:rPr lang="en-US" dirty="0"/>
                      <a:t> milj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95-45CB-AF90-2063CA4A56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Blad1!$A$2:$A$4</c:f>
              <c:numCache>
                <c:formatCode>General</c:formatCode>
                <c:ptCount val="3"/>
                <c:pt idx="0">
                  <c:v>1970</c:v>
                </c:pt>
                <c:pt idx="1">
                  <c:v>1995</c:v>
                </c:pt>
                <c:pt idx="2">
                  <c:v>2020</c:v>
                </c:pt>
              </c:numCache>
            </c:numRef>
          </c:cat>
          <c:val>
            <c:numRef>
              <c:f>Blad1!$B$2:$B$4</c:f>
              <c:numCache>
                <c:formatCode>General</c:formatCode>
                <c:ptCount val="3"/>
                <c:pt idx="0">
                  <c:v>7</c:v>
                </c:pt>
                <c:pt idx="1">
                  <c:v>27</c:v>
                </c:pt>
                <c:pt idx="2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7B-4965-8D87-EB7CD060BEE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Befolkningsökning</c:v>
                </c:pt>
              </c:strCache>
            </c:strRef>
          </c:tx>
          <c:spPr>
            <a:ln w="508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Blad1!$A$2:$A$4</c:f>
              <c:numCache>
                <c:formatCode>General</c:formatCode>
                <c:ptCount val="3"/>
                <c:pt idx="0">
                  <c:v>1970</c:v>
                </c:pt>
                <c:pt idx="1">
                  <c:v>1995</c:v>
                </c:pt>
                <c:pt idx="2">
                  <c:v>2020</c:v>
                </c:pt>
              </c:numCache>
            </c:numRef>
          </c:cat>
          <c:val>
            <c:numRef>
              <c:f>Blad1!$C$2:$C$4</c:f>
              <c:numCache>
                <c:formatCode>General</c:formatCode>
                <c:ptCount val="3"/>
                <c:pt idx="0">
                  <c:v>16.7</c:v>
                </c:pt>
                <c:pt idx="1">
                  <c:v>31</c:v>
                </c:pt>
                <c:pt idx="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F7B-4965-8D87-EB7CD060B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5784495"/>
        <c:axId val="1465789903"/>
      </c:lineChart>
      <c:catAx>
        <c:axId val="146578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65789903"/>
        <c:crosses val="autoZero"/>
        <c:auto val="1"/>
        <c:lblAlgn val="ctr"/>
        <c:lblOffset val="100"/>
        <c:noMultiLvlLbl val="0"/>
      </c:catAx>
      <c:valAx>
        <c:axId val="146578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6578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noFill/>
    </a:ln>
    <a:effectLst/>
  </c:spPr>
  <c:txPr>
    <a:bodyPr/>
    <a:lstStyle/>
    <a:p>
      <a:pPr>
        <a:defRPr/>
      </a:pPr>
      <a:endParaRPr lang="sv-SE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A0D0D5-ED2F-492E-AD78-EC91461C019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7E54715-091C-4104-96AD-CEA244C578FD}">
      <dgm:prSet phldrT="[Text]"/>
      <dgm:spPr/>
      <dgm:t>
        <a:bodyPr/>
        <a:lstStyle/>
        <a:p>
          <a:r>
            <a:rPr lang="sv-SE" dirty="0"/>
            <a:t>Pionjär</a:t>
          </a:r>
        </a:p>
      </dgm:t>
    </dgm:pt>
    <dgm:pt modelId="{BA21F153-519A-41AF-8FE3-DD9562B9487B}" type="parTrans" cxnId="{0E858532-D823-44F2-A566-DCB3E2254AC7}">
      <dgm:prSet/>
      <dgm:spPr/>
      <dgm:t>
        <a:bodyPr/>
        <a:lstStyle/>
        <a:p>
          <a:endParaRPr lang="sv-SE"/>
        </a:p>
      </dgm:t>
    </dgm:pt>
    <dgm:pt modelId="{75A38FE9-0E39-4158-AEB7-24168AAB61A2}" type="sibTrans" cxnId="{0E858532-D823-44F2-A566-DCB3E2254AC7}">
      <dgm:prSet/>
      <dgm:spPr/>
      <dgm:t>
        <a:bodyPr/>
        <a:lstStyle/>
        <a:p>
          <a:endParaRPr lang="sv-SE"/>
        </a:p>
      </dgm:t>
    </dgm:pt>
    <dgm:pt modelId="{FD30159A-E04F-4174-A58F-ACA17CAE8258}">
      <dgm:prSet phldrT="[Text]"/>
      <dgm:spPr/>
      <dgm:t>
        <a:bodyPr/>
        <a:lstStyle/>
        <a:p>
          <a:r>
            <a:rPr lang="sv-SE" dirty="0"/>
            <a:t>Pastor</a:t>
          </a:r>
        </a:p>
        <a:p>
          <a:r>
            <a:rPr lang="sv-SE" dirty="0"/>
            <a:t>Ledare</a:t>
          </a:r>
        </a:p>
      </dgm:t>
    </dgm:pt>
    <dgm:pt modelId="{88C78CA0-17E9-41FE-BB3B-34DC303ED457}" type="parTrans" cxnId="{C3AB17F8-DC19-4EDB-B093-E7962139B9F0}">
      <dgm:prSet/>
      <dgm:spPr/>
      <dgm:t>
        <a:bodyPr/>
        <a:lstStyle/>
        <a:p>
          <a:endParaRPr lang="sv-SE"/>
        </a:p>
      </dgm:t>
    </dgm:pt>
    <dgm:pt modelId="{66922790-568C-4FFE-A16B-9EAFB277B017}" type="sibTrans" cxnId="{C3AB17F8-DC19-4EDB-B093-E7962139B9F0}">
      <dgm:prSet/>
      <dgm:spPr/>
      <dgm:t>
        <a:bodyPr/>
        <a:lstStyle/>
        <a:p>
          <a:endParaRPr lang="sv-SE"/>
        </a:p>
      </dgm:t>
    </dgm:pt>
    <dgm:pt modelId="{DBA6C11C-B1A5-472B-8BD5-B1741FF60634}">
      <dgm:prSet phldrT="[Text]"/>
      <dgm:spPr/>
      <dgm:t>
        <a:bodyPr/>
        <a:lstStyle/>
        <a:p>
          <a:r>
            <a:rPr lang="sv-SE" dirty="0"/>
            <a:t>Medar-betare</a:t>
          </a:r>
        </a:p>
      </dgm:t>
    </dgm:pt>
    <dgm:pt modelId="{FF29299B-3657-46EC-9800-7F8E83117009}" type="parTrans" cxnId="{6C65D2BA-E5BF-4F00-9B75-ABCF8A9FC574}">
      <dgm:prSet/>
      <dgm:spPr/>
      <dgm:t>
        <a:bodyPr/>
        <a:lstStyle/>
        <a:p>
          <a:endParaRPr lang="sv-SE"/>
        </a:p>
      </dgm:t>
    </dgm:pt>
    <dgm:pt modelId="{BC0CEADD-A17E-48FF-B46A-2D4F0AAF12B1}" type="sibTrans" cxnId="{6C65D2BA-E5BF-4F00-9B75-ABCF8A9FC574}">
      <dgm:prSet/>
      <dgm:spPr/>
      <dgm:t>
        <a:bodyPr/>
        <a:lstStyle/>
        <a:p>
          <a:endParaRPr lang="sv-SE"/>
        </a:p>
      </dgm:t>
    </dgm:pt>
    <dgm:pt modelId="{DAD4F517-1CDF-49D6-9231-5F590DA2BAC2}">
      <dgm:prSet/>
      <dgm:spPr/>
      <dgm:t>
        <a:bodyPr/>
        <a:lstStyle/>
        <a:p>
          <a:r>
            <a:rPr lang="sv-SE" dirty="0"/>
            <a:t>Följe-slagare</a:t>
          </a:r>
        </a:p>
      </dgm:t>
    </dgm:pt>
    <dgm:pt modelId="{FCB0674A-E880-45D4-8B6F-3A135CF0A892}" type="parTrans" cxnId="{7EE0B03E-8C3A-45D7-9412-58A20958D920}">
      <dgm:prSet/>
      <dgm:spPr/>
      <dgm:t>
        <a:bodyPr/>
        <a:lstStyle/>
        <a:p>
          <a:endParaRPr lang="sv-SE"/>
        </a:p>
      </dgm:t>
    </dgm:pt>
    <dgm:pt modelId="{F23DD174-62DB-4D1B-BA76-BAE840F0ABFF}" type="sibTrans" cxnId="{7EE0B03E-8C3A-45D7-9412-58A20958D920}">
      <dgm:prSet/>
      <dgm:spPr/>
      <dgm:t>
        <a:bodyPr/>
        <a:lstStyle/>
        <a:p>
          <a:endParaRPr lang="sv-SE"/>
        </a:p>
      </dgm:t>
    </dgm:pt>
    <dgm:pt modelId="{0F7E883D-F764-4229-8C85-A3B5BF37656A}" type="pres">
      <dgm:prSet presAssocID="{D6A0D0D5-ED2F-492E-AD78-EC91461C0192}" presName="CompostProcess" presStyleCnt="0">
        <dgm:presLayoutVars>
          <dgm:dir/>
          <dgm:resizeHandles val="exact"/>
        </dgm:presLayoutVars>
      </dgm:prSet>
      <dgm:spPr/>
    </dgm:pt>
    <dgm:pt modelId="{1881F7B8-D6F3-459B-8DB9-F47D3ADD9D85}" type="pres">
      <dgm:prSet presAssocID="{D6A0D0D5-ED2F-492E-AD78-EC91461C0192}" presName="arrow" presStyleLbl="bgShp" presStyleIdx="0" presStyleCnt="1"/>
      <dgm:spPr/>
    </dgm:pt>
    <dgm:pt modelId="{7D0976EB-7DF6-4788-8CA9-436633B4801A}" type="pres">
      <dgm:prSet presAssocID="{D6A0D0D5-ED2F-492E-AD78-EC91461C0192}" presName="linearProcess" presStyleCnt="0"/>
      <dgm:spPr/>
    </dgm:pt>
    <dgm:pt modelId="{AA711D97-9299-4887-B148-C7A00A4D6FBF}" type="pres">
      <dgm:prSet presAssocID="{37E54715-091C-4104-96AD-CEA244C578FD}" presName="textNode" presStyleLbl="node1" presStyleIdx="0" presStyleCnt="4">
        <dgm:presLayoutVars>
          <dgm:bulletEnabled val="1"/>
        </dgm:presLayoutVars>
      </dgm:prSet>
      <dgm:spPr/>
    </dgm:pt>
    <dgm:pt modelId="{4919140C-3B1F-43DF-8185-355B926ED08F}" type="pres">
      <dgm:prSet presAssocID="{75A38FE9-0E39-4158-AEB7-24168AAB61A2}" presName="sibTrans" presStyleCnt="0"/>
      <dgm:spPr/>
    </dgm:pt>
    <dgm:pt modelId="{AF60E4D2-72C9-44E0-94F1-C49663F92D6E}" type="pres">
      <dgm:prSet presAssocID="{FD30159A-E04F-4174-A58F-ACA17CAE8258}" presName="textNode" presStyleLbl="node1" presStyleIdx="1" presStyleCnt="4">
        <dgm:presLayoutVars>
          <dgm:bulletEnabled val="1"/>
        </dgm:presLayoutVars>
      </dgm:prSet>
      <dgm:spPr/>
    </dgm:pt>
    <dgm:pt modelId="{12771C29-E62E-4B25-9BF5-16AC8C99368A}" type="pres">
      <dgm:prSet presAssocID="{66922790-568C-4FFE-A16B-9EAFB277B017}" presName="sibTrans" presStyleCnt="0"/>
      <dgm:spPr/>
    </dgm:pt>
    <dgm:pt modelId="{B6A7C53A-C5F7-4275-8FFA-FCF1A0D0D09B}" type="pres">
      <dgm:prSet presAssocID="{DBA6C11C-B1A5-472B-8BD5-B1741FF60634}" presName="textNode" presStyleLbl="node1" presStyleIdx="2" presStyleCnt="4">
        <dgm:presLayoutVars>
          <dgm:bulletEnabled val="1"/>
        </dgm:presLayoutVars>
      </dgm:prSet>
      <dgm:spPr/>
    </dgm:pt>
    <dgm:pt modelId="{3E682A34-3811-4F5D-BB67-695999430345}" type="pres">
      <dgm:prSet presAssocID="{BC0CEADD-A17E-48FF-B46A-2D4F0AAF12B1}" presName="sibTrans" presStyleCnt="0"/>
      <dgm:spPr/>
    </dgm:pt>
    <dgm:pt modelId="{69FF750C-08B9-464F-98AA-D79E929798C5}" type="pres">
      <dgm:prSet presAssocID="{DAD4F517-1CDF-49D6-9231-5F590DA2BAC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4D20315-E9F6-4FF6-81FF-6AE1D6FAFADC}" type="presOf" srcId="{37E54715-091C-4104-96AD-CEA244C578FD}" destId="{AA711D97-9299-4887-B148-C7A00A4D6FBF}" srcOrd="0" destOrd="0" presId="urn:microsoft.com/office/officeart/2005/8/layout/hProcess9"/>
    <dgm:cxn modelId="{48D2342E-8DAA-4A00-A431-44C1840BDB88}" type="presOf" srcId="{FD30159A-E04F-4174-A58F-ACA17CAE8258}" destId="{AF60E4D2-72C9-44E0-94F1-C49663F92D6E}" srcOrd="0" destOrd="0" presId="urn:microsoft.com/office/officeart/2005/8/layout/hProcess9"/>
    <dgm:cxn modelId="{0E858532-D823-44F2-A566-DCB3E2254AC7}" srcId="{D6A0D0D5-ED2F-492E-AD78-EC91461C0192}" destId="{37E54715-091C-4104-96AD-CEA244C578FD}" srcOrd="0" destOrd="0" parTransId="{BA21F153-519A-41AF-8FE3-DD9562B9487B}" sibTransId="{75A38FE9-0E39-4158-AEB7-24168AAB61A2}"/>
    <dgm:cxn modelId="{7EE0B03E-8C3A-45D7-9412-58A20958D920}" srcId="{D6A0D0D5-ED2F-492E-AD78-EC91461C0192}" destId="{DAD4F517-1CDF-49D6-9231-5F590DA2BAC2}" srcOrd="3" destOrd="0" parTransId="{FCB0674A-E880-45D4-8B6F-3A135CF0A892}" sibTransId="{F23DD174-62DB-4D1B-BA76-BAE840F0ABFF}"/>
    <dgm:cxn modelId="{238076A6-0705-4777-A370-82421369B538}" type="presOf" srcId="{D6A0D0D5-ED2F-492E-AD78-EC91461C0192}" destId="{0F7E883D-F764-4229-8C85-A3B5BF37656A}" srcOrd="0" destOrd="0" presId="urn:microsoft.com/office/officeart/2005/8/layout/hProcess9"/>
    <dgm:cxn modelId="{9ED630AC-C9C3-4552-82A0-2C06CF4B1F92}" type="presOf" srcId="{DAD4F517-1CDF-49D6-9231-5F590DA2BAC2}" destId="{69FF750C-08B9-464F-98AA-D79E929798C5}" srcOrd="0" destOrd="0" presId="urn:microsoft.com/office/officeart/2005/8/layout/hProcess9"/>
    <dgm:cxn modelId="{6C65D2BA-E5BF-4F00-9B75-ABCF8A9FC574}" srcId="{D6A0D0D5-ED2F-492E-AD78-EC91461C0192}" destId="{DBA6C11C-B1A5-472B-8BD5-B1741FF60634}" srcOrd="2" destOrd="0" parTransId="{FF29299B-3657-46EC-9800-7F8E83117009}" sibTransId="{BC0CEADD-A17E-48FF-B46A-2D4F0AAF12B1}"/>
    <dgm:cxn modelId="{157989F4-44EA-4B40-8900-9CE92D80E055}" type="presOf" srcId="{DBA6C11C-B1A5-472B-8BD5-B1741FF60634}" destId="{B6A7C53A-C5F7-4275-8FFA-FCF1A0D0D09B}" srcOrd="0" destOrd="0" presId="urn:microsoft.com/office/officeart/2005/8/layout/hProcess9"/>
    <dgm:cxn modelId="{C3AB17F8-DC19-4EDB-B093-E7962139B9F0}" srcId="{D6A0D0D5-ED2F-492E-AD78-EC91461C0192}" destId="{FD30159A-E04F-4174-A58F-ACA17CAE8258}" srcOrd="1" destOrd="0" parTransId="{88C78CA0-17E9-41FE-BB3B-34DC303ED457}" sibTransId="{66922790-568C-4FFE-A16B-9EAFB277B017}"/>
    <dgm:cxn modelId="{A687EB42-7496-4887-9808-AA70C48139E7}" type="presParOf" srcId="{0F7E883D-F764-4229-8C85-A3B5BF37656A}" destId="{1881F7B8-D6F3-459B-8DB9-F47D3ADD9D85}" srcOrd="0" destOrd="0" presId="urn:microsoft.com/office/officeart/2005/8/layout/hProcess9"/>
    <dgm:cxn modelId="{5AC935A7-40EA-433A-8672-753D20697B68}" type="presParOf" srcId="{0F7E883D-F764-4229-8C85-A3B5BF37656A}" destId="{7D0976EB-7DF6-4788-8CA9-436633B4801A}" srcOrd="1" destOrd="0" presId="urn:microsoft.com/office/officeart/2005/8/layout/hProcess9"/>
    <dgm:cxn modelId="{E37CBD45-AA97-4CF0-B380-A2B87909E3DD}" type="presParOf" srcId="{7D0976EB-7DF6-4788-8CA9-436633B4801A}" destId="{AA711D97-9299-4887-B148-C7A00A4D6FBF}" srcOrd="0" destOrd="0" presId="urn:microsoft.com/office/officeart/2005/8/layout/hProcess9"/>
    <dgm:cxn modelId="{E0123371-E5EE-4436-B847-C4D9FBD24E13}" type="presParOf" srcId="{7D0976EB-7DF6-4788-8CA9-436633B4801A}" destId="{4919140C-3B1F-43DF-8185-355B926ED08F}" srcOrd="1" destOrd="0" presId="urn:microsoft.com/office/officeart/2005/8/layout/hProcess9"/>
    <dgm:cxn modelId="{2983626C-DC62-447C-B8C5-CF14E238B6A3}" type="presParOf" srcId="{7D0976EB-7DF6-4788-8CA9-436633B4801A}" destId="{AF60E4D2-72C9-44E0-94F1-C49663F92D6E}" srcOrd="2" destOrd="0" presId="urn:microsoft.com/office/officeart/2005/8/layout/hProcess9"/>
    <dgm:cxn modelId="{B8222927-D944-48D1-B174-32E9BDAA4C83}" type="presParOf" srcId="{7D0976EB-7DF6-4788-8CA9-436633B4801A}" destId="{12771C29-E62E-4B25-9BF5-16AC8C99368A}" srcOrd="3" destOrd="0" presId="urn:microsoft.com/office/officeart/2005/8/layout/hProcess9"/>
    <dgm:cxn modelId="{A4505F59-C1E0-495C-A81D-BD079CF6652D}" type="presParOf" srcId="{7D0976EB-7DF6-4788-8CA9-436633B4801A}" destId="{B6A7C53A-C5F7-4275-8FFA-FCF1A0D0D09B}" srcOrd="4" destOrd="0" presId="urn:microsoft.com/office/officeart/2005/8/layout/hProcess9"/>
    <dgm:cxn modelId="{320BBB5C-311C-4262-BCC3-560A57C01BC1}" type="presParOf" srcId="{7D0976EB-7DF6-4788-8CA9-436633B4801A}" destId="{3E682A34-3811-4F5D-BB67-695999430345}" srcOrd="5" destOrd="0" presId="urn:microsoft.com/office/officeart/2005/8/layout/hProcess9"/>
    <dgm:cxn modelId="{737C0279-6C57-452D-9627-FB54E14B3833}" type="presParOf" srcId="{7D0976EB-7DF6-4788-8CA9-436633B4801A}" destId="{69FF750C-08B9-464F-98AA-D79E929798C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1F7B8-D6F3-459B-8DB9-F47D3ADD9D85}">
      <dsp:nvSpPr>
        <dsp:cNvPr id="0" name=""/>
        <dsp:cNvSpPr/>
      </dsp:nvSpPr>
      <dsp:spPr>
        <a:xfrm>
          <a:off x="424738" y="0"/>
          <a:ext cx="4813706" cy="387570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11D97-9299-4887-B148-C7A00A4D6FBF}">
      <dsp:nvSpPr>
        <dsp:cNvPr id="0" name=""/>
        <dsp:cNvSpPr/>
      </dsp:nvSpPr>
      <dsp:spPr>
        <a:xfrm>
          <a:off x="1987" y="1162710"/>
          <a:ext cx="1323031" cy="1550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Pionjär</a:t>
          </a:r>
        </a:p>
      </dsp:txBody>
      <dsp:txXfrm>
        <a:off x="66572" y="1227295"/>
        <a:ext cx="1193861" cy="1421111"/>
      </dsp:txXfrm>
    </dsp:sp>
    <dsp:sp modelId="{AF60E4D2-72C9-44E0-94F1-C49663F92D6E}">
      <dsp:nvSpPr>
        <dsp:cNvPr id="0" name=""/>
        <dsp:cNvSpPr/>
      </dsp:nvSpPr>
      <dsp:spPr>
        <a:xfrm>
          <a:off x="1447380" y="1162710"/>
          <a:ext cx="1323031" cy="1550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Pastor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Ledare</a:t>
          </a:r>
        </a:p>
      </dsp:txBody>
      <dsp:txXfrm>
        <a:off x="1511965" y="1227295"/>
        <a:ext cx="1193861" cy="1421111"/>
      </dsp:txXfrm>
    </dsp:sp>
    <dsp:sp modelId="{B6A7C53A-C5F7-4275-8FFA-FCF1A0D0D09B}">
      <dsp:nvSpPr>
        <dsp:cNvPr id="0" name=""/>
        <dsp:cNvSpPr/>
      </dsp:nvSpPr>
      <dsp:spPr>
        <a:xfrm>
          <a:off x="2892772" y="1162710"/>
          <a:ext cx="1323031" cy="1550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Medar-betare</a:t>
          </a:r>
        </a:p>
      </dsp:txBody>
      <dsp:txXfrm>
        <a:off x="2957357" y="1227295"/>
        <a:ext cx="1193861" cy="1421111"/>
      </dsp:txXfrm>
    </dsp:sp>
    <dsp:sp modelId="{69FF750C-08B9-464F-98AA-D79E929798C5}">
      <dsp:nvSpPr>
        <dsp:cNvPr id="0" name=""/>
        <dsp:cNvSpPr/>
      </dsp:nvSpPr>
      <dsp:spPr>
        <a:xfrm>
          <a:off x="4338165" y="1162710"/>
          <a:ext cx="1323031" cy="1550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Följe-slagare</a:t>
          </a:r>
        </a:p>
      </dsp:txBody>
      <dsp:txXfrm>
        <a:off x="4402750" y="1227295"/>
        <a:ext cx="1193861" cy="1421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95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813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81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409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54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599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093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446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843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21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67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BFABC3-4A43-4139-825A-5D485F40B4AD}" type="datetimeFigureOut">
              <a:rPr lang="sv-SE" smtClean="0"/>
              <a:t>2022-02-07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874EA8-EB3B-480E-B3E4-D918BB8EA5A0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5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E3E4BE-7F88-4C79-B6AD-5A6E719C7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6600" dirty="0"/>
              <a:t>Svensk mission </a:t>
            </a:r>
            <a:br>
              <a:rPr lang="sv-SE" sz="7200" b="1" dirty="0"/>
            </a:br>
            <a:r>
              <a:rPr lang="sv-SE" sz="6000" dirty="0"/>
              <a:t>och kyrkorna som växt fram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7E65665-0237-4B3D-A028-95635E623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Och om Biståndet som en integrerad del av svensk mission</a:t>
            </a:r>
          </a:p>
        </p:txBody>
      </p:sp>
    </p:spTree>
    <p:extLst>
      <p:ext uri="{BB962C8B-B14F-4D97-AF65-F5344CB8AC3E}">
        <p14:creationId xmlns:p14="http://schemas.microsoft.com/office/powerpoint/2010/main" val="3931427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D7BE60-E31B-4565-88CA-9C0D57E8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Socialt arbete startade mycket snabbt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2E4900-6850-4DAC-9CFE-C0EA2DB71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973766"/>
            <a:ext cx="4998721" cy="38953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300" b="1" dirty="0"/>
              <a:t>Sjukvård </a:t>
            </a:r>
            <a:r>
              <a:rPr lang="sv-SE" sz="2300" dirty="0"/>
              <a:t>-  en viktig hörnsten i arbetet på missionsstationen (speciellt i Afrika)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300" b="1" dirty="0"/>
              <a:t>Barnhem</a:t>
            </a:r>
            <a:r>
              <a:rPr lang="sv-SE" sz="2300" dirty="0"/>
              <a:t> - många missioner tog hand om föräldralösa barn och på senare år barn vars föräldrar dött i aids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300" b="1" dirty="0"/>
              <a:t>Flyktingarbete</a:t>
            </a:r>
            <a:r>
              <a:rPr lang="sv-SE" sz="2300" dirty="0"/>
              <a:t> – en betydande del av socialt arbete i Europa och Afrika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300" b="1" dirty="0"/>
              <a:t>Nödhjälpsarbete </a:t>
            </a:r>
            <a:r>
              <a:rPr lang="sv-SE" sz="2300" dirty="0"/>
              <a:t>– vid svältkatastrofer</a:t>
            </a:r>
            <a:endParaRPr lang="sv-SE" sz="2300" b="1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989388A-6E25-4BA9-81E3-E009A636E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8306" y="1973766"/>
            <a:ext cx="397396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6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1B7BA4-F9DD-464D-82EE-E5B2E2DB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Nödhjälp &amp; katastrofhjälp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3DD548-637A-4879-9A98-86771398A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2728" y="1960784"/>
            <a:ext cx="4843272" cy="3735928"/>
          </a:xfrm>
        </p:spPr>
        <p:txBody>
          <a:bodyPr>
            <a:normAutofit fontScale="92500"/>
          </a:bodyPr>
          <a:lstStyle/>
          <a:p>
            <a:pPr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sv-SE" sz="2400" dirty="0"/>
              <a:t>Nödhjälp bland 11 milj. flyktingar i Europa efter Andra världskriget.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sv-SE" sz="2400" dirty="0"/>
              <a:t>Stort nödhjälpsarbete i Etiopien vid flera svältkatastrofer (1973, 1984)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sv-SE" sz="2400" dirty="0"/>
              <a:t>Katastrofhjälp i Bangladesh för de som drabbats av orkanerna 1970, 1974 och 1991 och i Aceh efter tsunamin 2004 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sv-SE" sz="2400" dirty="0"/>
              <a:t>Kyrkorna fick i flera fall ett omfattande stöd från Sida</a:t>
            </a:r>
          </a:p>
        </p:txBody>
      </p:sp>
      <p:pic>
        <p:nvPicPr>
          <p:cNvPr id="6" name="Platshållare för innehåll 5" descr="En bild som visar text, person, utomhus&#10;&#10;Automatiskt genererad beskrivning">
            <a:extLst>
              <a:ext uri="{FF2B5EF4-FFF2-40B4-BE49-F238E27FC236}">
                <a16:creationId xmlns:a16="http://schemas.microsoft.com/office/drawing/2014/main" id="{99640FBD-9731-49BB-BD07-55A1778CF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14"/>
          <a:stretch/>
        </p:blipFill>
        <p:spPr>
          <a:xfrm>
            <a:off x="6355080" y="1960784"/>
            <a:ext cx="5037516" cy="3626200"/>
          </a:xfrm>
        </p:spPr>
      </p:pic>
    </p:spTree>
    <p:extLst>
      <p:ext uri="{BB962C8B-B14F-4D97-AF65-F5344CB8AC3E}">
        <p14:creationId xmlns:p14="http://schemas.microsoft.com/office/powerpoint/2010/main" val="285846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F06F24-F06B-43AB-982F-3CB69697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Brunnsborrning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D3886C-D3C6-45A7-A966-4866396D2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79" y="1953662"/>
            <a:ext cx="4884401" cy="39229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Svenska Missionsförbundets Ungdom (SMU)</a:t>
            </a:r>
            <a:r>
              <a:rPr lang="sv-SE" sz="2400" dirty="0"/>
              <a:t> startade kampanjen ”tusen brunnar för Indien”.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400" dirty="0"/>
              <a:t>Svenska volontärer utvecklade en innovativ handpump </a:t>
            </a:r>
            <a:r>
              <a:rPr lang="sv-SE" sz="2400" i="1" dirty="0"/>
              <a:t>India Mark II </a:t>
            </a:r>
            <a:r>
              <a:rPr lang="sv-SE" sz="2400" dirty="0"/>
              <a:t>som spreds över hela världen </a:t>
            </a:r>
            <a:r>
              <a:rPr lang="sv-SE" sz="2400"/>
              <a:t>(via UNICEF</a:t>
            </a:r>
            <a:r>
              <a:rPr lang="sv-SE" sz="24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400" dirty="0"/>
              <a:t>Tusentals brunnar borrades genom SMF, EFS och Livets ord.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2200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A231FF40-7CDC-4F9D-8751-FAA6A914A5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13" r="15467"/>
          <a:stretch/>
        </p:blipFill>
        <p:spPr>
          <a:xfrm>
            <a:off x="6504036" y="1953662"/>
            <a:ext cx="4884401" cy="33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7EB0E7-F064-4BD8-BFE9-3A87D50D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b="1" dirty="0"/>
              <a:t>Större institutioner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03F518-EBEF-4F79-B60D-E72161880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8720" y="2084034"/>
            <a:ext cx="4845683" cy="37850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400" dirty="0"/>
              <a:t>En del missionsstationer byggdes ut till större sjukhus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Ex. Panzisjukhuset i Bukavu med Denis Mukwege. Över 50 000 överlevande från sexuellt våld har vårdats på sjukhuset. Mukwege fick Nobels fredspris 2018.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I Tanzania står kyrkorna för ca 50 % av all sjukvård.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SIDA gav ofta stöd till utbyggnationer.</a:t>
            </a:r>
          </a:p>
          <a:p>
            <a:pPr lvl="1"/>
            <a:endParaRPr lang="sv-SE" dirty="0"/>
          </a:p>
        </p:txBody>
      </p:sp>
      <p:pic>
        <p:nvPicPr>
          <p:cNvPr id="6" name="Platshållare för innehåll 5" descr="En bild som visar gräs, utomhus, träd, berg&#10;&#10;Automatiskt genererad beskrivning">
            <a:extLst>
              <a:ext uri="{FF2B5EF4-FFF2-40B4-BE49-F238E27FC236}">
                <a16:creationId xmlns:a16="http://schemas.microsoft.com/office/drawing/2014/main" id="{F4BFBEEF-00EC-4CD3-A3C1-D0E03DBDB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99" y="2452024"/>
            <a:ext cx="5053739" cy="3630966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94F03D7-D38B-44FE-AE0E-EE1DDEF5F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5" b="14875"/>
          <a:stretch/>
        </p:blipFill>
        <p:spPr>
          <a:xfrm>
            <a:off x="9266663" y="284652"/>
            <a:ext cx="2090439" cy="20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2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CB32FCF1-C2CA-4262-81B0-BEA95E7A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Antalet missionärer för några årtal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781B1632-518B-4413-BCAC-5EC11644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48432"/>
            <a:ext cx="10058400" cy="41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FDCBF98-B071-46F2-9240-DD119200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Antalet missionärer i olika missioner</a:t>
            </a: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ABAC6723-5B8D-4E35-BE15-9A78C50638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280" y="2273102"/>
            <a:ext cx="4928616" cy="3396175"/>
          </a:xfrm>
          <a:prstGeom prst="rect">
            <a:avLst/>
          </a:prstGeom>
        </p:spPr>
      </p:pic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id="{637A70B5-5F61-46A3-8675-3263BD35220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96000" y="1845734"/>
          <a:ext cx="5059680" cy="3823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3678">
                  <a:extLst>
                    <a:ext uri="{9D8B030D-6E8A-4147-A177-3AD203B41FA5}">
                      <a16:colId xmlns:a16="http://schemas.microsoft.com/office/drawing/2014/main" val="3646529369"/>
                    </a:ext>
                  </a:extLst>
                </a:gridCol>
                <a:gridCol w="886002">
                  <a:extLst>
                    <a:ext uri="{9D8B030D-6E8A-4147-A177-3AD203B41FA5}">
                      <a16:colId xmlns:a16="http://schemas.microsoft.com/office/drawing/2014/main" val="2276553395"/>
                    </a:ext>
                  </a:extLst>
                </a:gridCol>
              </a:tblGrid>
              <a:tr h="25859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Missionsorganisationens namn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Antal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5714966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Svenska pingstmissionen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3 000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83812"/>
                  </a:ext>
                </a:extLst>
              </a:tr>
              <a:tr h="24413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Equmeniakyrkan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sv-SE" sz="1400" dirty="0">
                          <a:effectLst/>
                        </a:rPr>
                        <a:t>1 924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560254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Evangeliska Frikyrkan (EFK)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1 515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338473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Evangeliska Fosterlands-Stiftelsen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1 100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0167885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Svenska kyrkans mission (SKM)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900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4205474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Frälsningsarmén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430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686757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Svenska Alliansmissionen (SAM)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400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957656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Livets ord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233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391697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Bibeltrogna Vänner (ELM-BV)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215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6374868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Adventistsamfundet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120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0920282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Icke-samfundsmissioner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</a:rPr>
                        <a:t>800</a:t>
                      </a:r>
                      <a:endParaRPr lang="sv-S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665650"/>
                  </a:ext>
                </a:extLst>
              </a:tr>
              <a:tr h="2365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Mission (OM)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4891306"/>
                  </a:ext>
                </a:extLst>
              </a:tr>
              <a:tr h="2365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Ungdom med uppgift (UMU)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  <a:endParaRPr lang="sv-SE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611535"/>
                  </a:ext>
                </a:extLst>
              </a:tr>
              <a:tr h="2365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Gå ut Mission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917249"/>
                  </a:ext>
                </a:extLst>
              </a:tr>
              <a:tr h="23738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Totalt antal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sv-S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12 500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78998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023891EB-F35D-443F-A0D9-B5B473585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195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CE20B-3B2E-4940-B081-5EF12386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32136" cy="1450757"/>
          </a:xfrm>
        </p:spPr>
        <p:txBody>
          <a:bodyPr>
            <a:normAutofit/>
          </a:bodyPr>
          <a:lstStyle/>
          <a:p>
            <a:r>
              <a:rPr lang="sv-SE" sz="4500" b="1" dirty="0"/>
              <a:t>Kyrkorna växte snabbt efter självständigheten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1752DC9-87A2-4770-903C-804D78A24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01182"/>
            <a:ext cx="5586986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Om den svenska missionen enbart sågs som ett ”kolonialt projekt” skulle kyrkorna tappat mark efter självständigheten.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Men utvecklingen blev egentligen motsatsen. Kyrkorna växte från ca 7 milj. tillhöriga 1970 till över 55 milj. tillhöriga 2020 (åtta gånger fler)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De nya kyrkorna hade en missionell förmåga som var mycket starkare än svensk mission</a:t>
            </a:r>
          </a:p>
          <a:p>
            <a:pPr marL="292608" lvl="1" indent="0">
              <a:spcAft>
                <a:spcPts val="0"/>
              </a:spcAft>
              <a:buNone/>
            </a:pPr>
            <a:endParaRPr lang="sv-SE" sz="1200" dirty="0"/>
          </a:p>
          <a:p>
            <a:pPr marL="144000" lvl="1" indent="0">
              <a:buNone/>
            </a:pPr>
            <a:r>
              <a:rPr lang="sv-SE" dirty="0">
                <a:solidFill>
                  <a:schemeClr val="tx2"/>
                </a:solidFill>
              </a:rPr>
              <a:t>Obs! Den streckade linjen refererar till Afrika, Sydasien, Sydostasien, Latinamerika, </a:t>
            </a:r>
            <a:r>
              <a:rPr lang="sv-SE">
                <a:solidFill>
                  <a:schemeClr val="tx2"/>
                </a:solidFill>
              </a:rPr>
              <a:t>där befolkningen </a:t>
            </a:r>
            <a:r>
              <a:rPr lang="sv-SE" dirty="0">
                <a:solidFill>
                  <a:schemeClr val="tx2"/>
                </a:solidFill>
              </a:rPr>
              <a:t>ökade ca 2,8 gånger åren 1970-2020.</a:t>
            </a:r>
          </a:p>
        </p:txBody>
      </p:sp>
      <p:graphicFrame>
        <p:nvGraphicFramePr>
          <p:cNvPr id="8" name="Platshållare för innehåll 7">
            <a:extLst>
              <a:ext uri="{FF2B5EF4-FFF2-40B4-BE49-F238E27FC236}">
                <a16:creationId xmlns:a16="http://schemas.microsoft.com/office/drawing/2014/main" id="{12A49FB3-EEF8-4F77-BA19-8CA47AC3A77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3760154"/>
              </p:ext>
            </p:extLst>
          </p:nvPr>
        </p:nvGraphicFramePr>
        <p:xfrm>
          <a:off x="7062788" y="2065338"/>
          <a:ext cx="403225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05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D9021E-C472-4B76-89E0-42F3A761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De största kyrkorna med svenska rötter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BC6BC13B-723A-4F36-A9A6-3F113ADE31F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88136" y="1737360"/>
          <a:ext cx="10003537" cy="435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3912">
                  <a:extLst>
                    <a:ext uri="{9D8B030D-6E8A-4147-A177-3AD203B41FA5}">
                      <a16:colId xmlns:a16="http://schemas.microsoft.com/office/drawing/2014/main" val="57098523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70579598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1898584861"/>
                    </a:ext>
                  </a:extLst>
                </a:gridCol>
                <a:gridCol w="1298449">
                  <a:extLst>
                    <a:ext uri="{9D8B030D-6E8A-4147-A177-3AD203B41FA5}">
                      <a16:colId xmlns:a16="http://schemas.microsoft.com/office/drawing/2014/main" val="3714807461"/>
                    </a:ext>
                  </a:extLst>
                </a:gridCol>
              </a:tblGrid>
              <a:tr h="602691">
                <a:tc>
                  <a:txBody>
                    <a:bodyPr/>
                    <a:lstStyle/>
                    <a:p>
                      <a:r>
                        <a:rPr lang="sv-SE" dirty="0"/>
                        <a:t>Kyrkornas namn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Svenskt samfund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Antal</a:t>
                      </a:r>
                    </a:p>
                    <a:p>
                      <a:r>
                        <a:rPr lang="sv-SE" dirty="0"/>
                        <a:t>tillhöriga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148969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Assembleias de Deus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Brasilien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25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06073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Ethiopian Evangelical Church Mekane Yesus (EECMY)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Etiopien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9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6460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Evangelical Lutheran Church in Tanzania (ELCT)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Tanzania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EFS/Sv. Ky.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8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978880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Ethiopian Hiwot Berhan Church (EHBC)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Etiopien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3-4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482149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Association des Églises de Pentecôte du Rwanda (ADEPR)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Rwanda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486023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Communauté des Églises de Pentecôte au Burundi (CEPBu)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Burundi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063067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Free Pentecostal Church of Tanzania (FPCT)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Tanzania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1,1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50123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Pingstkyrkor i 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+ 1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528513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Communauté des Eglises de Pentecôte en Afrique Centrale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DR Kongo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21000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r>
                        <a:rPr lang="sv-SE" dirty="0"/>
                        <a:t>Bhojpurirörelsen i Bihar, Uttar Pradesh (och Madhya Pradesh)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Indien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EFK (+EFS)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+ 1 milj.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767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0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C27745-3112-4129-89A3-D00BA712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658" y="286603"/>
            <a:ext cx="9973022" cy="1450757"/>
          </a:xfrm>
        </p:spPr>
        <p:txBody>
          <a:bodyPr/>
          <a:lstStyle/>
          <a:p>
            <a:r>
              <a:rPr lang="sv-SE" b="1" dirty="0"/>
              <a:t>Idag över 55 milj. kyrkotillhöriga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8B4F80-B4F4-4C29-9885-17635F828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2658" y="1835825"/>
            <a:ext cx="1616297" cy="45073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1800" dirty="0"/>
              <a:t>Kyrkor med rötter i svensk mission har idag </a:t>
            </a:r>
            <a:r>
              <a:rPr lang="sv-SE" sz="1800" b="1" dirty="0"/>
              <a:t>över 55 milj. </a:t>
            </a:r>
            <a:r>
              <a:rPr lang="sv-SE" sz="1800" dirty="0"/>
              <a:t>tillhöriga.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/>
              <a:t>De finns i ca 100 länder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/>
              <a:t>Snabbast växt i Östafrika och Latinamerika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/>
              <a:t>Kartan t. höger anger cirka antal miljoner i olika regioner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2400" dirty="0"/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78517E9-5C33-4AD7-B9D4-E465F2E258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24" r="9209" b="3288"/>
          <a:stretch/>
        </p:blipFill>
        <p:spPr>
          <a:xfrm>
            <a:off x="2888166" y="1835825"/>
            <a:ext cx="8267514" cy="4439956"/>
          </a:xfrm>
          <a:prstGeom prst="rect">
            <a:avLst/>
          </a:prstGeom>
        </p:spPr>
      </p:pic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CAA11AE6-3368-4E64-9A6A-19B1FC2F4126}"/>
              </a:ext>
            </a:extLst>
          </p:cNvPr>
          <p:cNvSpPr/>
          <p:nvPr/>
        </p:nvSpPr>
        <p:spPr>
          <a:xfrm>
            <a:off x="4861932" y="4549698"/>
            <a:ext cx="412595" cy="323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25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2B0B93F4-4CFE-4684-AF73-714B727C5F9B}"/>
              </a:ext>
            </a:extLst>
          </p:cNvPr>
          <p:cNvSpPr/>
          <p:nvPr/>
        </p:nvSpPr>
        <p:spPr>
          <a:xfrm>
            <a:off x="7278624" y="4215384"/>
            <a:ext cx="393192" cy="281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26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68DEA75D-3AD9-4487-A54B-E680180F0E06}"/>
              </a:ext>
            </a:extLst>
          </p:cNvPr>
          <p:cNvSpPr/>
          <p:nvPr/>
        </p:nvSpPr>
        <p:spPr>
          <a:xfrm>
            <a:off x="3584448" y="3575304"/>
            <a:ext cx="393192" cy="246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+1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FA088925-BF53-4FA4-85D4-2ACAA71FFC77}"/>
              </a:ext>
            </a:extLst>
          </p:cNvPr>
          <p:cNvSpPr/>
          <p:nvPr/>
        </p:nvSpPr>
        <p:spPr>
          <a:xfrm>
            <a:off x="8513064" y="3575304"/>
            <a:ext cx="320040" cy="246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2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EA59401C-8E32-4EA7-ACDA-7F123183F5A2}"/>
              </a:ext>
            </a:extLst>
          </p:cNvPr>
          <p:cNvSpPr/>
          <p:nvPr/>
        </p:nvSpPr>
        <p:spPr>
          <a:xfrm>
            <a:off x="9418320" y="3136392"/>
            <a:ext cx="333571" cy="292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/>
              <a:t>1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D4D82E5-5BE1-4C4B-95E4-8330B4532196}"/>
              </a:ext>
            </a:extLst>
          </p:cNvPr>
          <p:cNvSpPr/>
          <p:nvPr/>
        </p:nvSpPr>
        <p:spPr>
          <a:xfrm>
            <a:off x="7159752" y="2679192"/>
            <a:ext cx="228600" cy="281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1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1737A822-6AB9-4721-8943-05C4D3114810}"/>
              </a:ext>
            </a:extLst>
          </p:cNvPr>
          <p:cNvSpPr/>
          <p:nvPr/>
        </p:nvSpPr>
        <p:spPr>
          <a:xfrm>
            <a:off x="7159752" y="5056632"/>
            <a:ext cx="228600" cy="281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7309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73A0FD-2368-4576-BBEA-4F9E1403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Större och mindre församlingar</a:t>
            </a:r>
          </a:p>
        </p:txBody>
      </p:sp>
      <p:pic>
        <p:nvPicPr>
          <p:cNvPr id="6" name="Platshållare för innehåll 5" descr="En bild som visar hall, konsertsal, folksamling&#10;&#10;Automatiskt genererad beskrivning">
            <a:extLst>
              <a:ext uri="{FF2B5EF4-FFF2-40B4-BE49-F238E27FC236}">
                <a16:creationId xmlns:a16="http://schemas.microsoft.com/office/drawing/2014/main" id="{EFA9916C-23FF-43CC-A619-11C08AA27D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208173"/>
            <a:ext cx="4938712" cy="3298905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5C084C8-FE60-4736-827F-B4F98C5ABF1B}"/>
              </a:ext>
            </a:extLst>
          </p:cNvPr>
          <p:cNvSpPr txBox="1"/>
          <p:nvPr/>
        </p:nvSpPr>
        <p:spPr>
          <a:xfrm>
            <a:off x="1096963" y="5678424"/>
            <a:ext cx="493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Pingstförsamlingen i Sao Paulo (Brasilien)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C9E9263-D261-4251-AD55-E3DDF88A543B}"/>
              </a:ext>
            </a:extLst>
          </p:cNvPr>
          <p:cNvSpPr txBox="1"/>
          <p:nvPr/>
        </p:nvSpPr>
        <p:spPr>
          <a:xfrm>
            <a:off x="6218238" y="5678424"/>
            <a:ext cx="480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En pingstkyrka på landsbygden i Rwanda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30511C00-50B6-43B9-8CF8-E595E8DB6E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189" y="2168887"/>
            <a:ext cx="4877223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98E9D0-405A-41A1-B0A1-20CA919C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Bokens författare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36A8C8-DC53-48CC-A9A5-EE5FD99D0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846052"/>
            <a:ext cx="5120640" cy="411448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sv-SE" dirty="0"/>
          </a:p>
          <a:p>
            <a:pPr>
              <a:spcBef>
                <a:spcPts val="0"/>
              </a:spcBef>
            </a:pPr>
            <a:r>
              <a:rPr lang="sv-SE" sz="5600" b="1" dirty="0"/>
              <a:t>Andreas Dagernäs</a:t>
            </a:r>
            <a:r>
              <a:rPr lang="sv-SE" sz="5600" dirty="0"/>
              <a:t>, 	regionledare för EFK i Afrika 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Anders Göranzon, </a:t>
            </a:r>
            <a:r>
              <a:rPr lang="sv-SE" sz="5600" dirty="0"/>
              <a:t>	teol. dr, generalsekr Svenska bibelsällskapet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Anders Malmstigen, </a:t>
            </a:r>
            <a:r>
              <a:rPr lang="sv-SE" sz="5600" dirty="0"/>
              <a:t>	tidigare generalsekreterare SMR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Anders Wejryd,</a:t>
            </a:r>
            <a:r>
              <a:rPr lang="sv-SE" sz="5600" dirty="0"/>
              <a:t>	ärkebiskop em, teol. dr. i missionsvetensk.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Bertil Svensson,</a:t>
            </a:r>
            <a:r>
              <a:rPr lang="sv-SE" sz="5600" dirty="0"/>
              <a:t>	Internationell koordinator Equmeniakyrkan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Bosse Temneus, </a:t>
            </a:r>
            <a:r>
              <a:rPr lang="sv-SE" sz="5600" dirty="0"/>
              <a:t>	teol. lic., tidigare missionär 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Bertil Åhman, </a:t>
            </a:r>
            <a:r>
              <a:rPr lang="sv-SE" sz="5600" dirty="0"/>
              <a:t>	teol. dr.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Christer Daelander, </a:t>
            </a:r>
            <a:r>
              <a:rPr lang="sv-SE" sz="5600" dirty="0"/>
              <a:t>	samordnare i Equmeniakyrkan för Afrika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Fredrik Emanuelson, </a:t>
            </a:r>
            <a:r>
              <a:rPr lang="sv-SE" sz="5600" dirty="0"/>
              <a:t>	oblatmissionär OMI, katolska kyrkan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Fredrik Fällman, </a:t>
            </a:r>
            <a:r>
              <a:rPr lang="sv-SE" sz="5600" dirty="0"/>
              <a:t>	docent i sinologi vid Göteborgs universitet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Göran Gunner, </a:t>
            </a:r>
            <a:r>
              <a:rPr lang="sv-SE" sz="5600" dirty="0"/>
              <a:t>	docent i missionsvetenskap, EHS Stockholm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Gunilla Nyberg Oskarsson</a:t>
            </a:r>
            <a:r>
              <a:rPr lang="sv-SE" sz="5600" dirty="0"/>
              <a:t>, teol dr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Göran Wiking, </a:t>
            </a:r>
            <a:r>
              <a:rPr lang="sv-SE" sz="5600" dirty="0"/>
              <a:t>	teol dr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Hans Nicklasson, </a:t>
            </a:r>
            <a:r>
              <a:rPr lang="sv-SE" sz="5600" dirty="0"/>
              <a:t>	doktorand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Henrik Rosén, </a:t>
            </a:r>
            <a:r>
              <a:rPr lang="sv-SE" sz="5600" dirty="0"/>
              <a:t>	SKR, doktorand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Johan Hasselgren, </a:t>
            </a:r>
            <a:r>
              <a:rPr lang="sv-SE" sz="5600" dirty="0"/>
              <a:t>	teol. dr.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Johannes Habib Zeiler,	</a:t>
            </a:r>
            <a:r>
              <a:rPr lang="sv-SE" sz="5600" dirty="0"/>
              <a:t>teol. dr. i missionsvetenskap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Kristina Palmér, </a:t>
            </a:r>
            <a:r>
              <a:rPr lang="sv-SE" sz="5600" dirty="0"/>
              <a:t>	f d missionär för Metodistkyrkan i Sverige.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Kristina Helgesson Kjellin, </a:t>
            </a:r>
            <a:r>
              <a:rPr lang="sv-SE" sz="5600" dirty="0"/>
              <a:t>docent i kulturantropologi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Klas Lindberg, </a:t>
            </a:r>
            <a:r>
              <a:rPr lang="sv-SE" sz="5600" dirty="0"/>
              <a:t>	Evangeliska Brödraförsamlingen i Stockholm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Leif Nordenstorm, </a:t>
            </a:r>
            <a:r>
              <a:rPr lang="sv-SE" sz="5600" dirty="0"/>
              <a:t>	teol. dr. i religionshistoria, Fjellstedska skolan</a:t>
            </a:r>
          </a:p>
          <a:p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2D20B5C0-965A-4B81-8AD7-BDD052BC3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1846052"/>
            <a:ext cx="4937760" cy="411448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r>
              <a:rPr lang="sv-SE" sz="5600" b="1" dirty="0"/>
              <a:t>Maud Andersson, </a:t>
            </a:r>
            <a:r>
              <a:rPr lang="sv-SE" sz="5600" dirty="0"/>
              <a:t>	tidigare direktor för PMU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Misha Jaksic, </a:t>
            </a:r>
            <a:r>
              <a:rPr lang="sv-SE" sz="5600" dirty="0"/>
              <a:t>	ortodox präst, samordnare i SKR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Martina Prosén,</a:t>
            </a:r>
            <a:r>
              <a:rPr lang="sv-SE" sz="5600" dirty="0"/>
              <a:t>	teol. dr. i missionsvetenskap, Lund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Niklas Holmefur, </a:t>
            </a:r>
            <a:r>
              <a:rPr lang="sv-SE" sz="5600" dirty="0"/>
              <a:t>	teol. dr. i missionsvetenskap,  rektor ÖTH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Olle Kristensson, </a:t>
            </a:r>
            <a:r>
              <a:rPr lang="sv-SE" sz="5600" dirty="0"/>
              <a:t>	teol. dr. i missionsvetenskap, SKR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Petter Jakobsson, </a:t>
            </a:r>
            <a:r>
              <a:rPr lang="sv-SE" sz="5600" dirty="0"/>
              <a:t>	teologisk rådgivare vid SMR 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Rune Imberg, </a:t>
            </a:r>
            <a:r>
              <a:rPr lang="sv-SE" sz="5600" dirty="0"/>
              <a:t>	teol. dr. i kyrkohistoria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Roland Oscarsson, </a:t>
            </a:r>
            <a:r>
              <a:rPr lang="sv-SE" sz="5600" dirty="0"/>
              <a:t>	missionsledare, Svenska Alliansmissionen.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Staffan Grenstedt, </a:t>
            </a:r>
            <a:r>
              <a:rPr lang="sv-SE" sz="5600" dirty="0"/>
              <a:t>	teol. dr. i missionsvetenskap, 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Torbjörn Aronson, </a:t>
            </a:r>
            <a:r>
              <a:rPr lang="sv-SE" sz="5600" dirty="0"/>
              <a:t>	docent i kyrkohistoria</a:t>
            </a:r>
          </a:p>
          <a:p>
            <a:pPr>
              <a:spcBef>
                <a:spcPts val="0"/>
              </a:spcBef>
            </a:pPr>
            <a:r>
              <a:rPr lang="sv-SE" sz="5600" b="1" dirty="0"/>
              <a:t>Tore Samuelsson, </a:t>
            </a:r>
            <a:r>
              <a:rPr lang="sv-SE" sz="5600" dirty="0"/>
              <a:t>	journalist, tidigare informationschef</a:t>
            </a:r>
          </a:p>
          <a:p>
            <a:pPr>
              <a:spcBef>
                <a:spcPts val="0"/>
              </a:spcBef>
            </a:pPr>
            <a:endParaRPr lang="sv-SE" sz="5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sv-SE" sz="5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7200" dirty="0">
                <a:solidFill>
                  <a:schemeClr val="accent1">
                    <a:lumMod val="50000"/>
                  </a:schemeClr>
                </a:solidFill>
              </a:rPr>
              <a:t>REDAKTIONSKOMMITTÉN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5600" b="1" dirty="0"/>
              <a:t>Göran Janzon, </a:t>
            </a:r>
            <a:r>
              <a:rPr lang="sv-SE" sz="5600" dirty="0"/>
              <a:t>	teol. dr. i missionsvetenskap, tidigare			rektor vid ÖTH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5600" b="1" dirty="0"/>
              <a:t>Jan-Åke Alvarsson, </a:t>
            </a:r>
            <a:r>
              <a:rPr lang="sv-SE" sz="5600" dirty="0"/>
              <a:t>	professor emeritus i kulturantropologi vid		Uppsala universitet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5600" b="1" dirty="0"/>
              <a:t>Kajsa Ahlstrand,</a:t>
            </a:r>
            <a:r>
              <a:rPr lang="sv-SE" sz="5600" dirty="0"/>
              <a:t>	professor i missionsvetenskap/global			kristendom vid Uppsala universitet.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5600" b="1" dirty="0"/>
              <a:t>Klas Lundström, </a:t>
            </a:r>
            <a:r>
              <a:rPr lang="sv-SE" sz="5600" dirty="0"/>
              <a:t>	docent i missionsvetenskap, lektor vid			Johannelunds teologiska högskola.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006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BEB5BE-4A86-4890-99F1-4825F31A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Långsiktig struktur och relationer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1E479B-5349-4F69-B34A-ADD18D8C6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939276"/>
            <a:ext cx="5193792" cy="39298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100" dirty="0"/>
              <a:t>De av missionen grundade församlingarna var en struktur som kunde ta emot bistånd och förmedla ut den i närsamhället.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100" dirty="0"/>
              <a:t>Det fanns en långsiktighet i denna struktur och ofta starka relationer med kyrkor i Sverige.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100" dirty="0"/>
              <a:t>Idag finns många vänförsamlingsrelationer med kyrkor i Syd och många utbyten och mötesplatser inom den världsvida kyrkan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100" dirty="0"/>
              <a:t> En gemenskap med den kristna storfamiljen som ”vi” är förbundna med genom historien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endParaRPr lang="sv-SE" dirty="0"/>
          </a:p>
        </p:txBody>
      </p:sp>
      <p:pic>
        <p:nvPicPr>
          <p:cNvPr id="6" name="Platshållare för innehåll 5" descr="En bild som visar person, träd, utomhus, folksamling&#10;&#10;Automatiskt genererad beskrivning">
            <a:extLst>
              <a:ext uri="{FF2B5EF4-FFF2-40B4-BE49-F238E27FC236}">
                <a16:creationId xmlns:a16="http://schemas.microsoft.com/office/drawing/2014/main" id="{57B9A254-68AC-4329-96EE-ED4A1603F1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/>
          <a:stretch/>
        </p:blipFill>
        <p:spPr>
          <a:xfrm>
            <a:off x="6391655" y="2080442"/>
            <a:ext cx="5082373" cy="3647484"/>
          </a:xfrm>
        </p:spPr>
      </p:pic>
    </p:spTree>
    <p:extLst>
      <p:ext uri="{BB962C8B-B14F-4D97-AF65-F5344CB8AC3E}">
        <p14:creationId xmlns:p14="http://schemas.microsoft.com/office/powerpoint/2010/main" val="242836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44FF66-EC6D-45C2-B714-C3A5F503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Upplägget i Missionsboken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F3CEE2-E576-4445-BEBE-60211819B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002536"/>
            <a:ext cx="6044186" cy="386655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200" dirty="0"/>
              <a:t>Hur missionsintresset växte fram i Sverige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200" dirty="0"/>
              <a:t>En översikt av svensk mission på olika kontinenter: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000" dirty="0"/>
              <a:t>Introduktion/rambeskrivning              10 %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000" dirty="0"/>
              <a:t>Svensk missionshistoria                        40 %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000" dirty="0"/>
              <a:t>Kyrkorna som växt fram                        40 %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000" dirty="0"/>
              <a:t>Nulägesbeskrivning inkl. statistik        10 %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73 personrutor om missionärer och lokala ledare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Tre fördjupande kapitel om: (1) bibelöversättning, (2) teologisk utbildning och (3) biståndsarbete.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18CC391-F6C7-4B66-985F-6E15C41A9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09900" y="1866963"/>
            <a:ext cx="2909777" cy="4137704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6335D76B-EAB0-43D9-92EC-D3EFBC7AF0BC}"/>
              </a:ext>
            </a:extLst>
          </p:cNvPr>
          <p:cNvSpPr/>
          <p:nvPr/>
        </p:nvSpPr>
        <p:spPr>
          <a:xfrm>
            <a:off x="1221770" y="2919469"/>
            <a:ext cx="5111496" cy="1369067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623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6D7D1F-9FA0-40B6-BEC5-5CBC92DD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Tankelinjen i boken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5DDC0BA-CD45-4160-95D2-300D7B1E0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14391"/>
          </a:xfrm>
        </p:spPr>
        <p:txBody>
          <a:bodyPr>
            <a:normAutofit/>
          </a:bodyPr>
          <a:lstStyle/>
          <a:p>
            <a:r>
              <a:rPr lang="sv-SE" sz="2800" dirty="0"/>
              <a:t>En historisk översikt av svensk missionshistoria under ca 200 år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D88DB9B-C321-4038-A1BD-B166FD4226C6}"/>
              </a:ext>
            </a:extLst>
          </p:cNvPr>
          <p:cNvSpPr txBox="1"/>
          <p:nvPr/>
        </p:nvSpPr>
        <p:spPr>
          <a:xfrm>
            <a:off x="2338928" y="2969213"/>
            <a:ext cx="1724984" cy="1200329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Från kyrkogrund-ande arbete</a:t>
            </a:r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58CE6B8A-AC03-4320-8510-DA48A13DF85D}"/>
              </a:ext>
            </a:extLst>
          </p:cNvPr>
          <p:cNvSpPr/>
          <p:nvPr/>
        </p:nvSpPr>
        <p:spPr>
          <a:xfrm>
            <a:off x="4148144" y="3233853"/>
            <a:ext cx="3053466" cy="751021"/>
          </a:xfrm>
          <a:prstGeom prst="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Till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E8CB95B-F0A1-44D2-BCF9-A31CF3E8B254}"/>
              </a:ext>
            </a:extLst>
          </p:cNvPr>
          <p:cNvSpPr txBox="1"/>
          <p:nvPr/>
        </p:nvSpPr>
        <p:spPr>
          <a:xfrm>
            <a:off x="7281479" y="2969213"/>
            <a:ext cx="1724984" cy="1200329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dk1"/>
                </a:solidFill>
              </a:rPr>
              <a:t>Fram-växande </a:t>
            </a:r>
          </a:p>
          <a:p>
            <a:pPr algn="ctr"/>
            <a:r>
              <a:rPr lang="sv-SE" sz="2400" dirty="0">
                <a:solidFill>
                  <a:schemeClr val="dk1"/>
                </a:solidFill>
              </a:rPr>
              <a:t>kyrkor</a:t>
            </a:r>
          </a:p>
        </p:txBody>
      </p:sp>
      <p:sp>
        <p:nvSpPr>
          <p:cNvPr id="11" name="Vänster klammerparentes 10">
            <a:extLst>
              <a:ext uri="{FF2B5EF4-FFF2-40B4-BE49-F238E27FC236}">
                <a16:creationId xmlns:a16="http://schemas.microsoft.com/office/drawing/2014/main" id="{1775D8FA-4B4E-400C-AA3B-6BA41530B258}"/>
              </a:ext>
            </a:extLst>
          </p:cNvPr>
          <p:cNvSpPr/>
          <p:nvPr/>
        </p:nvSpPr>
        <p:spPr>
          <a:xfrm rot="16200000">
            <a:off x="5610355" y="1868981"/>
            <a:ext cx="502920" cy="5320789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FAC9254-786E-4C49-8BA7-18663351FA14}"/>
              </a:ext>
            </a:extLst>
          </p:cNvPr>
          <p:cNvSpPr txBox="1"/>
          <p:nvPr/>
        </p:nvSpPr>
        <p:spPr>
          <a:xfrm>
            <a:off x="3712464" y="4941063"/>
            <a:ext cx="45262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200" dirty="0"/>
              <a:t>Men missionens och kyrkornas sociala arbete är integrerat hela vägen</a:t>
            </a: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07F421F-5373-490C-84BC-FE9756403DC0}"/>
              </a:ext>
            </a:extLst>
          </p:cNvPr>
          <p:cNvSpPr/>
          <p:nvPr/>
        </p:nvSpPr>
        <p:spPr>
          <a:xfrm>
            <a:off x="3456432" y="4778473"/>
            <a:ext cx="4983480" cy="983349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329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607C89-EB63-4692-A5BA-B54BE9A2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27" y="611552"/>
            <a:ext cx="3216834" cy="1869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40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Mission var en stor svensk folkrörelse</a:t>
            </a:r>
            <a:endParaRPr lang="sv-SE" sz="4000" kern="1200" spc="-5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FACE39-78D0-4F17-A645-50AF6CD96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040" y="2802045"/>
            <a:ext cx="3419855" cy="3187274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100" dirty="0">
                <a:solidFill>
                  <a:srgbClr val="FFFFFF"/>
                </a:solidFill>
              </a:rPr>
              <a:t>Den engagerade 100 000-tals svenskar inom alla samfund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100" dirty="0">
                <a:solidFill>
                  <a:srgbClr val="FFFFFF"/>
                </a:solidFill>
              </a:rPr>
              <a:t>Stora insamlingar gjordes i församlingar,  syföreningar, söndagsskolor, missions-auktioner – mycket gick till nödhjälp &amp; bistånd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100" dirty="0">
                <a:solidFill>
                  <a:srgbClr val="FFFFFF"/>
                </a:solidFill>
              </a:rPr>
              <a:t>Mycket information spreds via missionstidningar, böcker och missionärer på besök</a:t>
            </a: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8E782A8-D3BE-429C-B9C7-7C48EB6DFD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15000"/>
                    </a14:imgEffect>
                  </a14:imgLayer>
                </a14:imgProps>
              </a:ext>
            </a:extLst>
          </a:blip>
          <a:srcRect l="6007" t="6292" r="10943" b="340"/>
          <a:stretch/>
        </p:blipFill>
        <p:spPr>
          <a:xfrm>
            <a:off x="4109765" y="0"/>
            <a:ext cx="8082235" cy="6792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281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6F6B2C-429F-44B3-BCE2-81D0F6CF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43288" cy="1412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z="3200" b="1" kern="1200" spc="-50" baseline="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Missionsstationen – som strategi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C35CC0-15D1-4BC5-AFF8-C49D01264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336" y="1996068"/>
            <a:ext cx="3474719" cy="4516242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1900" dirty="0">
                <a:solidFill>
                  <a:srgbClr val="FFFFFF"/>
                </a:solidFill>
              </a:rPr>
              <a:t>Missionsstationen var den vanliga strategin i Afrika och Indien.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900" dirty="0">
                <a:solidFill>
                  <a:srgbClr val="FFFFFF"/>
                </a:solidFill>
              </a:rPr>
              <a:t>Den innehöll vanligtvis tre ”ben”:</a:t>
            </a:r>
          </a:p>
          <a:p>
            <a:pPr marL="544068" lvl="1" indent="-342900">
              <a:buFont typeface="+mj-lt"/>
              <a:buAutoNum type="arabicPeriod"/>
            </a:pPr>
            <a:r>
              <a:rPr lang="sv-SE" sz="1700" dirty="0">
                <a:solidFill>
                  <a:srgbClr val="FFFFFF"/>
                </a:solidFill>
              </a:rPr>
              <a:t>Kyrka </a:t>
            </a:r>
          </a:p>
          <a:p>
            <a:pPr marL="544068" lvl="1" indent="-342900">
              <a:buFont typeface="+mj-lt"/>
              <a:buAutoNum type="arabicPeriod"/>
            </a:pPr>
            <a:r>
              <a:rPr lang="sv-SE" sz="1700" dirty="0">
                <a:solidFill>
                  <a:srgbClr val="FFFFFF"/>
                </a:solidFill>
              </a:rPr>
              <a:t>Sjukstuga</a:t>
            </a:r>
          </a:p>
          <a:p>
            <a:pPr marL="544068" lvl="1" indent="-342900">
              <a:buFont typeface="+mj-lt"/>
              <a:buAutoNum type="arabicPeriod"/>
            </a:pPr>
            <a:r>
              <a:rPr lang="sv-SE" sz="1700" dirty="0">
                <a:solidFill>
                  <a:srgbClr val="FFFFFF"/>
                </a:solidFill>
              </a:rPr>
              <a:t>Skola.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900" dirty="0">
                <a:solidFill>
                  <a:srgbClr val="FFFFFF"/>
                </a:solidFill>
              </a:rPr>
              <a:t>Dessutom fanns bostäder för missionärer och medarbetare.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900" dirty="0">
                <a:solidFill>
                  <a:srgbClr val="FFFFFF"/>
                </a:solidFill>
              </a:rPr>
              <a:t>Men i Latinamerika, Japan och i Sydostasien fanns den inte alls.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900" dirty="0">
                <a:solidFill>
                  <a:srgbClr val="FFFFFF"/>
                </a:solidFill>
              </a:rPr>
              <a:t>Från 1960-talet minskade betydelsen av missionsstationer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1900" dirty="0">
              <a:solidFill>
                <a:srgbClr val="FFFFFF"/>
              </a:solidFill>
            </a:endParaRPr>
          </a:p>
          <a:p>
            <a:pPr>
              <a:buFont typeface="Calibri" panose="020F0502020204030204" pitchFamily="34" charset="0"/>
              <a:buChar char="§"/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6" name="Platshållare för innehåll 5" descr="En bild som visar himmel, utomhus, gräs, hus&#10;&#10;Automatiskt genererad beskrivning">
            <a:extLst>
              <a:ext uri="{FF2B5EF4-FFF2-40B4-BE49-F238E27FC236}">
                <a16:creationId xmlns:a16="http://schemas.microsoft.com/office/drawing/2014/main" id="{D8F06F6A-FDEB-43E5-B9D6-AC47435DB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16915" b="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656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664061-1B92-408E-9010-FC27B897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Missionärsroller genom tiderna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B16AF-5447-4328-8652-84FECCAD6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93975"/>
            <a:ext cx="4690873" cy="3875703"/>
          </a:xfrm>
        </p:spPr>
        <p:txBody>
          <a:bodyPr>
            <a:normAutofit/>
          </a:bodyPr>
          <a:lstStyle/>
          <a:p>
            <a:pPr marL="360000" indent="-360000">
              <a:spcAft>
                <a:spcPts val="600"/>
              </a:spcAft>
              <a:buFont typeface="+mj-lt"/>
              <a:buAutoNum type="arabicPeriod"/>
            </a:pPr>
            <a:r>
              <a:rPr lang="sv-SE" sz="2200" b="1" dirty="0"/>
              <a:t>Pionjären</a:t>
            </a:r>
            <a:r>
              <a:rPr lang="sv-SE" sz="2200" dirty="0"/>
              <a:t> – evangeliserade, grundade församlingar, bibelöversättare osv.</a:t>
            </a:r>
          </a:p>
          <a:p>
            <a:pPr marL="360000" indent="-360000">
              <a:spcAft>
                <a:spcPts val="600"/>
              </a:spcAft>
              <a:buFont typeface="+mj-lt"/>
              <a:buAutoNum type="arabicPeriod"/>
            </a:pPr>
            <a:r>
              <a:rPr lang="sv-SE" sz="2200" b="1" dirty="0"/>
              <a:t>Pastor/ledare </a:t>
            </a:r>
            <a:r>
              <a:rPr lang="sv-SE" sz="2200" dirty="0"/>
              <a:t>– </a:t>
            </a:r>
            <a:r>
              <a:rPr lang="sv-SE" sz="2200" b="1" dirty="0"/>
              <a:t> </a:t>
            </a:r>
            <a:r>
              <a:rPr lang="sv-SE" sz="2200" dirty="0"/>
              <a:t>för församlingar och institutioner(sjukhus, skolor osv)</a:t>
            </a:r>
          </a:p>
          <a:p>
            <a:pPr marL="360000" indent="-360000">
              <a:spcAft>
                <a:spcPts val="600"/>
              </a:spcAft>
              <a:buFont typeface="+mj-lt"/>
              <a:buAutoNum type="arabicPeriod"/>
            </a:pPr>
            <a:r>
              <a:rPr lang="sv-SE" sz="2200" b="1" dirty="0"/>
              <a:t>Medarbetare i självständiga kyrkor </a:t>
            </a:r>
            <a:r>
              <a:rPr lang="sv-SE" sz="2200" dirty="0"/>
              <a:t>– rådgivare, projektansvariga osv.</a:t>
            </a:r>
          </a:p>
          <a:p>
            <a:pPr marL="360000" indent="-360000">
              <a:spcAft>
                <a:spcPts val="600"/>
              </a:spcAft>
              <a:buFont typeface="+mj-lt"/>
              <a:buAutoNum type="arabicPeriod"/>
            </a:pPr>
            <a:r>
              <a:rPr lang="sv-SE" sz="2200" b="1" dirty="0"/>
              <a:t>Följeslagare och brobyggare </a:t>
            </a:r>
            <a:r>
              <a:rPr lang="sv-SE" sz="2200" dirty="0"/>
              <a:t>– mellan svensk kyrka och den lokala kyrkan</a:t>
            </a:r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5EB63C3C-BCB3-4FFF-B0E2-D9462F1F82A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96000" y="1846263"/>
          <a:ext cx="5663184" cy="3875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atbubbla: nedåtpil 8">
            <a:extLst>
              <a:ext uri="{FF2B5EF4-FFF2-40B4-BE49-F238E27FC236}">
                <a16:creationId xmlns:a16="http://schemas.microsoft.com/office/drawing/2014/main" id="{C3CF66D9-90D9-4C04-8FCB-DE2DE05EDE50}"/>
              </a:ext>
            </a:extLst>
          </p:cNvPr>
          <p:cNvSpPr/>
          <p:nvPr/>
        </p:nvSpPr>
        <p:spPr>
          <a:xfrm>
            <a:off x="8252460" y="1975104"/>
            <a:ext cx="1426464" cy="987552"/>
          </a:xfrm>
          <a:prstGeom prst="downArrow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Kyrkan blir självständig</a:t>
            </a:r>
          </a:p>
        </p:txBody>
      </p:sp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7D76FDC2-3AEB-4BF7-8F36-7CD077B394D6}"/>
              </a:ext>
            </a:extLst>
          </p:cNvPr>
          <p:cNvSpPr/>
          <p:nvPr/>
        </p:nvSpPr>
        <p:spPr>
          <a:xfrm>
            <a:off x="6181344" y="4928616"/>
            <a:ext cx="2071116" cy="104106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/>
              <a:t>Missionären som församlings-grundare</a:t>
            </a:r>
          </a:p>
        </p:txBody>
      </p:sp>
    </p:spTree>
    <p:extLst>
      <p:ext uri="{BB962C8B-B14F-4D97-AF65-F5344CB8AC3E}">
        <p14:creationId xmlns:p14="http://schemas.microsoft.com/office/powerpoint/2010/main" val="1283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4B83EF-6308-40B1-86E1-4BC9CCD8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Evangeliserande arbete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8651E3-4D62-456E-BCF9-2C947E627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931122"/>
            <a:ext cx="4937760" cy="39379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Missionärerna evangeliserade via besök till fots/till cykel, reste runt, hade samtal i byarna, spred skrifter, bad för sjuka osv.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Många kvinnor var ledande i detta arbete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Lokala medarbetare tog ofta snabbt över ansvaret för att grunda nya församlingar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De missioner som snabbt lämnade över ansvaret till lokala medarbetare växte ofta snabbare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52F0D25-CC2A-4B5C-A05D-1E37DF4F2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0492" y="1931122"/>
            <a:ext cx="4712616" cy="385300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E422576-0C13-4228-8459-3E93EB136466}"/>
              </a:ext>
            </a:extLst>
          </p:cNvPr>
          <p:cNvSpPr txBox="1"/>
          <p:nvPr/>
        </p:nvSpPr>
        <p:spPr>
          <a:xfrm>
            <a:off x="6327888" y="5793224"/>
            <a:ext cx="471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Ruth Eriksson, missionär i Kongo (1920-talet)</a:t>
            </a:r>
          </a:p>
        </p:txBody>
      </p:sp>
    </p:spTree>
    <p:extLst>
      <p:ext uri="{BB962C8B-B14F-4D97-AF65-F5344CB8AC3E}">
        <p14:creationId xmlns:p14="http://schemas.microsoft.com/office/powerpoint/2010/main" val="367825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64A87-A91A-427A-B305-DAA33B5D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Många kvinnliga missionärer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11D3F73-BB36-4022-B4A6-AA0BE2DA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4439" y="2022470"/>
            <a:ext cx="4998722" cy="38544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Antalet kvinnliga missionärer var 60-70 %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200" dirty="0"/>
              <a:t>Det fanns ofta ett par plus en ogift kvinnlig missionär på varje plats (för att nå kvinnor)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sz="2200" dirty="0"/>
              <a:t>Kvinnor kunde ofta gå in i ledarroller som de inte kunde på hemmaplan i Sverige:</a:t>
            </a:r>
          </a:p>
          <a:p>
            <a:pPr lvl="1">
              <a:spcBef>
                <a:spcPts val="300"/>
              </a:spcBef>
            </a:pPr>
            <a:r>
              <a:rPr lang="sv-SE" sz="2100" dirty="0"/>
              <a:t>Församlingsgrundare</a:t>
            </a:r>
          </a:p>
          <a:p>
            <a:pPr lvl="1">
              <a:spcBef>
                <a:spcPts val="300"/>
              </a:spcBef>
            </a:pPr>
            <a:r>
              <a:rPr lang="sv-SE" sz="2100" dirty="0"/>
              <a:t>Rektorer</a:t>
            </a:r>
          </a:p>
          <a:p>
            <a:pPr lvl="1">
              <a:spcBef>
                <a:spcPts val="300"/>
              </a:spcBef>
            </a:pPr>
            <a:r>
              <a:rPr lang="sv-SE" sz="2100" dirty="0"/>
              <a:t>Föreståndare för sjukstugor/kliniker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0D691D4-419D-4B8F-88D2-6B9C0A064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2687" y="1909742"/>
            <a:ext cx="4710211" cy="38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9148"/>
      </p:ext>
    </p:extLst>
  </p:cSld>
  <p:clrMapOvr>
    <a:masterClrMapping/>
  </p:clrMapOvr>
</p:sld>
</file>

<file path=ppt/theme/theme1.xml><?xml version="1.0" encoding="utf-8"?>
<a:theme xmlns:a="http://schemas.openxmlformats.org/drawingml/2006/main" name="Återblick">
  <a:themeElements>
    <a:clrScheme name="Åter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614D2F84816D469A6EAE2A0142C601" ma:contentTypeVersion="13" ma:contentTypeDescription="Skapa ett nytt dokument." ma:contentTypeScope="" ma:versionID="451d549eaa7fb2b8efe2e9e551478e30">
  <xsd:schema xmlns:xsd="http://www.w3.org/2001/XMLSchema" xmlns:xs="http://www.w3.org/2001/XMLSchema" xmlns:p="http://schemas.microsoft.com/office/2006/metadata/properties" xmlns:ns2="a67e2331-c98d-49ec-80d9-e9d15a945b0f" xmlns:ns3="f99ee89d-3efa-42d0-a1de-5c5e96f5a87c" targetNamespace="http://schemas.microsoft.com/office/2006/metadata/properties" ma:root="true" ma:fieldsID="32a559e271efccc1beb0f64348eb4257" ns2:_="" ns3:_="">
    <xsd:import namespace="a67e2331-c98d-49ec-80d9-e9d15a945b0f"/>
    <xsd:import namespace="f99ee89d-3efa-42d0-a1de-5c5e96f5a8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e2331-c98d-49ec-80d9-e9d15a945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ee89d-3efa-42d0-a1de-5c5e96f5a87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8C3AE9-884A-4EA0-93F7-9818B7535A14}"/>
</file>

<file path=customXml/itemProps2.xml><?xml version="1.0" encoding="utf-8"?>
<ds:datastoreItem xmlns:ds="http://schemas.openxmlformats.org/officeDocument/2006/customXml" ds:itemID="{2EDBC2DE-4F7C-4DD9-8922-72DB364B88F2}"/>
</file>

<file path=customXml/itemProps3.xml><?xml version="1.0" encoding="utf-8"?>
<ds:datastoreItem xmlns:ds="http://schemas.openxmlformats.org/officeDocument/2006/customXml" ds:itemID="{8D40CE6D-366A-4EC9-93A4-AD8B56D2D606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383</TotalTime>
  <Words>1445</Words>
  <Application>Microsoft Office PowerPoint</Application>
  <PresentationFormat>Bredbild</PresentationFormat>
  <Paragraphs>229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Återblick</vt:lpstr>
      <vt:lpstr>Svensk mission  och kyrkorna som växt fram</vt:lpstr>
      <vt:lpstr>Bokens författare</vt:lpstr>
      <vt:lpstr>Upplägget i Missionsboken</vt:lpstr>
      <vt:lpstr>Tankelinjen i boken</vt:lpstr>
      <vt:lpstr>Mission var en stor svensk folkrörelse</vt:lpstr>
      <vt:lpstr>Missionsstationen – som strategi</vt:lpstr>
      <vt:lpstr>Missionärsroller genom tiderna</vt:lpstr>
      <vt:lpstr>Evangeliserande arbete</vt:lpstr>
      <vt:lpstr>Många kvinnliga missionärer</vt:lpstr>
      <vt:lpstr>Socialt arbete startade mycket snabbt</vt:lpstr>
      <vt:lpstr>Nödhjälp &amp; katastrofhjälp</vt:lpstr>
      <vt:lpstr>Brunnsborrning</vt:lpstr>
      <vt:lpstr>Större institutioner</vt:lpstr>
      <vt:lpstr>Antalet missionärer för några årtal</vt:lpstr>
      <vt:lpstr>Antalet missionärer i olika missioner</vt:lpstr>
      <vt:lpstr>Kyrkorna växte snabbt efter självständigheten</vt:lpstr>
      <vt:lpstr>De största kyrkorna med svenska rötter</vt:lpstr>
      <vt:lpstr>Idag över 55 milj. kyrkotillhöriga</vt:lpstr>
      <vt:lpstr>Större och mindre församlingar</vt:lpstr>
      <vt:lpstr>Långsiktig struktur och relationer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Svensk mission och bistånd</dc:title>
  <dc:creator>Klas Lundstrom</dc:creator>
  <cp:lastModifiedBy>Klas Lundstrom</cp:lastModifiedBy>
  <cp:revision>9</cp:revision>
  <cp:lastPrinted>2022-02-02T12:27:29Z</cp:lastPrinted>
  <dcterms:created xsi:type="dcterms:W3CDTF">2022-01-18T09:22:26Z</dcterms:created>
  <dcterms:modified xsi:type="dcterms:W3CDTF">2022-02-07T13:24:59Z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0x010100A1614D2F84816D469A6EAE2A0142C601</vt:lpwstr>
  </property>
</Properties>
</file>