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8" r:id="rId4"/>
  </p:sldMasterIdLst>
  <p:notesMasterIdLst>
    <p:notesMasterId r:id="rId17"/>
  </p:notesMasterIdLst>
  <p:handoutMasterIdLst>
    <p:handoutMasterId r:id="rId18"/>
  </p:handoutMasterIdLst>
  <p:sldIdLst>
    <p:sldId id="282" r:id="rId5"/>
    <p:sldId id="270" r:id="rId6"/>
    <p:sldId id="283" r:id="rId7"/>
    <p:sldId id="273" r:id="rId8"/>
    <p:sldId id="274" r:id="rId9"/>
    <p:sldId id="281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610D"/>
    <a:srgbClr val="FFB70E"/>
    <a:srgbClr val="5D3D19"/>
    <a:srgbClr val="D7812D"/>
    <a:srgbClr val="FAB513"/>
    <a:srgbClr val="BB0049"/>
    <a:srgbClr val="A3631B"/>
    <a:srgbClr val="FA7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D120B-8B66-4509-A801-4A11B5605909}" v="36" dt="2020-11-11T10:19:43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A8B75DA0-E350-42B4-8955-59E80D3272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38200" y="84582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Verdana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0EDEE00-6C01-40F0-BD08-9D8E811C39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3400" y="8458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Verdana" panose="020B0604030504040204" pitchFamily="34" charset="0"/>
              </a:defRPr>
            </a:lvl1pPr>
          </a:lstStyle>
          <a:p>
            <a:fld id="{5997C932-17CF-42B0-9427-08D5E0190E5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6628" name="Picture 6" descr="Logo-basistekstslide_NL">
            <a:extLst>
              <a:ext uri="{FF2B5EF4-FFF2-40B4-BE49-F238E27FC236}">
                <a16:creationId xmlns:a16="http://schemas.microsoft.com/office/drawing/2014/main" id="{4E73DD5A-4E05-423A-ABD1-576F6FEBA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28600"/>
            <a:ext cx="2160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93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F82ADA-08C4-49E2-9512-4B6F147E2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BDEB3D5-7F53-4753-8281-C7F86BAC0A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37EB78B-F59C-4FEA-BD4B-7C86D471B3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8911A97-DF7E-40EA-A64C-76318F7448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2224270-A71D-4AF1-8C3C-AA8A31E7FA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4A0917E-8BEB-4F48-8C7A-5DF6A7BA2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2BC889-F728-4EC9-A8E8-DA30B0423F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395E08C3-B095-4023-9EBA-DDCCCDD5FD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2413" y="531813"/>
            <a:ext cx="8632825" cy="58689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/>
              <a:t> </a:t>
            </a:r>
          </a:p>
        </p:txBody>
      </p:sp>
      <p:pic>
        <p:nvPicPr>
          <p:cNvPr id="5" name="Picture 9" descr="Basis-witvorm">
            <a:extLst>
              <a:ext uri="{FF2B5EF4-FFF2-40B4-BE49-F238E27FC236}">
                <a16:creationId xmlns:a16="http://schemas.microsoft.com/office/drawing/2014/main" id="{8A9DE9D8-A5CF-4FD2-AEF4-E724B1C3B8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3276600"/>
            <a:ext cx="529431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Logo-basistekstslide_ENG">
            <a:extLst>
              <a:ext uri="{FF2B5EF4-FFF2-40B4-BE49-F238E27FC236}">
                <a16:creationId xmlns:a16="http://schemas.microsoft.com/office/drawing/2014/main" id="{D17990BD-6EA0-4DDD-A0AA-DD282ADE59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6363"/>
            <a:ext cx="1587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BE5B76A8-9007-4C83-9719-99EC5C7F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8886D5FF-46D9-4E7C-B67B-B2B92E186B88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A280772C-BA83-4F24-A8F3-2D27B93C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79046FC8-D3BC-433B-9337-16CAB7F9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00EA2260-929C-453F-9048-E85E5A8B44E5}" type="slidenum">
              <a:rPr lang="en-US" altLang="en-US"/>
              <a:pPr/>
              <a:t>‹#›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DCF142-3AE1-45B0-B16F-6098EA14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F53A0A4F-A9A7-4559-8492-12AF3D7B6DEF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EC6B98-233D-4E27-8F00-6707E37B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EF96E3DD-37BF-430A-92CD-98462A2C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E2C02958-EB2F-4FAB-9F04-C2D17977F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6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648DA9-05F2-41C1-9279-A37E0FA2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EA9C1842-8765-4752-BCE2-4C71075D7229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3E0C20-4032-4606-B56B-E77ECA925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1704D2C-B4BF-4EC2-9098-F5B1A7CD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E573F771-F4CA-4E46-8AE2-4418A6C6F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27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CEC1968-D513-4EB6-816B-6D71D608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AE86A299-6B18-4C9D-9EAB-D4B5ED422A33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AA9F73C-297C-4133-B652-09899324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1F7230E5-6F91-4E2A-99F4-5D703F9F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E76142C4-B77E-4048-8D6A-1A055A725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00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14C169-C592-4000-851F-326DC413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37EEF68D-717B-47A7-A8F2-82317AE631C7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6E9227-7D98-400D-B18A-8799078D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324A31A8-9C24-401D-92B0-0D3EFF73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3A33FAE6-996A-46B6-B605-8C26D7092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53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6E3B066-F876-4490-AE84-87F526C9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E9928D70-DD3D-47A8-BE26-14D564D6D7C3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7906C0-8477-4025-AFD8-86F71603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71FE1C72-4AEA-4F1F-8050-B1BE4B78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1E81CC20-8E53-4F7B-94A6-04BAC53CF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48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A52873A-1E63-446C-9EAE-8F9C76FF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E415B177-D6C7-4808-BE4B-1EEF1A572A5C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08D77A9-7E5A-4AE8-B4DA-00DEEB96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9" name="Pladsholder til diasnummer 8">
            <a:extLst>
              <a:ext uri="{FF2B5EF4-FFF2-40B4-BE49-F238E27FC236}">
                <a16:creationId xmlns:a16="http://schemas.microsoft.com/office/drawing/2014/main" id="{0DD660BE-543D-4263-9F12-F92BC79E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2CC20B35-BEA2-43FC-A56F-9CE095201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02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C402C1B-EDFF-48F5-B381-50F4D1BA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BB1015E5-C0C5-4A1B-A280-B9531249B9D4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CE18B78-6128-400F-8701-F0DCE807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5" name="Pladsholder til diasnummer 4">
            <a:extLst>
              <a:ext uri="{FF2B5EF4-FFF2-40B4-BE49-F238E27FC236}">
                <a16:creationId xmlns:a16="http://schemas.microsoft.com/office/drawing/2014/main" id="{765CD64F-6B0A-4100-9C3C-63BEF0D7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4A8BAC32-2DD0-4B6A-85DB-2BEFE4D00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89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EEFF83C-A1A2-41B0-90D1-98D92043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192AB95E-A97B-4802-9F7B-207F10724DA1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EE4E207-47FE-4B78-B0F7-09502EFC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4" name="Pladsholder til diasnummer 3">
            <a:extLst>
              <a:ext uri="{FF2B5EF4-FFF2-40B4-BE49-F238E27FC236}">
                <a16:creationId xmlns:a16="http://schemas.microsoft.com/office/drawing/2014/main" id="{71B75802-313B-4FD4-B8B7-C0FE5459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5A80B9FB-9487-49B1-A306-669945F67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1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5DBC8AF-CF78-4E0B-9DC0-B4CC2974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80DB44F3-A4AD-488D-8224-A433BDE9449A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B7D74CE-EF36-4166-BF41-1E776256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C0AB6173-74EC-4416-9BCD-1A3F3F9E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0451D07D-35D4-4240-BB6A-958D97AF8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18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E284F16-3EC4-4190-9896-D4F9645C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fld id="{849BBB16-B44C-41CA-BAC7-4C38F0E0D19E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AA9991-46D3-4AD4-B6E8-18F8A4F2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20CEA2E0-4C14-4FA7-8ECA-BC36FA0A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/>
            </a:lvl1pPr>
          </a:lstStyle>
          <a:p>
            <a:fld id="{C258665A-9C3E-41F3-9BA7-F36594F63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12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E0556261-A09B-416A-BF9E-FF5D2A9EDA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titeltypografi i masteren</a:t>
            </a:r>
          </a:p>
        </p:txBody>
      </p:sp>
      <p:sp>
        <p:nvSpPr>
          <p:cNvPr id="1027" name="Pladsholder til tekst 2">
            <a:extLst>
              <a:ext uri="{FF2B5EF4-FFF2-40B4-BE49-F238E27FC236}">
                <a16:creationId xmlns:a16="http://schemas.microsoft.com/office/drawing/2014/main" id="{9F87B4CD-E438-4586-AADA-61B79ED647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typografi i masteren</a:t>
            </a:r>
          </a:p>
          <a:p>
            <a:pPr lvl="1"/>
            <a:r>
              <a:rPr lang="da-DK" altLang="en-US"/>
              <a:t>Andet niveau</a:t>
            </a:r>
          </a:p>
          <a:p>
            <a:pPr lvl="2"/>
            <a:r>
              <a:rPr lang="da-DK" altLang="en-US"/>
              <a:t>Tredje niveau</a:t>
            </a:r>
          </a:p>
          <a:p>
            <a:pPr lvl="3"/>
            <a:r>
              <a:rPr lang="da-DK" altLang="en-US"/>
              <a:t>Fjerde niveau</a:t>
            </a:r>
          </a:p>
          <a:p>
            <a:pPr lvl="4"/>
            <a:r>
              <a:rPr lang="da-DK" altLang="en-US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03A6FD-E3F2-46BF-B705-50DED1F56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C56A4A-F5E9-41F5-AF4C-104AF0E9CF74}" type="datetimeFigureOut">
              <a:rPr lang="en-US"/>
              <a:pPr>
                <a:defRPr/>
              </a:pPr>
              <a:t>12/2/2020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1E79E5-C7AA-4DCE-A414-9D48BB430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Amsterdam, The Netherlands    www.kit.nl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68993D99-7F9F-40E7-AF93-55F8B360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99F380E-BDF8-46DB-9109-4B3395FCE201}" type="slidenum">
              <a:rPr lang="en-US" altLang="en-US"/>
              <a:pPr/>
              <a:t>‹#›</a:t>
            </a:fld>
            <a:endParaRPr lang="en-US" altLang="en-US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31" name="Picture 10" descr="Vorm_basistekstslide">
            <a:extLst>
              <a:ext uri="{FF2B5EF4-FFF2-40B4-BE49-F238E27FC236}">
                <a16:creationId xmlns:a16="http://schemas.microsoft.com/office/drawing/2014/main" id="{52063632-2CAE-4D78-A86F-4382B508A3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4692650"/>
            <a:ext cx="24193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7">
            <a:extLst>
              <a:ext uri="{FF2B5EF4-FFF2-40B4-BE49-F238E27FC236}">
                <a16:creationId xmlns:a16="http://schemas.microsoft.com/office/drawing/2014/main" id="{7AE80B01-E3F4-4DC1-A55F-E036BCD0A8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0825" y="531813"/>
            <a:ext cx="8632825" cy="59166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a-DK" altLang="en-US"/>
          </a:p>
        </p:txBody>
      </p:sp>
      <p:pic>
        <p:nvPicPr>
          <p:cNvPr id="1033" name="Picture 14" descr="Logo-basistekstslide3_ENG">
            <a:extLst>
              <a:ext uri="{FF2B5EF4-FFF2-40B4-BE49-F238E27FC236}">
                <a16:creationId xmlns:a16="http://schemas.microsoft.com/office/drawing/2014/main" id="{28FE35D6-19F4-474F-910B-6C2C64C5D2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6363"/>
            <a:ext cx="15890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0411D39-C20E-4A5A-BD28-28CEE9119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pPr eaLnBrk="1" hangingPunct="1"/>
            <a:br>
              <a:rPr lang="fr-FR" dirty="0"/>
            </a:br>
            <a:r>
              <a:rPr lang="fr-FR" b="0" i="0" dirty="0">
                <a:solidFill>
                  <a:srgbClr val="222222"/>
                </a:solidFill>
                <a:effectLst/>
                <a:latin typeface="Google Sans"/>
              </a:rPr>
              <a:t>CAS DE LA PRODUCTION DE VANILLE EN OUGANDA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B406882-EC40-4E05-BD08-27E71E02A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715250" cy="4114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400" dirty="0">
                <a:ea typeface="+mn-ea"/>
              </a:rPr>
              <a:t>1. Le gouvernement déclare une politique visant à promouvoir les cultures commerciales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400" dirty="0">
                <a:ea typeface="+mn-ea"/>
              </a:rPr>
              <a:t>2. Les scientifiques agricoles suggèrent la vanille comme culture commerciale.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400" dirty="0">
                <a:ea typeface="+mn-ea"/>
              </a:rPr>
              <a:t>3. Le gouvernement incite les agriculteurs à planter de la vanille.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400" dirty="0">
                <a:ea typeface="+mn-ea"/>
              </a:rPr>
              <a:t>4. Les agriculteurs sont formés à planter de la vanille. Les agriculteurs reçoivent des graines de plantes, fertilisants et crédit.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2400" dirty="0">
              <a:ea typeface="+mn-ea"/>
            </a:endParaRPr>
          </a:p>
          <a:p>
            <a:pPr marL="465138" indent="-4651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ea typeface="+mn-ea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EEA5881-8225-4C40-AF67-57D8D78C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  <p:extLst>
      <p:ext uri="{BB962C8B-B14F-4D97-AF65-F5344CB8AC3E}">
        <p14:creationId xmlns:p14="http://schemas.microsoft.com/office/powerpoint/2010/main" val="192140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ECC5724-8B1D-4E00-B6CC-C4D19C9CA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Qu'ont-elles</a:t>
            </a:r>
            <a:r>
              <a:rPr lang="en-US" altLang="en-US" dirty="0">
                <a:ea typeface="ＭＳ Ｐゴシック" panose="020B0600070205080204" pitchFamily="34" charset="-128"/>
              </a:rPr>
              <a:t> fait </a:t>
            </a:r>
            <a:r>
              <a:rPr lang="en-US" altLang="en-US" dirty="0" err="1">
                <a:ea typeface="ＭＳ Ｐゴシック" panose="020B0600070205080204" pitchFamily="34" charset="-128"/>
              </a:rPr>
              <a:t>d'autre</a:t>
            </a:r>
            <a:r>
              <a:rPr lang="en-US" altLang="en-US" dirty="0"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1EC995E-B453-4E94-8ABF-B49235F336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715250" cy="4114800"/>
          </a:xfrm>
        </p:spPr>
        <p:txBody>
          <a:bodyPr/>
          <a:lstStyle/>
          <a:p>
            <a:pPr marL="465138" indent="-465138" eaLnBrk="1" hangingPunct="1">
              <a:buFont typeface="Arial" panose="020B0604020202020204" pitchFamily="34" charset="0"/>
              <a:buNone/>
            </a:pPr>
            <a:r>
              <a:rPr lang="fr-FR" altLang="en-US" b="1" dirty="0">
                <a:ea typeface="ＭＳ Ｐゴシック" panose="020B0600070205080204" pitchFamily="34" charset="-128"/>
              </a:rPr>
              <a:t>Changement de la façon dont les questions étaient posées: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Interrogé les femmes et les hommes séparément parce qu'ils ont des rôles et des intérêts différents.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N'a pas utilisé de questionnaires parce que beaucoup de ces femmes sont analphabètes.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Utilisé des méthodes de recherche participative pour créer un environnement propice à des discussions libres et franches.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91415D-DE62-4ABD-B3F9-822AE26E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147181F-C0DF-42E5-A257-16838D87D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Qu'ont-elles</a:t>
            </a:r>
            <a:r>
              <a:rPr lang="en-US" altLang="en-US" dirty="0">
                <a:ea typeface="ＭＳ Ｐゴシック" panose="020B0600070205080204" pitchFamily="34" charset="-128"/>
              </a:rPr>
              <a:t> trouvé?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E00600F-0CAB-4C88-86E8-7C9EF1C89C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7993063" cy="4530725"/>
          </a:xfrm>
        </p:spPr>
        <p:txBody>
          <a:bodyPr/>
          <a:lstStyle/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La culture de la vanille demande beaucoup de travail.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Les hommes possèdent la récolte et font la plantation initiale.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Les femmes du ménage fournissent la main-d’œuvre pour la culture intensive. Aucun autre travail n'est embauché.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Les femmes ont dû négliger leurs cultures de subsistance pour gérer</a:t>
            </a:r>
            <a:r>
              <a:rPr lang="en-US" altLang="en-US" sz="2400" dirty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Les hommes ont continué à cultiver leurs autres cultures commerciales.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Les femmes ont dû travailler plus fort et ne pouvaient pas suivre.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Les hommes font le marketing et contrôlent l'argent.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B17FB68-9C01-4B80-BF0F-54B8A40E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DAA41AE-C876-4004-81B5-6CD90AA34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dirty="0">
                <a:ea typeface="ＭＳ Ｐゴシック" panose="020B0600070205080204" pitchFamily="34" charset="-128"/>
              </a:rPr>
              <a:t>Quel a été le résultat final?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1C54F41-BEE2-4740-8D46-BB554732BF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786688" cy="4114800"/>
          </a:xfrm>
        </p:spPr>
        <p:txBody>
          <a:bodyPr/>
          <a:lstStyle/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FR" altLang="en-US" sz="2400" dirty="0">
                <a:ea typeface="ＭＳ Ｐゴシック" panose="020B0600070205080204" pitchFamily="34" charset="-128"/>
              </a:rPr>
              <a:t>Les femmes ne pouvaient pas gérer tout le travail - il n'y avait tout simplement pas assez de temps.</a:t>
            </a: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FR" altLang="en-US" sz="2400" dirty="0">
                <a:ea typeface="ＭＳ Ｐゴシック" panose="020B0600070205080204" pitchFamily="34" charset="-128"/>
              </a:rPr>
              <a:t>Elles perdaient leurs cultures de subsistance et n'obtenaient pas les avantages de la production de cultures commerciales.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FR" altLang="en-US" sz="2400">
                <a:ea typeface="ＭＳ Ｐゴシック" panose="020B0600070205080204" pitchFamily="34" charset="-128"/>
              </a:rPr>
              <a:t>Elles </a:t>
            </a:r>
            <a:r>
              <a:rPr lang="fr-FR" altLang="en-US" sz="2400" dirty="0">
                <a:ea typeface="ＭＳ Ｐゴシック" panose="020B0600070205080204" pitchFamily="34" charset="-128"/>
              </a:rPr>
              <a:t>sabotaient la récolte en mordillant le bourgeon au point </a:t>
            </a:r>
            <a:r>
              <a:rPr lang="fr-FR" altLang="en-US" sz="2400">
                <a:ea typeface="ＭＳ Ｐゴシック" panose="020B0600070205080204" pitchFamily="34" charset="-128"/>
              </a:rPr>
              <a:t>de germination.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B132881-F27C-4383-B100-619DE9D0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DA119AF-2DA7-4B09-9BC3-72F5FE562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4000" dirty="0">
                <a:ea typeface="ＭＳ Ｐゴシック" panose="020B0600070205080204" pitchFamily="34" charset="-128"/>
              </a:rPr>
            </a:br>
            <a:r>
              <a:rPr lang="en-US" altLang="en-US" sz="4000" dirty="0">
                <a:ea typeface="ＭＳ Ｐゴシック" panose="020B0600070205080204" pitchFamily="34" charset="-128"/>
              </a:rPr>
              <a:t>ÉTAPES ET CONSÉQUENCES</a:t>
            </a:r>
            <a:br>
              <a:rPr lang="en-US" altLang="en-US" sz="4000" dirty="0">
                <a:ea typeface="ＭＳ Ｐゴシック" panose="020B0600070205080204" pitchFamily="34" charset="-128"/>
              </a:rPr>
            </a:br>
            <a:endParaRPr lang="en-US" altLang="en-US" sz="4000" dirty="0">
              <a:ea typeface="ＭＳ Ｐゴシック" panose="020B0600070205080204" pitchFamily="34" charset="-128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34865B2-04C0-481B-9629-71D069157F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0093" y="1268760"/>
            <a:ext cx="7643813" cy="4114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2400" dirty="0">
              <a:ea typeface="+mn-ea"/>
            </a:endParaRPr>
          </a:p>
          <a:p>
            <a:pPr marL="465138" indent="-465138" eaLnBrk="1" fontAlgn="auto" hangingPunct="1">
              <a:spcAft>
                <a:spcPts val="0"/>
              </a:spcAft>
              <a:buFont typeface="Times" pitchFamily="18" charset="0"/>
              <a:buChar char="•"/>
              <a:defRPr/>
            </a:pPr>
            <a:r>
              <a:rPr lang="fr-CA" sz="2400" dirty="0">
                <a:ea typeface="+mn-ea"/>
              </a:rPr>
              <a:t>Des essais sur le terrain sélectionnés sont réalisés.</a:t>
            </a:r>
          </a:p>
          <a:p>
            <a:pPr marL="465138" indent="-465138" eaLnBrk="1" fontAlgn="auto" hangingPunct="1">
              <a:spcAft>
                <a:spcPts val="0"/>
              </a:spcAft>
              <a:buFont typeface="Times" pitchFamily="18" charset="0"/>
              <a:buChar char="•"/>
              <a:defRPr/>
            </a:pPr>
            <a:endParaRPr lang="fr-CA" sz="2400" dirty="0">
              <a:ea typeface="+mn-ea"/>
            </a:endParaRPr>
          </a:p>
          <a:p>
            <a:pPr marL="465138" indent="-465138" eaLnBrk="1" fontAlgn="auto" hangingPunct="1">
              <a:spcAft>
                <a:spcPts val="0"/>
              </a:spcAft>
              <a:buFont typeface="Times" pitchFamily="18" charset="0"/>
              <a:buChar char="•"/>
              <a:defRPr/>
            </a:pPr>
            <a:r>
              <a:rPr lang="fr-CA" sz="2400" dirty="0">
                <a:ea typeface="+mn-ea"/>
              </a:rPr>
              <a:t>Les agriculteurs sont formées.</a:t>
            </a:r>
          </a:p>
          <a:p>
            <a:pPr marL="465138" indent="-465138" eaLnBrk="1" fontAlgn="auto" hangingPunct="1">
              <a:spcAft>
                <a:spcPts val="0"/>
              </a:spcAft>
              <a:buFont typeface="Times" pitchFamily="18" charset="0"/>
              <a:buChar char="•"/>
              <a:defRPr/>
            </a:pPr>
            <a:endParaRPr lang="fr-CA" sz="2400" dirty="0">
              <a:ea typeface="+mn-ea"/>
            </a:endParaRPr>
          </a:p>
          <a:p>
            <a:pPr marL="465138" indent="-465138" eaLnBrk="1" fontAlgn="auto" hangingPunct="1">
              <a:spcAft>
                <a:spcPts val="0"/>
              </a:spcAft>
              <a:buFont typeface="Times" pitchFamily="18" charset="0"/>
              <a:buChar char="•"/>
              <a:defRPr/>
            </a:pPr>
            <a:r>
              <a:rPr lang="fr-CA" sz="2400" dirty="0">
                <a:ea typeface="+mn-ea"/>
              </a:rPr>
              <a:t>Les agriculteurs plantent de la vanille.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2400" dirty="0">
              <a:ea typeface="+mn-ea"/>
            </a:endParaRPr>
          </a:p>
          <a:p>
            <a:pPr marL="465138" indent="-465138" eaLnBrk="1" fontAlgn="auto" hangingPunct="1">
              <a:spcAft>
                <a:spcPts val="0"/>
              </a:spcAft>
              <a:buFont typeface="Times" pitchFamily="18" charset="0"/>
              <a:buChar char="•"/>
              <a:defRPr/>
            </a:pPr>
            <a:r>
              <a:rPr lang="fr-CA" sz="2400" dirty="0">
                <a:ea typeface="+mn-ea"/>
              </a:rPr>
              <a:t>Après trois ans, la production de vanille diminue.</a:t>
            </a:r>
          </a:p>
          <a:p>
            <a:pPr marL="465138" indent="-465138" eaLnBrk="1" fontAlgn="auto" hangingPunct="1">
              <a:spcAft>
                <a:spcPts val="0"/>
              </a:spcAft>
              <a:defRPr/>
            </a:pPr>
            <a:endParaRPr lang="fr-CA" sz="2400" dirty="0">
              <a:ea typeface="+mn-ea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2E8BDD6-F7A0-4A57-95B2-F12C229D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1CA151-2BD2-4DE5-850D-CCE6D56AD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01648"/>
            <a:ext cx="8229600" cy="1127151"/>
          </a:xfrm>
        </p:spPr>
        <p:txBody>
          <a:bodyPr/>
          <a:lstStyle/>
          <a:p>
            <a:pPr algn="l" eaLnBrk="1" hangingPunct="1"/>
            <a:r>
              <a:rPr lang="fr-FR" altLang="en-US" sz="2800" dirty="0">
                <a:ea typeface="ＭＳ Ｐゴシック" panose="020B0600070205080204" pitchFamily="34" charset="-128"/>
              </a:rPr>
              <a:t>Deux instituts ont été consultés pour expliquer le manque de succès de la production de vanille:  </a:t>
            </a:r>
            <a:r>
              <a:rPr lang="en-US" altLang="en-US" sz="2800" dirty="0">
                <a:ea typeface="ＭＳ Ｐゴシック" panose="020B0600070205080204" pitchFamily="34" charset="-128"/>
              </a:rPr>
              <a:t>QU'ONT LES INSTITUTS FAIT?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28A821-5300-4029-B4F2-253DC2DD2C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143" y="1412776"/>
            <a:ext cx="7859713" cy="4248769"/>
          </a:xfrm>
        </p:spPr>
        <p:txBody>
          <a:bodyPr/>
          <a:lstStyle/>
          <a:p>
            <a:pPr marL="0" indent="0" eaLnBrk="1" hangingPunct="1">
              <a:buNone/>
            </a:pPr>
            <a:endParaRPr lang="fr-CA" altLang="en-US" sz="2400" b="1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fr-CA" altLang="en-US" sz="2400" b="1" dirty="0">
                <a:ea typeface="ＭＳ Ｐゴシック" panose="020B0600070205080204" pitchFamily="34" charset="-128"/>
              </a:rPr>
              <a:t>Instituts de recherche Agricole:</a:t>
            </a:r>
            <a:endParaRPr lang="fr-CA" altLang="en-US" sz="2400" dirty="0">
              <a:ea typeface="ＭＳ Ｐゴシック" panose="020B0600070205080204" pitchFamily="34" charset="-128"/>
            </a:endParaRPr>
          </a:p>
          <a:p>
            <a:pPr marL="465138" indent="-465138"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On leur a demandé de se pencher sur la qualité des plantes</a:t>
            </a:r>
          </a:p>
          <a:p>
            <a:pPr marL="465138" indent="-465138"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Vérifier la pathologie végétale</a:t>
            </a:r>
          </a:p>
          <a:p>
            <a:pPr marL="465138" indent="-465138"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Entreprendre d'autres essais sur le terrain</a:t>
            </a:r>
          </a:p>
          <a:p>
            <a:pPr marL="0" indent="0" eaLnBrk="1" hangingPunct="1">
              <a:buNone/>
            </a:pPr>
            <a:endParaRPr lang="fr-CA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fr-CA" altLang="en-US" sz="2400" b="1" dirty="0">
                <a:ea typeface="ＭＳ Ｐゴシック" panose="020B0600070205080204" pitchFamily="34" charset="-128"/>
              </a:rPr>
              <a:t>Service de vulgarisation Agricole:</a:t>
            </a:r>
            <a:endParaRPr lang="fr-CA" altLang="en-US" sz="2400" dirty="0">
              <a:ea typeface="ＭＳ Ｐゴシック" panose="020B0600070205080204" pitchFamily="34" charset="-128"/>
            </a:endParaRPr>
          </a:p>
          <a:p>
            <a:pPr marL="465138" indent="-465138"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Invité à améliorer les services de vulgarisation</a:t>
            </a:r>
          </a:p>
          <a:p>
            <a:pPr marL="465138" indent="-465138"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Fournir des contributions en temps opportun</a:t>
            </a:r>
          </a:p>
          <a:p>
            <a:pPr marL="465138" indent="-465138"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Mobiliser la participation des agriculteurs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EA4BC59-C699-4F7C-9AF3-3EBC8B31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  <p:extLst>
      <p:ext uri="{BB962C8B-B14F-4D97-AF65-F5344CB8AC3E}">
        <p14:creationId xmlns:p14="http://schemas.microsoft.com/office/powerpoint/2010/main" val="100522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509755-121D-4DF8-8BC6-16183B0BF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QUELLES QUESTIONS ONT-ILS POSÉES?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21E1869-3FA1-465C-9F9C-A68A83D8B5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71525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fr-CA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altLang="en-US" sz="2400" b="1" dirty="0">
                <a:ea typeface="ＭＳ Ｐゴシック" panose="020B0600070205080204" pitchFamily="34" charset="-128"/>
              </a:rPr>
              <a:t>Instituts de recherche Agricole</a:t>
            </a:r>
          </a:p>
          <a:p>
            <a:pPr marL="465138" indent="-465138" eaLnBrk="1" hangingPunct="1">
              <a:lnSpc>
                <a:spcPct val="90000"/>
              </a:lnSpc>
            </a:pPr>
            <a:r>
              <a:rPr lang="fr-CA" altLang="en-US" sz="2400" dirty="0">
                <a:ea typeface="ＭＳ Ｐゴシック" panose="020B0600070205080204" pitchFamily="34" charset="-128"/>
              </a:rPr>
              <a:t>Les cultures sont-elles saines?</a:t>
            </a:r>
          </a:p>
          <a:p>
            <a:pPr marL="465138" indent="-465138" eaLnBrk="1" hangingPunct="1">
              <a:lnSpc>
                <a:spcPct val="90000"/>
              </a:lnSpc>
            </a:pPr>
            <a:r>
              <a:rPr lang="fr-CA" altLang="en-US" sz="2400" dirty="0">
                <a:ea typeface="ＭＳ Ｐゴシック" panose="020B0600070205080204" pitchFamily="34" charset="-128"/>
              </a:rPr>
              <a:t>La gestion des cultures est-elle optimale?</a:t>
            </a:r>
          </a:p>
          <a:p>
            <a:pPr marL="465138" indent="-465138" eaLnBrk="1" hangingPunct="1">
              <a:lnSpc>
                <a:spcPct val="90000"/>
              </a:lnSpc>
            </a:pPr>
            <a:r>
              <a:rPr lang="fr-CA" altLang="en-US" sz="2400" dirty="0">
                <a:ea typeface="ＭＳ Ｐゴシック" panose="020B0600070205080204" pitchFamily="34" charset="-128"/>
              </a:rPr>
              <a:t>Utilisation de pesticides et autres matériaux?</a:t>
            </a:r>
          </a:p>
          <a:p>
            <a:pPr marL="465138" indent="-465138" eaLnBrk="1" hangingPunct="1">
              <a:lnSpc>
                <a:spcPct val="90000"/>
              </a:lnSpc>
            </a:pPr>
            <a:endParaRPr lang="fr-CA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altLang="en-US" sz="2400" b="1" dirty="0">
                <a:ea typeface="ＭＳ Ｐゴシック" panose="020B0600070205080204" pitchFamily="34" charset="-128"/>
              </a:rPr>
              <a:t>Services de vulgarisation Agricole</a:t>
            </a:r>
          </a:p>
          <a:p>
            <a:pPr marL="465138" indent="-465138" eaLnBrk="1" hangingPunct="1">
              <a:lnSpc>
                <a:spcPct val="90000"/>
              </a:lnSpc>
            </a:pPr>
            <a:r>
              <a:rPr lang="fr-CA" altLang="en-US" sz="2400" dirty="0">
                <a:ea typeface="ＭＳ Ｐゴシック" panose="020B0600070205080204" pitchFamily="34" charset="-128"/>
              </a:rPr>
              <a:t>Que fait l'agriculteur en cas de problème de culture?</a:t>
            </a:r>
          </a:p>
          <a:p>
            <a:pPr marL="465138" indent="-465138" eaLnBrk="1" hangingPunct="1">
              <a:lnSpc>
                <a:spcPct val="90000"/>
              </a:lnSpc>
            </a:pPr>
            <a:r>
              <a:rPr lang="fr-CA" altLang="en-US" sz="2400" dirty="0">
                <a:ea typeface="ＭＳ Ｐゴシック" panose="020B0600070205080204" pitchFamily="34" charset="-128"/>
              </a:rPr>
              <a:t>Le service de vulgarisation est-il adéquat?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BC4A879-1387-4B0D-91E2-090B1B6A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9131029-0B71-49B8-8CC5-B376FC94C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609600"/>
            <a:ext cx="8215312" cy="838200"/>
          </a:xfrm>
        </p:spPr>
        <p:txBody>
          <a:bodyPr/>
          <a:lstStyle/>
          <a:p>
            <a:pPr eaLnBrk="1" hangingPunct="1"/>
            <a:br>
              <a:rPr lang="en-US" altLang="en-US" sz="2800" dirty="0">
                <a:ea typeface="ＭＳ Ｐゴシック" panose="020B0600070205080204" pitchFamily="34" charset="-128"/>
              </a:rPr>
            </a:br>
            <a:r>
              <a:rPr lang="en-US" altLang="en-US" sz="2800" dirty="0">
                <a:ea typeface="ＭＳ Ｐゴシック" panose="020B0600070205080204" pitchFamily="34" charset="-128"/>
              </a:rPr>
              <a:t>RÉSULTAT DE LEURS INVESTIGATION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B5226DB-846C-47BE-9BDB-684F5DC0E7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499350" cy="4114800"/>
          </a:xfrm>
        </p:spPr>
        <p:txBody>
          <a:bodyPr/>
          <a:lstStyle/>
          <a:p>
            <a:pPr marL="465138" indent="-465138" eaLnBrk="1" hangingPunct="1">
              <a:buFont typeface="Times" panose="02020603050405020304" pitchFamily="18" charset="0"/>
              <a:buChar char="•"/>
            </a:pPr>
            <a:endParaRPr lang="fr-CA" altLang="en-US" sz="2400" dirty="0">
              <a:ea typeface="ＭＳ Ｐゴシック" panose="020B0600070205080204" pitchFamily="34" charset="-128"/>
            </a:endParaRP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CA" altLang="en-US" sz="2400" dirty="0">
                <a:ea typeface="ＭＳ Ｐゴシック" panose="020B0600070205080204" pitchFamily="34" charset="-128"/>
              </a:rPr>
              <a:t>Aucun problème n'a été détecté avec la gestion des cultures.</a:t>
            </a: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CA" altLang="en-US" sz="2400" dirty="0">
                <a:ea typeface="ＭＳ Ｐゴシック" panose="020B0600070205080204" pitchFamily="34" charset="-128"/>
              </a:rPr>
              <a:t>Les services de vulgarisation ne sont pas optimaux mais adéquats.</a:t>
            </a: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CA" altLang="en-US" sz="2400" dirty="0">
                <a:ea typeface="ＭＳ Ｐゴシック" panose="020B0600070205080204" pitchFamily="34" charset="-128"/>
              </a:rPr>
              <a:t>Les agriculteurs aimeraient plus des subventions.</a:t>
            </a: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CA" altLang="en-US" sz="2400" dirty="0">
                <a:ea typeface="ＭＳ Ｐゴシック" panose="020B0600070205080204" pitchFamily="34" charset="-128"/>
              </a:rPr>
              <a:t>Pourtant, la production a diminué.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AC574F1-1CAE-47B0-90AA-B5A6E03C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dsholder til indhold 2">
            <a:extLst>
              <a:ext uri="{FF2B5EF4-FFF2-40B4-BE49-F238E27FC236}">
                <a16:creationId xmlns:a16="http://schemas.microsoft.com/office/drawing/2014/main" id="{5A039EC6-D827-4E8C-B786-409A2E329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1700213"/>
            <a:ext cx="7499350" cy="4114800"/>
          </a:xfrm>
        </p:spPr>
        <p:txBody>
          <a:bodyPr/>
          <a:lstStyle/>
          <a:p>
            <a:pPr eaLnBrk="1" hangingPunct="1"/>
            <a:endParaRPr lang="da-DK" altLang="en-US" dirty="0">
              <a:ea typeface="ＭＳ Ｐゴシック" panose="020B0600070205080204" pitchFamily="34" charset="-128"/>
            </a:endParaRPr>
          </a:p>
          <a:p>
            <a:pPr algn="ctr" eaLnBrk="1" hangingPunct="1"/>
            <a:endParaRPr lang="da-DK" altLang="en-US" sz="2000" dirty="0">
              <a:ea typeface="ＭＳ Ｐゴシック" panose="020B0600070205080204" pitchFamily="34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da-DK" altLang="en-US" sz="2000" dirty="0">
              <a:ea typeface="ＭＳ Ｐゴシック" panose="020B0600070205080204" pitchFamily="34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en-US" sz="4000" dirty="0">
                <a:ea typeface="ＭＳ Ｐゴシック" panose="020B0600070205080204" pitchFamily="34" charset="-128"/>
              </a:rPr>
              <a:t>QU'EST-CE QUE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en-US" sz="4000" dirty="0">
                <a:ea typeface="ＭＳ Ｐゴシック" panose="020B0600070205080204" pitchFamily="34" charset="-128"/>
              </a:rPr>
              <a:t>S'EST MAL PASSÉ?</a:t>
            </a:r>
            <a:endParaRPr lang="da-DK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C76D544-F04B-4AE9-8FD1-93B90DE2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9A5827E-8C9B-43EB-935E-087CE6599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dirty="0">
                <a:ea typeface="ＭＳ Ｐゴシック" panose="020B0600070205080204" pitchFamily="34" charset="-128"/>
              </a:rPr>
              <a:t>Que s'est-il passé ensuite?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9374B81-B561-4320-8064-4E245C0066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931150" cy="4114800"/>
          </a:xfrm>
        </p:spPr>
        <p:txBody>
          <a:bodyPr/>
          <a:lstStyle/>
          <a:p>
            <a:pPr marL="465138" indent="-465138" eaLnBrk="1" hangingPunct="1">
              <a:buFont typeface="Times" panose="02020603050405020304" pitchFamily="18" charset="0"/>
              <a:buChar char="•"/>
            </a:pPr>
            <a:endParaRPr lang="fr-FR" altLang="en-US" sz="2400" dirty="0">
              <a:ea typeface="ＭＳ Ｐゴシック" panose="020B0600070205080204" pitchFamily="34" charset="-128"/>
            </a:endParaRP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FR" altLang="en-US" sz="2400" dirty="0">
                <a:ea typeface="ＭＳ Ｐゴシック" panose="020B0600070205080204" pitchFamily="34" charset="-128"/>
              </a:rPr>
              <a:t>Le Département des études sur les femmes effectuait une étude sur la production de vanille.</a:t>
            </a: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FR" altLang="en-US" sz="2400" dirty="0">
                <a:ea typeface="ＭＳ Ｐゴシック" panose="020B0600070205080204" pitchFamily="34" charset="-128"/>
              </a:rPr>
              <a:t>Le gouvernement leur a demandé de savoir pourquoi la production de vanille diminuait.</a:t>
            </a:r>
          </a:p>
          <a:p>
            <a:pPr marL="465138" indent="-465138" eaLnBrk="1" hangingPunct="1">
              <a:buFont typeface="Times" panose="02020603050405020304" pitchFamily="18" charset="0"/>
              <a:buChar char="•"/>
            </a:pPr>
            <a:r>
              <a:rPr lang="fr-FR" altLang="en-US" sz="2400" dirty="0">
                <a:ea typeface="ＭＳ Ｐゴシック" panose="020B0600070205080204" pitchFamily="34" charset="-128"/>
              </a:rPr>
              <a:t>Le Département des études sur les femmes a lancé une vaste enquête.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A9A808F-BD4A-4D78-82E0-0A70302E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6EB2903-0DF4-43B9-A979-381B26F6A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Qu'ont-elles</a:t>
            </a:r>
            <a:r>
              <a:rPr lang="en-US" altLang="en-US" dirty="0">
                <a:ea typeface="ＭＳ Ｐゴシック" panose="020B0600070205080204" pitchFamily="34" charset="-128"/>
              </a:rPr>
              <a:t> fait?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DF51623-3096-4A4C-856F-D9C46D6282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786688" cy="4114800"/>
          </a:xfrm>
        </p:spPr>
        <p:txBody>
          <a:bodyPr/>
          <a:lstStyle/>
          <a:p>
            <a:pPr marL="465138" indent="-465138" eaLnBrk="1" hangingPunct="1">
              <a:buFont typeface="Arial" panose="020B0604020202020204" pitchFamily="34" charset="0"/>
              <a:buNone/>
            </a:pPr>
            <a:r>
              <a:rPr lang="fr-FR" altLang="en-US" b="1" dirty="0">
                <a:ea typeface="ＭＳ Ｐゴシック" panose="020B0600070205080204" pitchFamily="34" charset="-128"/>
              </a:rPr>
              <a:t>Modification de la question de recherche: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À qui appartient la terre?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À qui appartient la récolte?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Qui plante?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Qui fait la récolte?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Qui fait le marketing?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0FD764-B2C6-44F6-B017-1C05BB7C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F1C56C-D6BA-4DBC-AC08-6229A063C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Qu'ont-elles</a:t>
            </a:r>
            <a:r>
              <a:rPr lang="en-US" altLang="en-US" dirty="0">
                <a:ea typeface="ＭＳ Ｐゴシック" panose="020B0600070205080204" pitchFamily="34" charset="-128"/>
              </a:rPr>
              <a:t> fait?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C4A5789-C259-44A4-A32C-73F9922FFC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700213"/>
            <a:ext cx="7643813" cy="4114800"/>
          </a:xfrm>
        </p:spPr>
        <p:txBody>
          <a:bodyPr/>
          <a:lstStyle/>
          <a:p>
            <a:pPr marL="465138" indent="-465138" eaLnBrk="1" hangingPunct="1">
              <a:buFont typeface="Arial" panose="020B0604020202020204" pitchFamily="34" charset="0"/>
              <a:buNone/>
            </a:pPr>
            <a:r>
              <a:rPr lang="fr-FR" altLang="en-US" b="1" dirty="0">
                <a:ea typeface="ＭＳ Ｐゴシック" panose="020B0600070205080204" pitchFamily="34" charset="-128"/>
              </a:rPr>
              <a:t>Changement qui elles ont demandé</a:t>
            </a:r>
          </a:p>
          <a:p>
            <a:pPr marL="465138" indent="-465138" eaLnBrk="1" hangingPunct="1">
              <a:buFont typeface="Arial" panose="020B0604020202020204" pitchFamily="34" charset="0"/>
              <a:buNone/>
            </a:pPr>
            <a:endParaRPr lang="fr-FR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Question posée aux producteurs de vanille, mais en les désagrégeant par sexe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Interrogé à la fois les femmes et les hommes puisqu'ils travaillent tous les deux sur la culture</a:t>
            </a:r>
          </a:p>
          <a:p>
            <a:pPr eaLnBrk="1" hangingPunct="1"/>
            <a:r>
              <a:rPr lang="fr-FR" altLang="en-US" sz="2400" dirty="0">
                <a:ea typeface="ＭＳ Ｐゴシック" panose="020B0600070205080204" pitchFamily="34" charset="-128"/>
              </a:rPr>
              <a:t>Examen de la division du travail entre les sexes dans la production - c'est-à-dire qui faisait quoi, quelles obligations avaient les hommes et les femmes.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F418692-B734-4038-A7CD-89A2488D1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Amsterdam, The Netherlands    www.kit.nl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B9E0A4BCBB748BEE91DC9D7AA446F" ma:contentTypeVersion="12" ma:contentTypeDescription="Create a new document." ma:contentTypeScope="" ma:versionID="7ef077124355024a23bd307cfee59248">
  <xsd:schema xmlns:xsd="http://www.w3.org/2001/XMLSchema" xmlns:xs="http://www.w3.org/2001/XMLSchema" xmlns:p="http://schemas.microsoft.com/office/2006/metadata/properties" xmlns:ns3="27085c97-cdf6-4025-b067-da49c89a91eb" xmlns:ns4="22c6648a-8eb7-4527-be7b-f4248444aaf6" targetNamespace="http://schemas.microsoft.com/office/2006/metadata/properties" ma:root="true" ma:fieldsID="b4dfe846c099e5328c297abfee865873" ns3:_="" ns4:_="">
    <xsd:import namespace="27085c97-cdf6-4025-b067-da49c89a91eb"/>
    <xsd:import namespace="22c6648a-8eb7-4527-be7b-f4248444aa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085c97-cdf6-4025-b067-da49c89a91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6648a-8eb7-4527-be7b-f4248444aa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500673-F471-489B-82F0-AE8AF162FE5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22c6648a-8eb7-4527-be7b-f4248444aaf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7085c97-cdf6-4025-b067-da49c89a91e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9BB1F1-A566-4679-93D5-28BAECC37C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085c97-cdf6-4025-b067-da49c89a91eb"/>
    <ds:schemaRef ds:uri="22c6648a-8eb7-4527-be7b-f4248444aa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509B28-75D5-440F-BA1B-FF4A4ADB43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730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Google Sans</vt:lpstr>
      <vt:lpstr>Times</vt:lpstr>
      <vt:lpstr>Verdana</vt:lpstr>
      <vt:lpstr>Kontortema</vt:lpstr>
      <vt:lpstr> CAS DE LA PRODUCTION DE VANILLE EN OUGANDA</vt:lpstr>
      <vt:lpstr> ÉTAPES ET CONSÉQUENCES </vt:lpstr>
      <vt:lpstr>Deux instituts ont été consultés pour expliquer le manque de succès de la production de vanille:  QU'ONT LES INSTITUTS FAIT?</vt:lpstr>
      <vt:lpstr>QUELLES QUESTIONS ONT-ILS POSÉES?</vt:lpstr>
      <vt:lpstr> RÉSULTAT DE LEURS INVESTIGATION</vt:lpstr>
      <vt:lpstr>PowerPoint Presentation</vt:lpstr>
      <vt:lpstr>Que s'est-il passé ensuite?</vt:lpstr>
      <vt:lpstr>Qu'ont-elles fait?</vt:lpstr>
      <vt:lpstr>Qu'ont-elles fait?</vt:lpstr>
      <vt:lpstr>Qu'ont-elles fait d'autre?</vt:lpstr>
      <vt:lpstr>Qu'ont-elles trouvé?</vt:lpstr>
      <vt:lpstr>Quel a été le résultat final?</vt:lpstr>
    </vt:vector>
  </TitlesOfParts>
  <Company>Systeem beheer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IBT</dc:creator>
  <cp:lastModifiedBy>Emma Byskov</cp:lastModifiedBy>
  <cp:revision>146</cp:revision>
  <dcterms:modified xsi:type="dcterms:W3CDTF">2020-12-02T10:22:20Z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0x010100FB5B9E0A4BCBB748BEE91DC9D7AA446F</vt:lpwstr>
  </property>
</Properties>
</file>