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51" autoAdjust="0"/>
  </p:normalViewPr>
  <p:slideViewPr>
    <p:cSldViewPr snapToGrid="0">
      <p:cViewPr varScale="1">
        <p:scale>
          <a:sx n="109" d="100"/>
          <a:sy n="109" d="100"/>
        </p:scale>
        <p:origin x="672"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2FC5F-900E-4743-AD70-5B7FFB45BFDE}" type="datetimeFigureOut">
              <a:rPr lang="en-US" smtClean="0"/>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94A42-34C8-4C90-99CA-0B5E8E69C579}" type="slidenum">
              <a:rPr lang="en-US" smtClean="0"/>
              <a:t>‹#›</a:t>
            </a:fld>
            <a:endParaRPr lang="en-US"/>
          </a:p>
        </p:txBody>
      </p:sp>
    </p:spTree>
    <p:extLst>
      <p:ext uri="{BB962C8B-B14F-4D97-AF65-F5344CB8AC3E}">
        <p14:creationId xmlns:p14="http://schemas.microsoft.com/office/powerpoint/2010/main" val="209481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2606AB-AB14-4C90-9FC5-327245A63962}"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861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0C5C59-DD08-480F-B07A-C05FE96555BF}"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8975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741E59-88E2-4D33-B99E-949FC75F4E74}"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45504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270762-EEB7-4D4D-9ED2-A216F645B532}"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3720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420EDB-7E4B-41B2-BE02-404F048B638E}"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7705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64A0BD-4DB5-44DD-8432-72416A3F93F1}"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6450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FD9FC4-A871-465E-904C-02C72DDBF19D}"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575192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FEDD99-F8CF-42B2-AE26-4863D6BE876A}"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17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503E79-4BD4-4CFA-A9EE-91BCED41F3F8}"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914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88A456-76C9-4AAD-802C-0D0B33F9AFF8}"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206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674E2D-458F-4425-B598-D701551A9479}" type="datetime1">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17135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E7C41D-309E-411C-BE79-765131B6CA78}" type="datetime1">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40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7EACF2-355E-4126-B68D-186D426B676B}" type="datetime1">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561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6A99B-4E59-4C3A-89B2-05680DC1ACA3}" type="datetime1">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65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1F6927-B3DB-49B8-8664-710E9DFAB985}" type="datetime1">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3298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6AFE264-511D-46D6-8789-F298979AE901}" type="datetime1">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6961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EE55DC-DA1F-423F-811D-F23DD7680B2D}" type="datetime1">
              <a:rPr lang="en-US" smtClean="0"/>
              <a:t>11/6/2020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780993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p:hf sldNum="0"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6376" y="317116"/>
            <a:ext cx="7766936" cy="1040629"/>
          </a:xfrm>
        </p:spPr>
        <p:txBody>
          <a:bodyPr/>
          <a:lstStyle/>
          <a:p>
            <a:r>
              <a:rPr lang="en-US" sz="3200" dirty="0" smtClean="0"/>
              <a:t>MSETO RESILIENCE WASH &amp; FOOD SECURITY PROJECT</a:t>
            </a:r>
            <a:endParaRPr lang="en-US" sz="3200" dirty="0"/>
          </a:p>
        </p:txBody>
      </p:sp>
      <p:sp>
        <p:nvSpPr>
          <p:cNvPr id="3" name="Subtitle 2"/>
          <p:cNvSpPr>
            <a:spLocks noGrp="1"/>
          </p:cNvSpPr>
          <p:nvPr>
            <p:ph type="subTitle" idx="1"/>
          </p:nvPr>
        </p:nvSpPr>
        <p:spPr>
          <a:xfrm>
            <a:off x="1507067" y="1625601"/>
            <a:ext cx="7766936" cy="3522132"/>
          </a:xfrm>
        </p:spPr>
        <p:txBody>
          <a:bodyPr/>
          <a:lstStyle/>
          <a:p>
            <a:pPr algn="l"/>
            <a:r>
              <a:rPr lang="en-US" dirty="0" smtClean="0"/>
              <a:t>Location: Kenya</a:t>
            </a:r>
          </a:p>
          <a:p>
            <a:pPr algn="l"/>
            <a:r>
              <a:rPr lang="en-US" dirty="0" smtClean="0"/>
              <a:t>Counties: 5, Kitui, Machakos, Taita </a:t>
            </a:r>
            <a:r>
              <a:rPr lang="en-US" dirty="0"/>
              <a:t>T</a:t>
            </a:r>
            <a:r>
              <a:rPr lang="en-US" dirty="0" smtClean="0"/>
              <a:t>aveta, Samburu, Isiolo &amp; Makueni.</a:t>
            </a:r>
          </a:p>
          <a:p>
            <a:pPr algn="l"/>
            <a:r>
              <a:rPr lang="en-US" dirty="0" smtClean="0"/>
              <a:t>Target </a:t>
            </a:r>
            <a:r>
              <a:rPr lang="en-US" dirty="0" err="1" smtClean="0"/>
              <a:t>Rightsholders</a:t>
            </a:r>
            <a:r>
              <a:rPr lang="en-US" dirty="0" smtClean="0"/>
              <a:t>: </a:t>
            </a:r>
            <a:r>
              <a:rPr lang="en-US" dirty="0" smtClean="0"/>
              <a:t>31,200.</a:t>
            </a:r>
          </a:p>
          <a:p>
            <a:pPr algn="l"/>
            <a:r>
              <a:rPr lang="en-US" dirty="0"/>
              <a:t> </a:t>
            </a:r>
            <a:endParaRPr lang="en-US" dirty="0" smtClean="0"/>
          </a:p>
          <a:p>
            <a:pPr algn="l"/>
            <a:endParaRPr lang="en-US" dirty="0"/>
          </a:p>
          <a:p>
            <a:pPr algn="l"/>
            <a:r>
              <a:rPr lang="en-US" sz="2400" dirty="0" smtClean="0"/>
              <a:t>Outcome </a:t>
            </a:r>
            <a:r>
              <a:rPr lang="en-US" sz="2400" dirty="0"/>
              <a:t>M</a:t>
            </a:r>
            <a:r>
              <a:rPr lang="en-US" sz="2400" dirty="0" smtClean="0"/>
              <a:t>apping Framework</a:t>
            </a:r>
          </a:p>
          <a:p>
            <a:pPr algn="l"/>
            <a:endParaRPr lang="en-US" sz="2400" dirty="0"/>
          </a:p>
          <a:p>
            <a:pPr algn="l"/>
            <a:r>
              <a:rPr lang="en-US" sz="2400" dirty="0" smtClean="0"/>
              <a:t>Ngolia.Kimanzu@fralsningsarmen.se</a:t>
            </a:r>
          </a:p>
          <a:p>
            <a:pPr algn="l"/>
            <a:endParaRPr lang="en-US" dirty="0"/>
          </a:p>
        </p:txBody>
      </p:sp>
      <p:pic>
        <p:nvPicPr>
          <p:cNvPr id="4" name="Picture 3" descr="SA Shield"/>
          <p:cNvPicPr/>
          <p:nvPr/>
        </p:nvPicPr>
        <p:blipFill>
          <a:blip r:embed="rId2"/>
          <a:srcRect/>
          <a:stretch>
            <a:fillRect/>
          </a:stretch>
        </p:blipFill>
        <p:spPr bwMode="auto">
          <a:xfrm>
            <a:off x="11281583" y="193560"/>
            <a:ext cx="712470" cy="70739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fld id="{868F446B-B67E-48D6-9677-3DC43E7262B0}" type="datetime1">
              <a:rPr lang="en-US" smtClean="0"/>
              <a:t>11/6/2020</a:t>
            </a:fld>
            <a:endParaRPr lang="en-US" dirty="0"/>
          </a:p>
        </p:txBody>
      </p:sp>
    </p:spTree>
    <p:extLst>
      <p:ext uri="{BB962C8B-B14F-4D97-AF65-F5344CB8AC3E}">
        <p14:creationId xmlns:p14="http://schemas.microsoft.com/office/powerpoint/2010/main" val="1604647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79484670"/>
              </p:ext>
            </p:extLst>
          </p:nvPr>
        </p:nvGraphicFramePr>
        <p:xfrm>
          <a:off x="1016930" y="471054"/>
          <a:ext cx="10251434" cy="6306564"/>
        </p:xfrm>
        <a:graphic>
          <a:graphicData uri="http://schemas.openxmlformats.org/drawingml/2006/table">
            <a:tbl>
              <a:tblPr firstRow="1" firstCol="1" bandRow="1">
                <a:tableStyleId>{5C22544A-7EE6-4342-B048-85BDC9FD1C3A}</a:tableStyleId>
              </a:tblPr>
              <a:tblGrid>
                <a:gridCol w="1308542">
                  <a:extLst>
                    <a:ext uri="{9D8B030D-6E8A-4147-A177-3AD203B41FA5}">
                      <a16:colId xmlns:a16="http://schemas.microsoft.com/office/drawing/2014/main" val="1296589028"/>
                    </a:ext>
                  </a:extLst>
                </a:gridCol>
                <a:gridCol w="2732660">
                  <a:extLst>
                    <a:ext uri="{9D8B030D-6E8A-4147-A177-3AD203B41FA5}">
                      <a16:colId xmlns:a16="http://schemas.microsoft.com/office/drawing/2014/main" val="2884916185"/>
                    </a:ext>
                  </a:extLst>
                </a:gridCol>
                <a:gridCol w="2538715">
                  <a:extLst>
                    <a:ext uri="{9D8B030D-6E8A-4147-A177-3AD203B41FA5}">
                      <a16:colId xmlns:a16="http://schemas.microsoft.com/office/drawing/2014/main" val="1393881485"/>
                    </a:ext>
                  </a:extLst>
                </a:gridCol>
                <a:gridCol w="320605">
                  <a:extLst>
                    <a:ext uri="{9D8B030D-6E8A-4147-A177-3AD203B41FA5}">
                      <a16:colId xmlns:a16="http://schemas.microsoft.com/office/drawing/2014/main" val="816510847"/>
                    </a:ext>
                  </a:extLst>
                </a:gridCol>
                <a:gridCol w="315063">
                  <a:extLst>
                    <a:ext uri="{9D8B030D-6E8A-4147-A177-3AD203B41FA5}">
                      <a16:colId xmlns:a16="http://schemas.microsoft.com/office/drawing/2014/main" val="123948803"/>
                    </a:ext>
                  </a:extLst>
                </a:gridCol>
                <a:gridCol w="303189">
                  <a:extLst>
                    <a:ext uri="{9D8B030D-6E8A-4147-A177-3AD203B41FA5}">
                      <a16:colId xmlns:a16="http://schemas.microsoft.com/office/drawing/2014/main" val="2221369414"/>
                    </a:ext>
                  </a:extLst>
                </a:gridCol>
                <a:gridCol w="2732660">
                  <a:extLst>
                    <a:ext uri="{9D8B030D-6E8A-4147-A177-3AD203B41FA5}">
                      <a16:colId xmlns:a16="http://schemas.microsoft.com/office/drawing/2014/main" val="2013688191"/>
                    </a:ext>
                  </a:extLst>
                </a:gridCol>
              </a:tblGrid>
              <a:tr h="226839">
                <a:tc gridSpan="7">
                  <a:txBody>
                    <a:bodyPr/>
                    <a:lstStyle/>
                    <a:p>
                      <a:pPr algn="just">
                        <a:lnSpc>
                          <a:spcPct val="115000"/>
                        </a:lnSpc>
                        <a:spcAft>
                          <a:spcPts val="0"/>
                        </a:spcAft>
                      </a:pPr>
                      <a:r>
                        <a:rPr lang="en-US" sz="1200" dirty="0">
                          <a:solidFill>
                            <a:schemeClr val="tx1"/>
                          </a:solidFill>
                          <a:effectLst/>
                        </a:rPr>
                        <a:t>Love to see: School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89076805"/>
                  </a:ext>
                </a:extLst>
              </a:tr>
              <a:tr h="2811837">
                <a:tc>
                  <a:txBody>
                    <a:bodyPr/>
                    <a:lstStyle/>
                    <a:p>
                      <a:pPr algn="r">
                        <a:lnSpc>
                          <a:spcPct val="115000"/>
                        </a:lnSpc>
                        <a:spcAft>
                          <a:spcPts val="0"/>
                        </a:spcAft>
                      </a:pPr>
                      <a:r>
                        <a:rPr lang="en-US" sz="1200">
                          <a:solidFill>
                            <a:schemeClr val="tx1"/>
                          </a:solidFill>
                          <a:effectLst/>
                        </a:rPr>
                        <a:t>vii</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Boards of management with systems in place to maintain all school infrastructure, ensure prudent use of school resources, champion tree growing in the school and organized arrangement, championing against the violation of rights of children and ensuring that the school remains a safe learning environment </a:t>
                      </a:r>
                    </a:p>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Boards are sometimes in place to fulfil a MoE mandate and do not go an extra mile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Remarks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58245413"/>
                  </a:ext>
                </a:extLst>
              </a:tr>
              <a:tr h="1633944">
                <a:tc>
                  <a:txBody>
                    <a:bodyPr/>
                    <a:lstStyle/>
                    <a:p>
                      <a:pPr algn="r">
                        <a:lnSpc>
                          <a:spcPct val="115000"/>
                        </a:lnSpc>
                        <a:spcAft>
                          <a:spcPts val="0"/>
                        </a:spcAft>
                      </a:pPr>
                      <a:r>
                        <a:rPr lang="en-US" sz="1200">
                          <a:solidFill>
                            <a:schemeClr val="tx1"/>
                          </a:solidFill>
                          <a:effectLst/>
                        </a:rPr>
                        <a:t>viii</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Pupils as agents of change both in school and at household level championing for the rights of the child, observing hygiene practices and upholding environmental conservation</a:t>
                      </a:r>
                    </a:p>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Child rights violation at an alarming high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2935307453"/>
                  </a:ext>
                </a:extLst>
              </a:tr>
              <a:tr h="1633944">
                <a:tc>
                  <a:txBody>
                    <a:bodyPr/>
                    <a:lstStyle/>
                    <a:p>
                      <a:pPr algn="r">
                        <a:lnSpc>
                          <a:spcPct val="115000"/>
                        </a:lnSpc>
                        <a:spcAft>
                          <a:spcPts val="0"/>
                        </a:spcAft>
                      </a:pPr>
                      <a:r>
                        <a:rPr lang="en-US" sz="1200">
                          <a:solidFill>
                            <a:schemeClr val="tx1"/>
                          </a:solidFill>
                          <a:effectLst/>
                        </a:rPr>
                        <a:t>ix</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The alumni and surrounding community affecting positive change and development in the area moving towards mentorship programmes for the growing population</a:t>
                      </a:r>
                    </a:p>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Alumni non-involvement and inactivity in school programs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582396552"/>
                  </a:ext>
                </a:extLst>
              </a:tr>
            </a:tbl>
          </a:graphicData>
        </a:graphic>
      </p:graphicFrame>
      <p:sp>
        <p:nvSpPr>
          <p:cNvPr id="5" name="Date Placeholder 4"/>
          <p:cNvSpPr>
            <a:spLocks noGrp="1"/>
          </p:cNvSpPr>
          <p:nvPr>
            <p:ph type="dt" sz="half" idx="10"/>
          </p:nvPr>
        </p:nvSpPr>
        <p:spPr/>
        <p:txBody>
          <a:bodyPr/>
          <a:lstStyle/>
          <a:p>
            <a:fld id="{399D7158-B678-4A31-AE6B-39DD5A206DA0}"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268364" y="117455"/>
            <a:ext cx="713294" cy="707197"/>
          </a:xfrm>
          <a:prstGeom prst="rect">
            <a:avLst/>
          </a:prstGeom>
        </p:spPr>
      </p:pic>
    </p:spTree>
    <p:extLst>
      <p:ext uri="{BB962C8B-B14F-4D97-AF65-F5344CB8AC3E}">
        <p14:creationId xmlns:p14="http://schemas.microsoft.com/office/powerpoint/2010/main" val="3549635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86878993"/>
              </p:ext>
            </p:extLst>
          </p:nvPr>
        </p:nvGraphicFramePr>
        <p:xfrm>
          <a:off x="864394" y="655784"/>
          <a:ext cx="10487096" cy="5568838"/>
        </p:xfrm>
        <a:graphic>
          <a:graphicData uri="http://schemas.openxmlformats.org/drawingml/2006/table">
            <a:tbl>
              <a:tblPr firstRow="1" firstCol="1" bandRow="1">
                <a:tableStyleId>{5C22544A-7EE6-4342-B048-85BDC9FD1C3A}</a:tableStyleId>
              </a:tblPr>
              <a:tblGrid>
                <a:gridCol w="1338623">
                  <a:extLst>
                    <a:ext uri="{9D8B030D-6E8A-4147-A177-3AD203B41FA5}">
                      <a16:colId xmlns:a16="http://schemas.microsoft.com/office/drawing/2014/main" val="67604223"/>
                    </a:ext>
                  </a:extLst>
                </a:gridCol>
                <a:gridCol w="2795479">
                  <a:extLst>
                    <a:ext uri="{9D8B030D-6E8A-4147-A177-3AD203B41FA5}">
                      <a16:colId xmlns:a16="http://schemas.microsoft.com/office/drawing/2014/main" val="1668658646"/>
                    </a:ext>
                  </a:extLst>
                </a:gridCol>
                <a:gridCol w="2597075">
                  <a:extLst>
                    <a:ext uri="{9D8B030D-6E8A-4147-A177-3AD203B41FA5}">
                      <a16:colId xmlns:a16="http://schemas.microsoft.com/office/drawing/2014/main" val="2825762481"/>
                    </a:ext>
                  </a:extLst>
                </a:gridCol>
                <a:gridCol w="327975">
                  <a:extLst>
                    <a:ext uri="{9D8B030D-6E8A-4147-A177-3AD203B41FA5}">
                      <a16:colId xmlns:a16="http://schemas.microsoft.com/office/drawing/2014/main" val="3336300018"/>
                    </a:ext>
                  </a:extLst>
                </a:gridCol>
                <a:gridCol w="322306">
                  <a:extLst>
                    <a:ext uri="{9D8B030D-6E8A-4147-A177-3AD203B41FA5}">
                      <a16:colId xmlns:a16="http://schemas.microsoft.com/office/drawing/2014/main" val="2808734185"/>
                    </a:ext>
                  </a:extLst>
                </a:gridCol>
                <a:gridCol w="310159">
                  <a:extLst>
                    <a:ext uri="{9D8B030D-6E8A-4147-A177-3AD203B41FA5}">
                      <a16:colId xmlns:a16="http://schemas.microsoft.com/office/drawing/2014/main" val="1968610556"/>
                    </a:ext>
                  </a:extLst>
                </a:gridCol>
                <a:gridCol w="2795479">
                  <a:extLst>
                    <a:ext uri="{9D8B030D-6E8A-4147-A177-3AD203B41FA5}">
                      <a16:colId xmlns:a16="http://schemas.microsoft.com/office/drawing/2014/main" val="852822504"/>
                    </a:ext>
                  </a:extLst>
                </a:gridCol>
              </a:tblGrid>
              <a:tr h="498748">
                <a:tc>
                  <a:txBody>
                    <a:bodyPr/>
                    <a:lstStyle/>
                    <a:p>
                      <a:pPr algn="just">
                        <a:lnSpc>
                          <a:spcPct val="115000"/>
                        </a:lnSpc>
                        <a:spcAft>
                          <a:spcPts val="0"/>
                        </a:spcAft>
                      </a:pPr>
                      <a:r>
                        <a:rPr lang="en-US" sz="1200">
                          <a:effectLst/>
                        </a:rPr>
                        <a:t>Outcome Challenge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Progress Markers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Baseline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Progress Made Compare to Baseline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0606068"/>
                  </a:ext>
                </a:extLst>
              </a:tr>
              <a:tr h="241113">
                <a:tc gridSpan="7">
                  <a:txBody>
                    <a:bodyPr/>
                    <a:lstStyle/>
                    <a:p>
                      <a:pPr algn="just">
                        <a:lnSpc>
                          <a:spcPct val="115000"/>
                        </a:lnSpc>
                        <a:spcAft>
                          <a:spcPts val="0"/>
                        </a:spcAft>
                      </a:pPr>
                      <a:r>
                        <a:rPr lang="en-US" sz="1200">
                          <a:effectLst/>
                        </a:rPr>
                        <a:t>Expect to see: Local Community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913756"/>
                  </a:ext>
                </a:extLst>
              </a:tr>
              <a:tr h="1529288">
                <a:tc>
                  <a:txBody>
                    <a:bodyPr/>
                    <a:lstStyle/>
                    <a:p>
                      <a:pPr algn="r">
                        <a:lnSpc>
                          <a:spcPct val="115000"/>
                        </a:lnSpc>
                        <a:spcAft>
                          <a:spcPts val="0"/>
                        </a:spcAft>
                      </a:pPr>
                      <a:r>
                        <a:rPr lang="en-US" sz="12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Local farmers organizing themselves into working groups and investor groups observing inclusivity, that are ready and willing to learn on climate smart agricultural practices ,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Individual farming at household level.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3733378"/>
                  </a:ext>
                </a:extLst>
              </a:tr>
              <a:tr h="1014018">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Leaders listening/considering people’s views in meetings and coming up with rational development decisions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Leaders rarely listen to participants but rather implement what they deem fit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0908858"/>
                  </a:ext>
                </a:extLst>
              </a:tr>
              <a:tr h="756383">
                <a:tc>
                  <a:txBody>
                    <a:bodyPr/>
                    <a:lstStyle/>
                    <a:p>
                      <a:pPr algn="r">
                        <a:lnSpc>
                          <a:spcPct val="115000"/>
                        </a:lnSpc>
                        <a:spcAft>
                          <a:spcPts val="0"/>
                        </a:spcAft>
                      </a:pPr>
                      <a:r>
                        <a:rPr lang="en-US" sz="1200">
                          <a:effectLst/>
                        </a:rPr>
                        <a:t>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The community leaders in place is willing and ready to mobilize the people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Leaders rarely meet the people to discuss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8428677"/>
                  </a:ext>
                </a:extLst>
              </a:tr>
              <a:tr h="1529288">
                <a:tc>
                  <a:txBody>
                    <a:bodyPr/>
                    <a:lstStyle/>
                    <a:p>
                      <a:pPr algn="r">
                        <a:lnSpc>
                          <a:spcPct val="115000"/>
                        </a:lnSpc>
                        <a:spcAft>
                          <a:spcPts val="0"/>
                        </a:spcAft>
                      </a:pPr>
                      <a:r>
                        <a:rPr lang="en-US" sz="1200">
                          <a:effectLst/>
                        </a:rPr>
                        <a:t>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Communities identifying risks, shocks and stressors to development and suggesting solutions to mitigate on effects of climate change and disaster preparedness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Ignorance to climate change and not changing ways of doing things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8548781"/>
                  </a:ext>
                </a:extLst>
              </a:tr>
            </a:tbl>
          </a:graphicData>
        </a:graphic>
      </p:graphicFrame>
      <p:sp>
        <p:nvSpPr>
          <p:cNvPr id="5" name="Date Placeholder 4"/>
          <p:cNvSpPr>
            <a:spLocks noGrp="1"/>
          </p:cNvSpPr>
          <p:nvPr>
            <p:ph type="dt" sz="half" idx="10"/>
          </p:nvPr>
        </p:nvSpPr>
        <p:spPr/>
        <p:txBody>
          <a:bodyPr/>
          <a:lstStyle/>
          <a:p>
            <a:fld id="{59402EA6-2AA7-4AD9-84D9-03B8C2A3943C}"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281171" y="0"/>
            <a:ext cx="713294" cy="707197"/>
          </a:xfrm>
          <a:prstGeom prst="rect">
            <a:avLst/>
          </a:prstGeom>
        </p:spPr>
      </p:pic>
    </p:spTree>
    <p:extLst>
      <p:ext uri="{BB962C8B-B14F-4D97-AF65-F5344CB8AC3E}">
        <p14:creationId xmlns:p14="http://schemas.microsoft.com/office/powerpoint/2010/main" val="1962801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93490408"/>
              </p:ext>
            </p:extLst>
          </p:nvPr>
        </p:nvGraphicFramePr>
        <p:xfrm>
          <a:off x="1016929" y="443345"/>
          <a:ext cx="10426925" cy="5961275"/>
        </p:xfrm>
        <a:graphic>
          <a:graphicData uri="http://schemas.openxmlformats.org/drawingml/2006/table">
            <a:tbl>
              <a:tblPr firstRow="1" firstCol="1" bandRow="1">
                <a:tableStyleId>{5C22544A-7EE6-4342-B048-85BDC9FD1C3A}</a:tableStyleId>
              </a:tblPr>
              <a:tblGrid>
                <a:gridCol w="1330942">
                  <a:extLst>
                    <a:ext uri="{9D8B030D-6E8A-4147-A177-3AD203B41FA5}">
                      <a16:colId xmlns:a16="http://schemas.microsoft.com/office/drawing/2014/main" val="2475816838"/>
                    </a:ext>
                  </a:extLst>
                </a:gridCol>
                <a:gridCol w="2779440">
                  <a:extLst>
                    <a:ext uri="{9D8B030D-6E8A-4147-A177-3AD203B41FA5}">
                      <a16:colId xmlns:a16="http://schemas.microsoft.com/office/drawing/2014/main" val="1345156822"/>
                    </a:ext>
                  </a:extLst>
                </a:gridCol>
                <a:gridCol w="2582174">
                  <a:extLst>
                    <a:ext uri="{9D8B030D-6E8A-4147-A177-3AD203B41FA5}">
                      <a16:colId xmlns:a16="http://schemas.microsoft.com/office/drawing/2014/main" val="1516389549"/>
                    </a:ext>
                  </a:extLst>
                </a:gridCol>
                <a:gridCol w="326093">
                  <a:extLst>
                    <a:ext uri="{9D8B030D-6E8A-4147-A177-3AD203B41FA5}">
                      <a16:colId xmlns:a16="http://schemas.microsoft.com/office/drawing/2014/main" val="2359853637"/>
                    </a:ext>
                  </a:extLst>
                </a:gridCol>
                <a:gridCol w="320457">
                  <a:extLst>
                    <a:ext uri="{9D8B030D-6E8A-4147-A177-3AD203B41FA5}">
                      <a16:colId xmlns:a16="http://schemas.microsoft.com/office/drawing/2014/main" val="3954144481"/>
                    </a:ext>
                  </a:extLst>
                </a:gridCol>
                <a:gridCol w="308379">
                  <a:extLst>
                    <a:ext uri="{9D8B030D-6E8A-4147-A177-3AD203B41FA5}">
                      <a16:colId xmlns:a16="http://schemas.microsoft.com/office/drawing/2014/main" val="622098462"/>
                    </a:ext>
                  </a:extLst>
                </a:gridCol>
                <a:gridCol w="2779440">
                  <a:extLst>
                    <a:ext uri="{9D8B030D-6E8A-4147-A177-3AD203B41FA5}">
                      <a16:colId xmlns:a16="http://schemas.microsoft.com/office/drawing/2014/main" val="2613337861"/>
                    </a:ext>
                  </a:extLst>
                </a:gridCol>
              </a:tblGrid>
              <a:tr h="223854">
                <a:tc gridSpan="7">
                  <a:txBody>
                    <a:bodyPr/>
                    <a:lstStyle/>
                    <a:p>
                      <a:pPr algn="just">
                        <a:lnSpc>
                          <a:spcPct val="115000"/>
                        </a:lnSpc>
                        <a:spcAft>
                          <a:spcPts val="0"/>
                        </a:spcAft>
                      </a:pPr>
                      <a:r>
                        <a:rPr lang="en-US" sz="1200" dirty="0">
                          <a:effectLst/>
                        </a:rPr>
                        <a:t>Like to see: Local Community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9878777"/>
                  </a:ext>
                </a:extLst>
              </a:tr>
              <a:tr h="1612441">
                <a:tc>
                  <a:txBody>
                    <a:bodyPr/>
                    <a:lstStyle/>
                    <a:p>
                      <a:pPr algn="r">
                        <a:lnSpc>
                          <a:spcPct val="115000"/>
                        </a:lnSpc>
                        <a:spcAft>
                          <a:spcPts val="0"/>
                        </a:spcAft>
                      </a:pPr>
                      <a:r>
                        <a:rPr lang="en-US" sz="1200">
                          <a:effectLst/>
                        </a:rPr>
                        <a:t>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The local smallholder farmers adopting climate smart agricultural practices such as Farming God’s Way/ Conservation Agriculture and this is replicated in the community by farmers because of positive outcomes..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Low adoption of climate smart agriculture. Traditional farming methods e.g. consistent ploughing of the soil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r>
                        <a:rPr lang="en-US" sz="1200" dirty="0" smtClean="0">
                          <a:effectLst/>
                        </a:rPr>
                        <a:t>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r>
                        <a:rPr lang="en-US" sz="1200" dirty="0" smtClean="0">
                          <a:effectLst/>
                        </a:rPr>
                        <a:t>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r>
                        <a:rPr lang="en-US" sz="1200" dirty="0" smtClean="0">
                          <a:effectLst/>
                        </a:rPr>
                        <a: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r>
                        <a:rPr lang="en-US" sz="1200" dirty="0" smtClean="0">
                          <a:effectLst/>
                        </a:rPr>
                        <a:t>Remarks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2557969908"/>
                  </a:ext>
                </a:extLst>
              </a:tr>
              <a:tr h="1844920">
                <a:tc>
                  <a:txBody>
                    <a:bodyPr/>
                    <a:lstStyle/>
                    <a:p>
                      <a:pPr algn="r">
                        <a:lnSpc>
                          <a:spcPct val="115000"/>
                        </a:lnSpc>
                        <a:spcAft>
                          <a:spcPts val="0"/>
                        </a:spcAft>
                      </a:pPr>
                      <a:r>
                        <a:rPr lang="en-US" sz="1200">
                          <a:effectLst/>
                        </a:rPr>
                        <a:t>vi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Investor/working groups meeting regularly and trained on financial management, Climate change and relevant agriculture value chains, proper harvest and storage to prevent postharvest losses, best marketing strategies and resilient value chains.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Individual and small groups which do not maximize on the economies of scale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4237274648"/>
                  </a:ext>
                </a:extLst>
              </a:tr>
              <a:tr h="682527">
                <a:tc>
                  <a:txBody>
                    <a:bodyPr/>
                    <a:lstStyle/>
                    <a:p>
                      <a:pPr algn="r">
                        <a:lnSpc>
                          <a:spcPct val="115000"/>
                        </a:lnSpc>
                        <a:spcAft>
                          <a:spcPts val="0"/>
                        </a:spcAft>
                      </a:pPr>
                      <a:r>
                        <a:rPr lang="en-US" sz="1200">
                          <a:effectLst/>
                        </a:rPr>
                        <a:t>vii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Community leadership that is able to effect positive change in the community.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Leadership effecting positive lasting change is lacking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637630673"/>
                  </a:ext>
                </a:extLst>
              </a:tr>
              <a:tr h="915006">
                <a:tc>
                  <a:txBody>
                    <a:bodyPr/>
                    <a:lstStyle/>
                    <a:p>
                      <a:pPr algn="r">
                        <a:lnSpc>
                          <a:spcPct val="115000"/>
                        </a:lnSpc>
                        <a:spcAft>
                          <a:spcPts val="0"/>
                        </a:spcAft>
                      </a:pPr>
                      <a:r>
                        <a:rPr lang="en-US" sz="1200">
                          <a:effectLst/>
                        </a:rPr>
                        <a:t>viii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Community leadership that is able to represent the people’s views and priorities in regard to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Leaders are self-centered and want to represent themselves.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1145286455"/>
                  </a:ext>
                </a:extLst>
              </a:tr>
              <a:tr h="682527">
                <a:tc>
                  <a:txBody>
                    <a:bodyPr/>
                    <a:lstStyle/>
                    <a:p>
                      <a:pPr algn="r">
                        <a:lnSpc>
                          <a:spcPct val="115000"/>
                        </a:lnSpc>
                        <a:spcAft>
                          <a:spcPts val="0"/>
                        </a:spcAft>
                      </a:pPr>
                      <a:r>
                        <a:rPr lang="en-US" sz="1200">
                          <a:effectLst/>
                        </a:rPr>
                        <a:t>ix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The community holding regular dialogue meetings to discuss on emerging climatic trends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Climatic trends not discussed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2151409186"/>
                  </a:ext>
                </a:extLst>
              </a:tr>
            </a:tbl>
          </a:graphicData>
        </a:graphic>
      </p:graphicFrame>
      <p:sp>
        <p:nvSpPr>
          <p:cNvPr id="5" name="Date Placeholder 4"/>
          <p:cNvSpPr>
            <a:spLocks noGrp="1"/>
          </p:cNvSpPr>
          <p:nvPr>
            <p:ph type="dt" sz="half" idx="10"/>
          </p:nvPr>
        </p:nvSpPr>
        <p:spPr/>
        <p:txBody>
          <a:bodyPr/>
          <a:lstStyle/>
          <a:p>
            <a:fld id="{775537DC-1A58-4620-A629-2E98830BBA3E}"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203708" y="184420"/>
            <a:ext cx="713294" cy="707197"/>
          </a:xfrm>
          <a:prstGeom prst="rect">
            <a:avLst/>
          </a:prstGeom>
        </p:spPr>
      </p:pic>
    </p:spTree>
    <p:extLst>
      <p:ext uri="{BB962C8B-B14F-4D97-AF65-F5344CB8AC3E}">
        <p14:creationId xmlns:p14="http://schemas.microsoft.com/office/powerpoint/2010/main" val="1871466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25603272"/>
              </p:ext>
            </p:extLst>
          </p:nvPr>
        </p:nvGraphicFramePr>
        <p:xfrm>
          <a:off x="864394" y="517236"/>
          <a:ext cx="10514806" cy="5630995"/>
        </p:xfrm>
        <a:graphic>
          <a:graphicData uri="http://schemas.openxmlformats.org/drawingml/2006/table">
            <a:tbl>
              <a:tblPr firstRow="1" firstCol="1" bandRow="1">
                <a:tableStyleId>{5C22544A-7EE6-4342-B048-85BDC9FD1C3A}</a:tableStyleId>
              </a:tblPr>
              <a:tblGrid>
                <a:gridCol w="1342160">
                  <a:extLst>
                    <a:ext uri="{9D8B030D-6E8A-4147-A177-3AD203B41FA5}">
                      <a16:colId xmlns:a16="http://schemas.microsoft.com/office/drawing/2014/main" val="3229869768"/>
                    </a:ext>
                  </a:extLst>
                </a:gridCol>
                <a:gridCol w="2802866">
                  <a:extLst>
                    <a:ext uri="{9D8B030D-6E8A-4147-A177-3AD203B41FA5}">
                      <a16:colId xmlns:a16="http://schemas.microsoft.com/office/drawing/2014/main" val="862958845"/>
                    </a:ext>
                  </a:extLst>
                </a:gridCol>
                <a:gridCol w="2603937">
                  <a:extLst>
                    <a:ext uri="{9D8B030D-6E8A-4147-A177-3AD203B41FA5}">
                      <a16:colId xmlns:a16="http://schemas.microsoft.com/office/drawing/2014/main" val="2655743215"/>
                    </a:ext>
                  </a:extLst>
                </a:gridCol>
                <a:gridCol w="328841">
                  <a:extLst>
                    <a:ext uri="{9D8B030D-6E8A-4147-A177-3AD203B41FA5}">
                      <a16:colId xmlns:a16="http://schemas.microsoft.com/office/drawing/2014/main" val="2778623058"/>
                    </a:ext>
                  </a:extLst>
                </a:gridCol>
                <a:gridCol w="323158">
                  <a:extLst>
                    <a:ext uri="{9D8B030D-6E8A-4147-A177-3AD203B41FA5}">
                      <a16:colId xmlns:a16="http://schemas.microsoft.com/office/drawing/2014/main" val="2164914721"/>
                    </a:ext>
                  </a:extLst>
                </a:gridCol>
                <a:gridCol w="310978">
                  <a:extLst>
                    <a:ext uri="{9D8B030D-6E8A-4147-A177-3AD203B41FA5}">
                      <a16:colId xmlns:a16="http://schemas.microsoft.com/office/drawing/2014/main" val="3854465592"/>
                    </a:ext>
                  </a:extLst>
                </a:gridCol>
                <a:gridCol w="2802866">
                  <a:extLst>
                    <a:ext uri="{9D8B030D-6E8A-4147-A177-3AD203B41FA5}">
                      <a16:colId xmlns:a16="http://schemas.microsoft.com/office/drawing/2014/main" val="2733326617"/>
                    </a:ext>
                  </a:extLst>
                </a:gridCol>
              </a:tblGrid>
              <a:tr h="243083">
                <a:tc gridSpan="7">
                  <a:txBody>
                    <a:bodyPr/>
                    <a:lstStyle/>
                    <a:p>
                      <a:pPr algn="just">
                        <a:lnSpc>
                          <a:spcPct val="115000"/>
                        </a:lnSpc>
                        <a:spcAft>
                          <a:spcPts val="0"/>
                        </a:spcAft>
                      </a:pPr>
                      <a:r>
                        <a:rPr lang="en-US" sz="1200" dirty="0">
                          <a:effectLst/>
                        </a:rPr>
                        <a:t>Love to See: Local Community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331809"/>
                  </a:ext>
                </a:extLst>
              </a:tr>
              <a:tr h="1282043">
                <a:tc>
                  <a:txBody>
                    <a:bodyPr/>
                    <a:lstStyle/>
                    <a:p>
                      <a:pPr algn="r">
                        <a:lnSpc>
                          <a:spcPct val="115000"/>
                        </a:lnSpc>
                        <a:spcAft>
                          <a:spcPts val="0"/>
                        </a:spcAft>
                      </a:pPr>
                      <a:r>
                        <a:rPr lang="en-US" sz="1200">
                          <a:effectLst/>
                        </a:rPr>
                        <a:t>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Community is resilient with improved nutrition and economic power owing to improved soil fertility/structure and increased crop yields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Soil infertility at a high, poor yields, low economic power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Remarks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1934019"/>
                  </a:ext>
                </a:extLst>
              </a:tr>
              <a:tr h="1022303">
                <a:tc>
                  <a:txBody>
                    <a:bodyPr/>
                    <a:lstStyle/>
                    <a:p>
                      <a:pPr algn="r">
                        <a:lnSpc>
                          <a:spcPct val="115000"/>
                        </a:lnSpc>
                        <a:spcAft>
                          <a:spcPts val="0"/>
                        </a:spcAft>
                      </a:pPr>
                      <a:r>
                        <a:rPr lang="en-US" sz="1200">
                          <a:effectLst/>
                        </a:rPr>
                        <a:t>xi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Investor/working group members adopting the best agricultural and marketing strategies to improve their standards of living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Investor/working groups focused on ceremonial support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1305574"/>
                  </a:ext>
                </a:extLst>
              </a:tr>
              <a:tr h="1801523">
                <a:tc>
                  <a:txBody>
                    <a:bodyPr/>
                    <a:lstStyle/>
                    <a:p>
                      <a:pPr algn="r">
                        <a:lnSpc>
                          <a:spcPct val="115000"/>
                        </a:lnSpc>
                        <a:spcAft>
                          <a:spcPts val="0"/>
                        </a:spcAft>
                      </a:pPr>
                      <a:r>
                        <a:rPr lang="en-US" sz="1200">
                          <a:effectLst/>
                        </a:rPr>
                        <a:t>xii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Community leaders prioritizing community development at county/ sub county is ensuring that they are able to claim their rights and responsibilities from the relevant government and institutional agencies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Politics interferes with community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8235039"/>
                  </a:ext>
                </a:extLst>
              </a:tr>
              <a:tr h="1282043">
                <a:tc>
                  <a:txBody>
                    <a:bodyPr/>
                    <a:lstStyle/>
                    <a:p>
                      <a:pPr algn="r">
                        <a:lnSpc>
                          <a:spcPct val="115000"/>
                        </a:lnSpc>
                        <a:spcAft>
                          <a:spcPts val="0"/>
                        </a:spcAft>
                      </a:pPr>
                      <a:r>
                        <a:rPr lang="en-US" sz="1200">
                          <a:effectLst/>
                        </a:rPr>
                        <a:t>xiii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Communities with locally developed Community  Based Disaster Risk Reduction strategy and early warning systems to drought, famine and other stressors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CBDR not in place, community needs guidance to develop it.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546616"/>
                  </a:ext>
                </a:extLst>
              </a:tr>
            </a:tbl>
          </a:graphicData>
        </a:graphic>
      </p:graphicFrame>
      <p:sp>
        <p:nvSpPr>
          <p:cNvPr id="5" name="Date Placeholder 4"/>
          <p:cNvSpPr>
            <a:spLocks noGrp="1"/>
          </p:cNvSpPr>
          <p:nvPr>
            <p:ph type="dt" sz="half" idx="10"/>
          </p:nvPr>
        </p:nvSpPr>
        <p:spPr/>
        <p:txBody>
          <a:bodyPr/>
          <a:lstStyle/>
          <a:p>
            <a:fld id="{F747E32C-A171-4A63-A26B-C3B594E62C24}"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342255" y="0"/>
            <a:ext cx="713294" cy="707197"/>
          </a:xfrm>
          <a:prstGeom prst="rect">
            <a:avLst/>
          </a:prstGeom>
        </p:spPr>
      </p:pic>
    </p:spTree>
    <p:extLst>
      <p:ext uri="{BB962C8B-B14F-4D97-AF65-F5344CB8AC3E}">
        <p14:creationId xmlns:p14="http://schemas.microsoft.com/office/powerpoint/2010/main" val="2401679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99937618"/>
              </p:ext>
            </p:extLst>
          </p:nvPr>
        </p:nvGraphicFramePr>
        <p:xfrm>
          <a:off x="628071" y="387928"/>
          <a:ext cx="10982037" cy="6683986"/>
        </p:xfrm>
        <a:graphic>
          <a:graphicData uri="http://schemas.openxmlformats.org/drawingml/2006/table">
            <a:tbl>
              <a:tblPr firstRow="1" firstCol="1" bandRow="1">
                <a:tableStyleId>{5C22544A-7EE6-4342-B048-85BDC9FD1C3A}</a:tableStyleId>
              </a:tblPr>
              <a:tblGrid>
                <a:gridCol w="1401799">
                  <a:extLst>
                    <a:ext uri="{9D8B030D-6E8A-4147-A177-3AD203B41FA5}">
                      <a16:colId xmlns:a16="http://schemas.microsoft.com/office/drawing/2014/main" val="624780031"/>
                    </a:ext>
                  </a:extLst>
                </a:gridCol>
                <a:gridCol w="2927412">
                  <a:extLst>
                    <a:ext uri="{9D8B030D-6E8A-4147-A177-3AD203B41FA5}">
                      <a16:colId xmlns:a16="http://schemas.microsoft.com/office/drawing/2014/main" val="194866358"/>
                    </a:ext>
                  </a:extLst>
                </a:gridCol>
                <a:gridCol w="2719645">
                  <a:extLst>
                    <a:ext uri="{9D8B030D-6E8A-4147-A177-3AD203B41FA5}">
                      <a16:colId xmlns:a16="http://schemas.microsoft.com/office/drawing/2014/main" val="1786528153"/>
                    </a:ext>
                  </a:extLst>
                </a:gridCol>
                <a:gridCol w="343455">
                  <a:extLst>
                    <a:ext uri="{9D8B030D-6E8A-4147-A177-3AD203B41FA5}">
                      <a16:colId xmlns:a16="http://schemas.microsoft.com/office/drawing/2014/main" val="2136222260"/>
                    </a:ext>
                  </a:extLst>
                </a:gridCol>
                <a:gridCol w="337517">
                  <a:extLst>
                    <a:ext uri="{9D8B030D-6E8A-4147-A177-3AD203B41FA5}">
                      <a16:colId xmlns:a16="http://schemas.microsoft.com/office/drawing/2014/main" val="1324197780"/>
                    </a:ext>
                  </a:extLst>
                </a:gridCol>
                <a:gridCol w="324797">
                  <a:extLst>
                    <a:ext uri="{9D8B030D-6E8A-4147-A177-3AD203B41FA5}">
                      <a16:colId xmlns:a16="http://schemas.microsoft.com/office/drawing/2014/main" val="1426216384"/>
                    </a:ext>
                  </a:extLst>
                </a:gridCol>
                <a:gridCol w="2927412">
                  <a:extLst>
                    <a:ext uri="{9D8B030D-6E8A-4147-A177-3AD203B41FA5}">
                      <a16:colId xmlns:a16="http://schemas.microsoft.com/office/drawing/2014/main" val="2925799158"/>
                    </a:ext>
                  </a:extLst>
                </a:gridCol>
              </a:tblGrid>
              <a:tr h="323975">
                <a:tc>
                  <a:txBody>
                    <a:bodyPr/>
                    <a:lstStyle/>
                    <a:p>
                      <a:pPr algn="just">
                        <a:lnSpc>
                          <a:spcPct val="115000"/>
                        </a:lnSpc>
                        <a:spcAft>
                          <a:spcPts val="0"/>
                        </a:spcAft>
                      </a:pPr>
                      <a:r>
                        <a:rPr lang="en-US" sz="1200">
                          <a:effectLst/>
                        </a:rPr>
                        <a:t>Outcome Challenge 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Progress Markers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Baseline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Progress Made Compare to Baseline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extLst>
                  <a:ext uri="{0D108BD9-81ED-4DB2-BD59-A6C34878D82A}">
                    <a16:rowId xmlns:a16="http://schemas.microsoft.com/office/drawing/2014/main" val="1357986761"/>
                  </a:ext>
                </a:extLst>
              </a:tr>
              <a:tr h="160408">
                <a:tc gridSpan="7">
                  <a:txBody>
                    <a:bodyPr/>
                    <a:lstStyle/>
                    <a:p>
                      <a:pPr algn="just">
                        <a:lnSpc>
                          <a:spcPct val="115000"/>
                        </a:lnSpc>
                        <a:spcAft>
                          <a:spcPts val="0"/>
                        </a:spcAft>
                      </a:pPr>
                      <a:r>
                        <a:rPr lang="en-US" sz="1200" dirty="0">
                          <a:effectLst/>
                        </a:rPr>
                        <a:t>Expect to See: The Government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6641206"/>
                  </a:ext>
                </a:extLst>
              </a:tr>
              <a:tr h="491289">
                <a:tc>
                  <a:txBody>
                    <a:bodyPr/>
                    <a:lstStyle/>
                    <a:p>
                      <a:pPr algn="r">
                        <a:lnSpc>
                          <a:spcPct val="115000"/>
                        </a:lnSpc>
                        <a:spcAft>
                          <a:spcPts val="0"/>
                        </a:spcAft>
                      </a:pPr>
                      <a:r>
                        <a:rPr lang="en-US" sz="12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The government collecting community views to be included in policy formulation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Policies formulated at the national level and cascaded downwards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extLst>
                  <a:ext uri="{0D108BD9-81ED-4DB2-BD59-A6C34878D82A}">
                    <a16:rowId xmlns:a16="http://schemas.microsoft.com/office/drawing/2014/main" val="3692842373"/>
                  </a:ext>
                </a:extLst>
              </a:tr>
              <a:tr h="658602">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The Ministry of Health and Ministry of education ensuring that respectively schools and market places are safe areas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Routine visits rare, mostly fact finding or emergency inspections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extLst>
                  <a:ext uri="{0D108BD9-81ED-4DB2-BD59-A6C34878D82A}">
                    <a16:rowId xmlns:a16="http://schemas.microsoft.com/office/drawing/2014/main" val="4059807415"/>
                  </a:ext>
                </a:extLst>
              </a:tr>
              <a:tr h="825915">
                <a:tc>
                  <a:txBody>
                    <a:bodyPr/>
                    <a:lstStyle/>
                    <a:p>
                      <a:pPr algn="r">
                        <a:lnSpc>
                          <a:spcPct val="115000"/>
                        </a:lnSpc>
                        <a:spcAft>
                          <a:spcPts val="0"/>
                        </a:spcAft>
                      </a:pPr>
                      <a:r>
                        <a:rPr lang="en-US" sz="1200">
                          <a:effectLst/>
                        </a:rPr>
                        <a:t>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The Ministry of Agriculture extension workers visiting community farmers to offer guidance and advise in demonstration farms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Extension officers are not willing train and visit farmers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extLst>
                  <a:ext uri="{0D108BD9-81ED-4DB2-BD59-A6C34878D82A}">
                    <a16:rowId xmlns:a16="http://schemas.microsoft.com/office/drawing/2014/main" val="814376469"/>
                  </a:ext>
                </a:extLst>
              </a:tr>
              <a:tr h="160408">
                <a:tc gridSpan="7">
                  <a:txBody>
                    <a:bodyPr/>
                    <a:lstStyle/>
                    <a:p>
                      <a:pPr algn="just">
                        <a:lnSpc>
                          <a:spcPct val="115000"/>
                        </a:lnSpc>
                        <a:spcAft>
                          <a:spcPts val="0"/>
                        </a:spcAft>
                      </a:pPr>
                      <a:r>
                        <a:rPr lang="en-US" sz="1200">
                          <a:effectLst/>
                        </a:rPr>
                        <a:t>Like to See: The Government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857842"/>
                  </a:ext>
                </a:extLst>
              </a:tr>
              <a:tr h="658602">
                <a:tc>
                  <a:txBody>
                    <a:bodyPr/>
                    <a:lstStyle/>
                    <a:p>
                      <a:pPr algn="r">
                        <a:lnSpc>
                          <a:spcPct val="115000"/>
                        </a:lnSpc>
                        <a:spcAft>
                          <a:spcPts val="0"/>
                        </a:spcAft>
                      </a:pPr>
                      <a:r>
                        <a:rPr lang="en-US" sz="1200">
                          <a:effectLst/>
                        </a:rPr>
                        <a:t>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The government providing technical support and policy formulation and taking lead in the policy implementation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Government leads in policy formulation but takes a back seat in implementation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extLst>
                  <a:ext uri="{0D108BD9-81ED-4DB2-BD59-A6C34878D82A}">
                    <a16:rowId xmlns:a16="http://schemas.microsoft.com/office/drawing/2014/main" val="2746892926"/>
                  </a:ext>
                </a:extLst>
              </a:tr>
              <a:tr h="1662482">
                <a:tc>
                  <a:txBody>
                    <a:bodyPr/>
                    <a:lstStyle/>
                    <a:p>
                      <a:pPr algn="r">
                        <a:lnSpc>
                          <a:spcPct val="115000"/>
                        </a:lnSpc>
                        <a:spcAft>
                          <a:spcPts val="0"/>
                        </a:spcAft>
                      </a:pPr>
                      <a:r>
                        <a:rPr lang="en-US" sz="1200">
                          <a:effectLst/>
                        </a:rPr>
                        <a:t>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The Ministry of Health and Education working with and advising the school management on development and offering oversight in completion of infrastructural projects. Regularly planned health education in the community, market places and providing the necessary facilities to observe hygiene and sanitation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Avoidable issues are addressed during emergencies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extLst>
                  <a:ext uri="{0D108BD9-81ED-4DB2-BD59-A6C34878D82A}">
                    <a16:rowId xmlns:a16="http://schemas.microsoft.com/office/drawing/2014/main" val="3591535213"/>
                  </a:ext>
                </a:extLst>
              </a:tr>
              <a:tr h="1160542">
                <a:tc>
                  <a:txBody>
                    <a:bodyPr/>
                    <a:lstStyle/>
                    <a:p>
                      <a:pPr algn="r">
                        <a:lnSpc>
                          <a:spcPct val="115000"/>
                        </a:lnSpc>
                        <a:spcAft>
                          <a:spcPts val="0"/>
                        </a:spcAft>
                      </a:pPr>
                      <a:r>
                        <a:rPr lang="en-US" sz="1200">
                          <a:effectLst/>
                        </a:rPr>
                        <a:t>vi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The Ministry of Agriculture continually training farmers on the best conservation farming practices such as Farming God’s Way and availing the necessary inputs in good time to the smallholder farmers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Lack of willingness by extension farmers to visit farmers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25" marR="46025" marT="0" marB="0"/>
                </a:tc>
                <a:extLst>
                  <a:ext uri="{0D108BD9-81ED-4DB2-BD59-A6C34878D82A}">
                    <a16:rowId xmlns:a16="http://schemas.microsoft.com/office/drawing/2014/main" val="2507012695"/>
                  </a:ext>
                </a:extLst>
              </a:tr>
            </a:tbl>
          </a:graphicData>
        </a:graphic>
      </p:graphicFrame>
      <p:sp>
        <p:nvSpPr>
          <p:cNvPr id="5" name="Date Placeholder 4"/>
          <p:cNvSpPr>
            <a:spLocks noGrp="1"/>
          </p:cNvSpPr>
          <p:nvPr>
            <p:ph type="dt" sz="half" idx="10"/>
          </p:nvPr>
        </p:nvSpPr>
        <p:spPr/>
        <p:txBody>
          <a:bodyPr/>
          <a:lstStyle/>
          <a:p>
            <a:fld id="{521F1EB3-4EBC-401E-AC07-CEF29B9A3E23}"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410481" y="156710"/>
            <a:ext cx="713294" cy="707197"/>
          </a:xfrm>
          <a:prstGeom prst="rect">
            <a:avLst/>
          </a:prstGeom>
        </p:spPr>
      </p:pic>
    </p:spTree>
    <p:extLst>
      <p:ext uri="{BB962C8B-B14F-4D97-AF65-F5344CB8AC3E}">
        <p14:creationId xmlns:p14="http://schemas.microsoft.com/office/powerpoint/2010/main" val="1609548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2540557"/>
              </p:ext>
            </p:extLst>
          </p:nvPr>
        </p:nvGraphicFramePr>
        <p:xfrm>
          <a:off x="864394" y="508000"/>
          <a:ext cx="10505569" cy="6089621"/>
        </p:xfrm>
        <a:graphic>
          <a:graphicData uri="http://schemas.openxmlformats.org/drawingml/2006/table">
            <a:tbl>
              <a:tblPr firstRow="1" firstCol="1" bandRow="1">
                <a:tableStyleId>{5C22544A-7EE6-4342-B048-85BDC9FD1C3A}</a:tableStyleId>
              </a:tblPr>
              <a:tblGrid>
                <a:gridCol w="1340981">
                  <a:extLst>
                    <a:ext uri="{9D8B030D-6E8A-4147-A177-3AD203B41FA5}">
                      <a16:colId xmlns:a16="http://schemas.microsoft.com/office/drawing/2014/main" val="654769869"/>
                    </a:ext>
                  </a:extLst>
                </a:gridCol>
                <a:gridCol w="2800404">
                  <a:extLst>
                    <a:ext uri="{9D8B030D-6E8A-4147-A177-3AD203B41FA5}">
                      <a16:colId xmlns:a16="http://schemas.microsoft.com/office/drawing/2014/main" val="2328719895"/>
                    </a:ext>
                  </a:extLst>
                </a:gridCol>
                <a:gridCol w="2601649">
                  <a:extLst>
                    <a:ext uri="{9D8B030D-6E8A-4147-A177-3AD203B41FA5}">
                      <a16:colId xmlns:a16="http://schemas.microsoft.com/office/drawing/2014/main" val="1299589799"/>
                    </a:ext>
                  </a:extLst>
                </a:gridCol>
                <a:gridCol w="328552">
                  <a:extLst>
                    <a:ext uri="{9D8B030D-6E8A-4147-A177-3AD203B41FA5}">
                      <a16:colId xmlns:a16="http://schemas.microsoft.com/office/drawing/2014/main" val="498072703"/>
                    </a:ext>
                  </a:extLst>
                </a:gridCol>
                <a:gridCol w="322874">
                  <a:extLst>
                    <a:ext uri="{9D8B030D-6E8A-4147-A177-3AD203B41FA5}">
                      <a16:colId xmlns:a16="http://schemas.microsoft.com/office/drawing/2014/main" val="2100393025"/>
                    </a:ext>
                  </a:extLst>
                </a:gridCol>
                <a:gridCol w="310705">
                  <a:extLst>
                    <a:ext uri="{9D8B030D-6E8A-4147-A177-3AD203B41FA5}">
                      <a16:colId xmlns:a16="http://schemas.microsoft.com/office/drawing/2014/main" val="4274894345"/>
                    </a:ext>
                  </a:extLst>
                </a:gridCol>
                <a:gridCol w="2800404">
                  <a:extLst>
                    <a:ext uri="{9D8B030D-6E8A-4147-A177-3AD203B41FA5}">
                      <a16:colId xmlns:a16="http://schemas.microsoft.com/office/drawing/2014/main" val="2123034526"/>
                    </a:ext>
                  </a:extLst>
                </a:gridCol>
              </a:tblGrid>
              <a:tr h="239214">
                <a:tc gridSpan="7">
                  <a:txBody>
                    <a:bodyPr/>
                    <a:lstStyle/>
                    <a:p>
                      <a:pPr algn="just">
                        <a:lnSpc>
                          <a:spcPct val="115000"/>
                        </a:lnSpc>
                        <a:spcAft>
                          <a:spcPts val="0"/>
                        </a:spcAft>
                      </a:pPr>
                      <a:r>
                        <a:rPr lang="en-US" sz="1200" dirty="0">
                          <a:effectLst/>
                        </a:rPr>
                        <a:t>Love to See: The Government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5200829"/>
                  </a:ext>
                </a:extLst>
              </a:tr>
              <a:tr h="1950136">
                <a:tc>
                  <a:txBody>
                    <a:bodyPr/>
                    <a:lstStyle/>
                    <a:p>
                      <a:pPr algn="r">
                        <a:lnSpc>
                          <a:spcPct val="115000"/>
                        </a:lnSpc>
                        <a:spcAft>
                          <a:spcPts val="0"/>
                        </a:spcAft>
                      </a:pPr>
                      <a:r>
                        <a:rPr lang="en-US" sz="1200">
                          <a:effectLst/>
                        </a:rPr>
                        <a:t>vii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The policies that have been formulated by the government are understood, acceptable and resources are provided for implementation together with the communities and likeminded partners for improved living standards.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Policies formulated at national level and those to implement sometimes lack the necessary resources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r>
                        <a:rPr lang="en-US" sz="1200" dirty="0" smtClean="0">
                          <a:effectLst/>
                        </a:rPr>
                        <a:t>Remarks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1652908"/>
                  </a:ext>
                </a:extLst>
              </a:tr>
              <a:tr h="2195872">
                <a:tc>
                  <a:txBody>
                    <a:bodyPr/>
                    <a:lstStyle/>
                    <a:p>
                      <a:pPr algn="r">
                        <a:lnSpc>
                          <a:spcPct val="115000"/>
                        </a:lnSpc>
                        <a:spcAft>
                          <a:spcPts val="0"/>
                        </a:spcAft>
                      </a:pPr>
                      <a:r>
                        <a:rPr lang="en-US" sz="1200">
                          <a:effectLst/>
                        </a:rPr>
                        <a:t>viii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Relevant government officials in the ministries of Education and Health plan regular discourse. They take advantage of global events to encourage collaboration of partners in celebrating and sending out relevant messages to the community</a:t>
                      </a:r>
                    </a:p>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Government contact time for discourse with the community/ institutions minimal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2923562"/>
                  </a:ext>
                </a:extLst>
              </a:tr>
              <a:tr h="1704399">
                <a:tc>
                  <a:txBody>
                    <a:bodyPr/>
                    <a:lstStyle/>
                    <a:p>
                      <a:pPr algn="r">
                        <a:lnSpc>
                          <a:spcPct val="115000"/>
                        </a:lnSpc>
                        <a:spcAft>
                          <a:spcPts val="0"/>
                        </a:spcAft>
                      </a:pPr>
                      <a:r>
                        <a:rPr lang="en-US" sz="1200">
                          <a:effectLst/>
                        </a:rPr>
                        <a:t>ix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The Ministry of Agriculture train farmers to training others on best practices and making agriculture lucrative to the youth because of the returns thus creating employment</a:t>
                      </a:r>
                    </a:p>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Few and thinly spread model farmers and agriculture not lucrative owing to the poor returns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8282343"/>
                  </a:ext>
                </a:extLst>
              </a:tr>
            </a:tbl>
          </a:graphicData>
        </a:graphic>
      </p:graphicFrame>
      <p:sp>
        <p:nvSpPr>
          <p:cNvPr id="5" name="Date Placeholder 4"/>
          <p:cNvSpPr>
            <a:spLocks noGrp="1"/>
          </p:cNvSpPr>
          <p:nvPr>
            <p:ph type="dt" sz="half" idx="10"/>
          </p:nvPr>
        </p:nvSpPr>
        <p:spPr/>
        <p:txBody>
          <a:bodyPr/>
          <a:lstStyle/>
          <a:p>
            <a:fld id="{CB6D1EE7-E6A9-4A26-A4C9-C108C71B8C23}"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333018" y="20781"/>
            <a:ext cx="713294" cy="707197"/>
          </a:xfrm>
          <a:prstGeom prst="rect">
            <a:avLst/>
          </a:prstGeom>
        </p:spPr>
      </p:pic>
    </p:spTree>
    <p:extLst>
      <p:ext uri="{BB962C8B-B14F-4D97-AF65-F5344CB8AC3E}">
        <p14:creationId xmlns:p14="http://schemas.microsoft.com/office/powerpoint/2010/main" val="813279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29725061"/>
              </p:ext>
            </p:extLst>
          </p:nvPr>
        </p:nvGraphicFramePr>
        <p:xfrm>
          <a:off x="554184" y="397161"/>
          <a:ext cx="10834251" cy="6288217"/>
        </p:xfrm>
        <a:graphic>
          <a:graphicData uri="http://schemas.openxmlformats.org/drawingml/2006/table">
            <a:tbl>
              <a:tblPr firstRow="1" firstCol="1" bandRow="1">
                <a:tableStyleId>{5C22544A-7EE6-4342-B048-85BDC9FD1C3A}</a:tableStyleId>
              </a:tblPr>
              <a:tblGrid>
                <a:gridCol w="1382936">
                  <a:extLst>
                    <a:ext uri="{9D8B030D-6E8A-4147-A177-3AD203B41FA5}">
                      <a16:colId xmlns:a16="http://schemas.microsoft.com/office/drawing/2014/main" val="2614867111"/>
                    </a:ext>
                  </a:extLst>
                </a:gridCol>
                <a:gridCol w="2888018">
                  <a:extLst>
                    <a:ext uri="{9D8B030D-6E8A-4147-A177-3AD203B41FA5}">
                      <a16:colId xmlns:a16="http://schemas.microsoft.com/office/drawing/2014/main" val="3929886919"/>
                    </a:ext>
                  </a:extLst>
                </a:gridCol>
                <a:gridCol w="2683045">
                  <a:extLst>
                    <a:ext uri="{9D8B030D-6E8A-4147-A177-3AD203B41FA5}">
                      <a16:colId xmlns:a16="http://schemas.microsoft.com/office/drawing/2014/main" val="563860783"/>
                    </a:ext>
                  </a:extLst>
                </a:gridCol>
                <a:gridCol w="338832">
                  <a:extLst>
                    <a:ext uri="{9D8B030D-6E8A-4147-A177-3AD203B41FA5}">
                      <a16:colId xmlns:a16="http://schemas.microsoft.com/office/drawing/2014/main" val="3064077956"/>
                    </a:ext>
                  </a:extLst>
                </a:gridCol>
                <a:gridCol w="332976">
                  <a:extLst>
                    <a:ext uri="{9D8B030D-6E8A-4147-A177-3AD203B41FA5}">
                      <a16:colId xmlns:a16="http://schemas.microsoft.com/office/drawing/2014/main" val="1647038865"/>
                    </a:ext>
                  </a:extLst>
                </a:gridCol>
                <a:gridCol w="320426">
                  <a:extLst>
                    <a:ext uri="{9D8B030D-6E8A-4147-A177-3AD203B41FA5}">
                      <a16:colId xmlns:a16="http://schemas.microsoft.com/office/drawing/2014/main" val="1689673687"/>
                    </a:ext>
                  </a:extLst>
                </a:gridCol>
                <a:gridCol w="2888018">
                  <a:extLst>
                    <a:ext uri="{9D8B030D-6E8A-4147-A177-3AD203B41FA5}">
                      <a16:colId xmlns:a16="http://schemas.microsoft.com/office/drawing/2014/main" val="1813391156"/>
                    </a:ext>
                  </a:extLst>
                </a:gridCol>
              </a:tblGrid>
              <a:tr h="389553">
                <a:tc>
                  <a:txBody>
                    <a:bodyPr/>
                    <a:lstStyle/>
                    <a:p>
                      <a:pPr algn="just">
                        <a:lnSpc>
                          <a:spcPct val="115000"/>
                        </a:lnSpc>
                        <a:spcAft>
                          <a:spcPts val="0"/>
                        </a:spcAft>
                      </a:pPr>
                      <a:r>
                        <a:rPr lang="en-US" sz="1200">
                          <a:effectLst/>
                        </a:rPr>
                        <a:t>Outcome Challenge 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Progress Markers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Baseline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dirty="0">
                          <a:effectLst/>
                        </a:rPr>
                        <a:t>Progress Made Compare to Baseline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3026485400"/>
                  </a:ext>
                </a:extLst>
              </a:tr>
              <a:tr h="194777">
                <a:tc gridSpan="7">
                  <a:txBody>
                    <a:bodyPr/>
                    <a:lstStyle/>
                    <a:p>
                      <a:pPr algn="just">
                        <a:lnSpc>
                          <a:spcPct val="115000"/>
                        </a:lnSpc>
                        <a:spcAft>
                          <a:spcPts val="0"/>
                        </a:spcAft>
                      </a:pPr>
                      <a:r>
                        <a:rPr lang="en-US" sz="1200" dirty="0">
                          <a:effectLst/>
                        </a:rPr>
                        <a:t>Expect to see: Other stakeholders (NGOs, CSOs, Institutions)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2350184"/>
                  </a:ext>
                </a:extLst>
              </a:tr>
              <a:tr h="779108">
                <a:tc>
                  <a:txBody>
                    <a:bodyPr/>
                    <a:lstStyle/>
                    <a:p>
                      <a:pPr algn="r">
                        <a:lnSpc>
                          <a:spcPct val="115000"/>
                        </a:lnSpc>
                        <a:spcAft>
                          <a:spcPts val="0"/>
                        </a:spcAft>
                      </a:pPr>
                      <a:r>
                        <a:rPr lang="en-US" sz="12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Stakeholders serving the same community aware of the existence of each other and the activities they undertake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Sometimes working in silos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4145597861"/>
                  </a:ext>
                </a:extLst>
              </a:tr>
              <a:tr h="584331">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The relevant County government ministries have an inventory of the organizations working in the county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Sometimes not updated or simply no stakeholder mapping done.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982333157"/>
                  </a:ext>
                </a:extLst>
              </a:tr>
              <a:tr h="194777">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2109871687"/>
                  </a:ext>
                </a:extLst>
              </a:tr>
              <a:tr h="194777">
                <a:tc gridSpan="7">
                  <a:txBody>
                    <a:bodyPr/>
                    <a:lstStyle/>
                    <a:p>
                      <a:pPr algn="just">
                        <a:lnSpc>
                          <a:spcPct val="115000"/>
                        </a:lnSpc>
                        <a:spcAft>
                          <a:spcPts val="0"/>
                        </a:spcAft>
                      </a:pPr>
                      <a:r>
                        <a:rPr lang="en-US" sz="1200" dirty="0">
                          <a:effectLst/>
                        </a:rPr>
                        <a:t>Like to see: Other stakeholders (NGOs, CSOs, Institutions)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8753491"/>
                  </a:ext>
                </a:extLst>
              </a:tr>
              <a:tr h="972443">
                <a:tc>
                  <a:txBody>
                    <a:bodyPr/>
                    <a:lstStyle/>
                    <a:p>
                      <a:pPr algn="r">
                        <a:lnSpc>
                          <a:spcPct val="115000"/>
                        </a:lnSpc>
                        <a:spcAft>
                          <a:spcPts val="0"/>
                        </a:spcAft>
                      </a:pPr>
                      <a:r>
                        <a:rPr lang="en-US" sz="1200">
                          <a:effectLst/>
                        </a:rPr>
                        <a:t>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Stakeholders hold regular quarterly or special sessions/ meetings to share on their activities, challenges and successes for shared learning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Meetings not regular and widely spaced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1342035277"/>
                  </a:ext>
                </a:extLst>
              </a:tr>
              <a:tr h="584331">
                <a:tc>
                  <a:txBody>
                    <a:bodyPr/>
                    <a:lstStyle/>
                    <a:p>
                      <a:pPr algn="r">
                        <a:lnSpc>
                          <a:spcPct val="115000"/>
                        </a:lnSpc>
                        <a:spcAft>
                          <a:spcPts val="0"/>
                        </a:spcAft>
                      </a:pPr>
                      <a:r>
                        <a:rPr lang="en-US" sz="1200">
                          <a:effectLst/>
                        </a:rPr>
                        <a:t>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The relevant government ministries taking the lead in bringing  together partners for collaboration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Involvement of government  initiated by partners with different agenda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1172207573"/>
                  </a:ext>
                </a:extLst>
              </a:tr>
              <a:tr h="194777">
                <a:tc gridSpan="7">
                  <a:txBody>
                    <a:bodyPr/>
                    <a:lstStyle/>
                    <a:p>
                      <a:pPr algn="just">
                        <a:lnSpc>
                          <a:spcPct val="115000"/>
                        </a:lnSpc>
                        <a:spcAft>
                          <a:spcPts val="0"/>
                        </a:spcAft>
                      </a:pPr>
                      <a:r>
                        <a:rPr lang="en-US" sz="1200" dirty="0">
                          <a:effectLst/>
                        </a:rPr>
                        <a:t>Love to see: Other Stakeholders (NGOs, CSOs, Institutions)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236406"/>
                  </a:ext>
                </a:extLst>
              </a:tr>
              <a:tr h="584331">
                <a:tc>
                  <a:txBody>
                    <a:bodyPr/>
                    <a:lstStyle/>
                    <a:p>
                      <a:pPr algn="r">
                        <a:lnSpc>
                          <a:spcPct val="115000"/>
                        </a:lnSpc>
                        <a:spcAft>
                          <a:spcPts val="0"/>
                        </a:spcAft>
                      </a:pPr>
                      <a:r>
                        <a:rPr lang="en-US" sz="1200">
                          <a:effectLst/>
                        </a:rPr>
                        <a:t>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A joint strategy on how to tackle health, nutrition and education in the county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Coordination from the county lacking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3314145482"/>
                  </a:ext>
                </a:extLst>
              </a:tr>
              <a:tr h="1366451">
                <a:tc>
                  <a:txBody>
                    <a:bodyPr/>
                    <a:lstStyle/>
                    <a:p>
                      <a:pPr algn="r">
                        <a:lnSpc>
                          <a:spcPct val="115000"/>
                        </a:lnSpc>
                        <a:spcAft>
                          <a:spcPts val="0"/>
                        </a:spcAft>
                      </a:pPr>
                      <a:r>
                        <a:rPr lang="en-US" sz="1200">
                          <a:effectLst/>
                        </a:rPr>
                        <a:t>vi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Regular feedback/digests (quarterly/biannual) from the county government with contributions from the stakeholders on project achievements/successes/ challenges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Not in existence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244" marR="54244" marT="0" marB="0"/>
                </a:tc>
                <a:extLst>
                  <a:ext uri="{0D108BD9-81ED-4DB2-BD59-A6C34878D82A}">
                    <a16:rowId xmlns:a16="http://schemas.microsoft.com/office/drawing/2014/main" val="2777405842"/>
                  </a:ext>
                </a:extLst>
              </a:tr>
            </a:tbl>
          </a:graphicData>
        </a:graphic>
      </p:graphicFrame>
      <p:sp>
        <p:nvSpPr>
          <p:cNvPr id="5" name="Date Placeholder 4"/>
          <p:cNvSpPr>
            <a:spLocks noGrp="1"/>
          </p:cNvSpPr>
          <p:nvPr>
            <p:ph type="dt" sz="half" idx="10"/>
          </p:nvPr>
        </p:nvSpPr>
        <p:spPr/>
        <p:txBody>
          <a:bodyPr/>
          <a:lstStyle/>
          <a:p>
            <a:fld id="{BB5F4E5F-06D5-425E-96FD-754E650759AC}"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388435" y="43562"/>
            <a:ext cx="713294" cy="707197"/>
          </a:xfrm>
          <a:prstGeom prst="rect">
            <a:avLst/>
          </a:prstGeom>
        </p:spPr>
      </p:pic>
    </p:spTree>
    <p:extLst>
      <p:ext uri="{BB962C8B-B14F-4D97-AF65-F5344CB8AC3E}">
        <p14:creationId xmlns:p14="http://schemas.microsoft.com/office/powerpoint/2010/main" val="241692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13984472"/>
              </p:ext>
            </p:extLst>
          </p:nvPr>
        </p:nvGraphicFramePr>
        <p:xfrm>
          <a:off x="864393" y="581893"/>
          <a:ext cx="10542515" cy="5145013"/>
        </p:xfrm>
        <a:graphic>
          <a:graphicData uri="http://schemas.openxmlformats.org/drawingml/2006/table">
            <a:tbl>
              <a:tblPr firstRow="1" firstCol="1" bandRow="1">
                <a:tableStyleId>{5C22544A-7EE6-4342-B048-85BDC9FD1C3A}</a:tableStyleId>
              </a:tblPr>
              <a:tblGrid>
                <a:gridCol w="1345697">
                  <a:extLst>
                    <a:ext uri="{9D8B030D-6E8A-4147-A177-3AD203B41FA5}">
                      <a16:colId xmlns:a16="http://schemas.microsoft.com/office/drawing/2014/main" val="1289308863"/>
                    </a:ext>
                  </a:extLst>
                </a:gridCol>
                <a:gridCol w="2810252">
                  <a:extLst>
                    <a:ext uri="{9D8B030D-6E8A-4147-A177-3AD203B41FA5}">
                      <a16:colId xmlns:a16="http://schemas.microsoft.com/office/drawing/2014/main" val="2441975182"/>
                    </a:ext>
                  </a:extLst>
                </a:gridCol>
                <a:gridCol w="2610799">
                  <a:extLst>
                    <a:ext uri="{9D8B030D-6E8A-4147-A177-3AD203B41FA5}">
                      <a16:colId xmlns:a16="http://schemas.microsoft.com/office/drawing/2014/main" val="2904290673"/>
                    </a:ext>
                  </a:extLst>
                </a:gridCol>
                <a:gridCol w="329708">
                  <a:extLst>
                    <a:ext uri="{9D8B030D-6E8A-4147-A177-3AD203B41FA5}">
                      <a16:colId xmlns:a16="http://schemas.microsoft.com/office/drawing/2014/main" val="2745052074"/>
                    </a:ext>
                  </a:extLst>
                </a:gridCol>
                <a:gridCol w="324009">
                  <a:extLst>
                    <a:ext uri="{9D8B030D-6E8A-4147-A177-3AD203B41FA5}">
                      <a16:colId xmlns:a16="http://schemas.microsoft.com/office/drawing/2014/main" val="322570347"/>
                    </a:ext>
                  </a:extLst>
                </a:gridCol>
                <a:gridCol w="311798">
                  <a:extLst>
                    <a:ext uri="{9D8B030D-6E8A-4147-A177-3AD203B41FA5}">
                      <a16:colId xmlns:a16="http://schemas.microsoft.com/office/drawing/2014/main" val="96631252"/>
                    </a:ext>
                  </a:extLst>
                </a:gridCol>
                <a:gridCol w="2810252">
                  <a:extLst>
                    <a:ext uri="{9D8B030D-6E8A-4147-A177-3AD203B41FA5}">
                      <a16:colId xmlns:a16="http://schemas.microsoft.com/office/drawing/2014/main" val="3037507414"/>
                    </a:ext>
                  </a:extLst>
                </a:gridCol>
              </a:tblGrid>
              <a:tr h="410998">
                <a:tc gridSpan="7">
                  <a:txBody>
                    <a:bodyPr/>
                    <a:lstStyle/>
                    <a:p>
                      <a:pPr>
                        <a:spcAft>
                          <a:spcPts val="0"/>
                        </a:spcAft>
                      </a:pPr>
                      <a:r>
                        <a:rPr lang="en-US" sz="1200" dirty="0">
                          <a:effectLst/>
                        </a:rPr>
                        <a:t>Expect to See: Salvation Army officers/Institutions</a:t>
                      </a:r>
                      <a:endParaRPr lang="en-US" sz="1200" dirty="0">
                        <a:effectLst/>
                        <a:latin typeface="Liberation Sans Narrow"/>
                        <a:ea typeface="Liberation Sans Narrow"/>
                        <a:cs typeface="Liberation Sans Narrow"/>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3998587"/>
                  </a:ext>
                </a:extLst>
              </a:tr>
              <a:tr h="410998">
                <a:tc>
                  <a:txBody>
                    <a:bodyPr/>
                    <a:lstStyle/>
                    <a:p>
                      <a:pPr marL="5080" algn="ctr">
                        <a:lnSpc>
                          <a:spcPts val="1015"/>
                        </a:lnSpc>
                        <a:spcAft>
                          <a:spcPts val="0"/>
                        </a:spcAft>
                      </a:pPr>
                      <a:r>
                        <a:rPr lang="en-US" sz="1200">
                          <a:effectLst/>
                        </a:rPr>
                        <a:t>I)</a:t>
                      </a:r>
                      <a:endParaRPr lang="en-US" sz="1200">
                        <a:effectLst/>
                        <a:latin typeface="Liberation Sans Narrow"/>
                        <a:ea typeface="Liberation Sans Narrow"/>
                        <a:cs typeface="Liberation Sans Narrow"/>
                      </a:endParaRPr>
                    </a:p>
                  </a:txBody>
                  <a:tcPr marL="68580" marR="68580" marT="0" marB="0"/>
                </a:tc>
                <a:tc>
                  <a:txBody>
                    <a:bodyPr/>
                    <a:lstStyle/>
                    <a:p>
                      <a:pPr marL="68580">
                        <a:lnSpc>
                          <a:spcPts val="1030"/>
                        </a:lnSpc>
                        <a:spcAft>
                          <a:spcPts val="0"/>
                        </a:spcAft>
                      </a:pPr>
                      <a:r>
                        <a:rPr lang="en-US" sz="1200">
                          <a:effectLst/>
                        </a:rPr>
                        <a:t>Salvation Army officers understanding the project well</a:t>
                      </a:r>
                      <a:endParaRPr lang="en-US" sz="1200">
                        <a:effectLst/>
                        <a:latin typeface="Liberation Sans Narrow"/>
                        <a:ea typeface="Liberation Sans Narrow"/>
                        <a:cs typeface="Liberation Sans Narrow"/>
                      </a:endParaRPr>
                    </a:p>
                  </a:txBody>
                  <a:tcPr marL="68580" marR="68580" marT="0" marB="0"/>
                </a:tc>
                <a:tc>
                  <a:txBody>
                    <a:bodyPr/>
                    <a:lstStyle/>
                    <a:p>
                      <a:pPr marL="66675">
                        <a:lnSpc>
                          <a:spcPts val="1030"/>
                        </a:lnSpc>
                        <a:spcAft>
                          <a:spcPts val="0"/>
                        </a:spcAft>
                      </a:pPr>
                      <a:r>
                        <a:rPr lang="en-US" sz="1200">
                          <a:effectLst/>
                        </a:rPr>
                        <a:t>Lack of proper understanding of the project</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r>
                        <a:rPr lang="en-US" sz="1200" dirty="0" smtClean="0">
                          <a:effectLst/>
                        </a:rPr>
                        <a:t>L</a:t>
                      </a:r>
                      <a:endParaRPr lang="en-US" sz="1200" dirty="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r>
                        <a:rPr lang="en-US" sz="1200" dirty="0" smtClean="0">
                          <a:effectLst/>
                        </a:rPr>
                        <a:t>M</a:t>
                      </a:r>
                      <a:endParaRPr lang="en-US" sz="1200" dirty="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r>
                        <a:rPr lang="en-US" sz="1200" dirty="0" smtClean="0">
                          <a:effectLst/>
                        </a:rPr>
                        <a:t>H</a:t>
                      </a:r>
                      <a:endParaRPr lang="en-US" sz="1200" dirty="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r>
                        <a:rPr lang="en-US" sz="1200" dirty="0" smtClean="0">
                          <a:effectLst/>
                        </a:rPr>
                        <a:t>Remarks</a:t>
                      </a:r>
                      <a:endParaRPr lang="en-US" sz="1200" dirty="0">
                        <a:effectLst/>
                        <a:latin typeface="Liberation Sans Narrow"/>
                        <a:ea typeface="Liberation Sans Narrow"/>
                        <a:cs typeface="Liberation Sans Narrow"/>
                      </a:endParaRPr>
                    </a:p>
                  </a:txBody>
                  <a:tcPr marL="68580" marR="68580" marT="0" marB="0"/>
                </a:tc>
                <a:extLst>
                  <a:ext uri="{0D108BD9-81ED-4DB2-BD59-A6C34878D82A}">
                    <a16:rowId xmlns:a16="http://schemas.microsoft.com/office/drawing/2014/main" val="3557851651"/>
                  </a:ext>
                </a:extLst>
              </a:tr>
              <a:tr h="602931">
                <a:tc>
                  <a:txBody>
                    <a:bodyPr/>
                    <a:lstStyle/>
                    <a:p>
                      <a:pPr marL="183515" marR="177165" algn="ctr">
                        <a:lnSpc>
                          <a:spcPts val="1015"/>
                        </a:lnSpc>
                        <a:spcAft>
                          <a:spcPts val="0"/>
                        </a:spcAft>
                      </a:pPr>
                      <a:r>
                        <a:rPr lang="en-US" sz="1200">
                          <a:effectLst/>
                        </a:rPr>
                        <a:t>ii)</a:t>
                      </a:r>
                      <a:endParaRPr lang="en-US" sz="1200">
                        <a:effectLst/>
                        <a:latin typeface="Liberation Sans Narrow"/>
                        <a:ea typeface="Liberation Sans Narrow"/>
                        <a:cs typeface="Liberation Sans Narrow"/>
                      </a:endParaRPr>
                    </a:p>
                  </a:txBody>
                  <a:tcPr marL="68580" marR="68580" marT="0" marB="0"/>
                </a:tc>
                <a:tc>
                  <a:txBody>
                    <a:bodyPr/>
                    <a:lstStyle/>
                    <a:p>
                      <a:pPr marL="68580" marR="99695">
                        <a:lnSpc>
                          <a:spcPts val="1030"/>
                        </a:lnSpc>
                        <a:spcAft>
                          <a:spcPts val="0"/>
                        </a:spcAft>
                      </a:pPr>
                      <a:r>
                        <a:rPr lang="en-US" sz="1200">
                          <a:effectLst/>
                        </a:rPr>
                        <a:t>Salvation Army Officer involved in Village savings and Loans groups trainings</a:t>
                      </a:r>
                      <a:endParaRPr lang="en-US" sz="1200">
                        <a:effectLst/>
                        <a:latin typeface="Liberation Sans Narrow"/>
                        <a:ea typeface="Liberation Sans Narrow"/>
                        <a:cs typeface="Liberation Sans Narrow"/>
                      </a:endParaRPr>
                    </a:p>
                  </a:txBody>
                  <a:tcPr marL="68580" marR="68580" marT="0" marB="0"/>
                </a:tc>
                <a:tc>
                  <a:txBody>
                    <a:bodyPr/>
                    <a:lstStyle/>
                    <a:p>
                      <a:pPr marL="66675">
                        <a:lnSpc>
                          <a:spcPts val="1030"/>
                        </a:lnSpc>
                        <a:spcAft>
                          <a:spcPts val="0"/>
                        </a:spcAft>
                      </a:pPr>
                      <a:r>
                        <a:rPr lang="en-US" sz="1200">
                          <a:effectLst/>
                        </a:rPr>
                        <a:t>Low participation of Salvation Army officers in VSLA</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endParaRPr lang="en-US" sz="1200" dirty="0">
                        <a:effectLst/>
                        <a:latin typeface="Liberation Sans Narrow"/>
                        <a:ea typeface="Liberation Sans Narrow"/>
                        <a:cs typeface="Liberation Sans Narrow"/>
                      </a:endParaRPr>
                    </a:p>
                  </a:txBody>
                  <a:tcPr marL="68580" marR="68580" marT="0" marB="0"/>
                </a:tc>
                <a:extLst>
                  <a:ext uri="{0D108BD9-81ED-4DB2-BD59-A6C34878D82A}">
                    <a16:rowId xmlns:a16="http://schemas.microsoft.com/office/drawing/2014/main" val="364751744"/>
                  </a:ext>
                </a:extLst>
              </a:tr>
              <a:tr h="723518">
                <a:tc>
                  <a:txBody>
                    <a:bodyPr/>
                    <a:lstStyle/>
                    <a:p>
                      <a:pPr marL="183515" marR="177165" algn="ctr">
                        <a:lnSpc>
                          <a:spcPts val="1030"/>
                        </a:lnSpc>
                        <a:spcAft>
                          <a:spcPts val="0"/>
                        </a:spcAft>
                      </a:pPr>
                      <a:r>
                        <a:rPr lang="en-US" sz="1200">
                          <a:effectLst/>
                        </a:rPr>
                        <a:t>iii)</a:t>
                      </a:r>
                      <a:endParaRPr lang="en-US" sz="1200">
                        <a:effectLst/>
                        <a:latin typeface="Liberation Sans Narrow"/>
                        <a:ea typeface="Liberation Sans Narrow"/>
                        <a:cs typeface="Liberation Sans Narrow"/>
                      </a:endParaRPr>
                    </a:p>
                  </a:txBody>
                  <a:tcPr marL="68580" marR="68580" marT="0" marB="0"/>
                </a:tc>
                <a:tc>
                  <a:txBody>
                    <a:bodyPr/>
                    <a:lstStyle/>
                    <a:p>
                      <a:pPr marL="68580" marR="116205">
                        <a:spcAft>
                          <a:spcPts val="0"/>
                        </a:spcAft>
                      </a:pPr>
                      <a:r>
                        <a:rPr lang="en-US" sz="1200">
                          <a:effectLst/>
                        </a:rPr>
                        <a:t>Salvation Army officers working with their membership in the field and form a VSLA</a:t>
                      </a:r>
                      <a:endParaRPr lang="en-US" sz="1200">
                        <a:effectLst/>
                        <a:latin typeface="Liberation Sans Narrow"/>
                        <a:ea typeface="Liberation Sans Narrow"/>
                        <a:cs typeface="Liberation Sans Narrow"/>
                      </a:endParaRPr>
                    </a:p>
                  </a:txBody>
                  <a:tcPr marL="68580" marR="68580" marT="0" marB="0"/>
                </a:tc>
                <a:tc>
                  <a:txBody>
                    <a:bodyPr/>
                    <a:lstStyle/>
                    <a:p>
                      <a:pPr marL="66675">
                        <a:lnSpc>
                          <a:spcPts val="1030"/>
                        </a:lnSpc>
                        <a:spcAft>
                          <a:spcPts val="0"/>
                        </a:spcAft>
                      </a:pPr>
                      <a:r>
                        <a:rPr lang="en-US" sz="1200">
                          <a:effectLst/>
                        </a:rPr>
                        <a:t>Lack of knowledge on VLSA formation and operation</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endParaRPr lang="en-US" sz="1200" dirty="0">
                        <a:effectLst/>
                        <a:latin typeface="Liberation Sans Narrow"/>
                        <a:ea typeface="Liberation Sans Narrow"/>
                        <a:cs typeface="Liberation Sans Narrow"/>
                      </a:endParaRPr>
                    </a:p>
                  </a:txBody>
                  <a:tcPr marL="68580" marR="68580" marT="0" marB="0"/>
                </a:tc>
                <a:extLst>
                  <a:ext uri="{0D108BD9-81ED-4DB2-BD59-A6C34878D82A}">
                    <a16:rowId xmlns:a16="http://schemas.microsoft.com/office/drawing/2014/main" val="4051670298"/>
                  </a:ext>
                </a:extLst>
              </a:tr>
              <a:tr h="414013">
                <a:tc gridSpan="7">
                  <a:txBody>
                    <a:bodyPr/>
                    <a:lstStyle/>
                    <a:p>
                      <a:pPr>
                        <a:spcAft>
                          <a:spcPts val="0"/>
                        </a:spcAft>
                      </a:pPr>
                      <a:r>
                        <a:rPr lang="en-US" sz="1200" dirty="0">
                          <a:effectLst/>
                        </a:rPr>
                        <a:t>Like to See: Salvation Army officers/Institutions</a:t>
                      </a:r>
                      <a:endParaRPr lang="en-US" sz="1200" dirty="0">
                        <a:effectLst/>
                        <a:latin typeface="Liberation Sans Narrow"/>
                        <a:ea typeface="Liberation Sans Narrow"/>
                        <a:cs typeface="Liberation Sans Narrow"/>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5166818"/>
                  </a:ext>
                </a:extLst>
              </a:tr>
              <a:tr h="602931">
                <a:tc>
                  <a:txBody>
                    <a:bodyPr/>
                    <a:lstStyle/>
                    <a:p>
                      <a:pPr marL="183515" marR="177165" algn="ctr">
                        <a:lnSpc>
                          <a:spcPts val="1015"/>
                        </a:lnSpc>
                        <a:spcAft>
                          <a:spcPts val="0"/>
                        </a:spcAft>
                      </a:pPr>
                      <a:r>
                        <a:rPr lang="en-US" sz="1200">
                          <a:effectLst/>
                        </a:rPr>
                        <a:t>i)</a:t>
                      </a:r>
                      <a:endParaRPr lang="en-US" sz="1200">
                        <a:effectLst/>
                        <a:latin typeface="Liberation Sans Narrow"/>
                        <a:ea typeface="Liberation Sans Narrow"/>
                        <a:cs typeface="Liberation Sans Narrow"/>
                      </a:endParaRPr>
                    </a:p>
                  </a:txBody>
                  <a:tcPr marL="68580" marR="68580" marT="0" marB="0"/>
                </a:tc>
                <a:tc>
                  <a:txBody>
                    <a:bodyPr/>
                    <a:lstStyle/>
                    <a:p>
                      <a:pPr>
                        <a:lnSpc>
                          <a:spcPts val="1030"/>
                        </a:lnSpc>
                        <a:spcAft>
                          <a:spcPts val="0"/>
                        </a:spcAft>
                      </a:pPr>
                      <a:r>
                        <a:rPr lang="en-US" sz="1200">
                          <a:effectLst/>
                        </a:rPr>
                        <a:t>Salvation Army officers are able to engage community members on economic development</a:t>
                      </a:r>
                      <a:endParaRPr lang="en-US" sz="1200">
                        <a:effectLst/>
                        <a:latin typeface="Liberation Sans Narrow"/>
                        <a:ea typeface="Liberation Sans Narrow"/>
                        <a:cs typeface="Liberation Sans Narrow"/>
                      </a:endParaRPr>
                    </a:p>
                  </a:txBody>
                  <a:tcPr marL="68580" marR="68580" marT="0" marB="0"/>
                </a:tc>
                <a:tc>
                  <a:txBody>
                    <a:bodyPr/>
                    <a:lstStyle/>
                    <a:p>
                      <a:pPr marL="66675">
                        <a:lnSpc>
                          <a:spcPts val="1030"/>
                        </a:lnSpc>
                        <a:spcAft>
                          <a:spcPts val="0"/>
                        </a:spcAft>
                      </a:pPr>
                      <a:r>
                        <a:rPr lang="en-US" sz="1200">
                          <a:effectLst/>
                        </a:rPr>
                        <a:t>Lack of training on economic empowerment</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endParaRPr lang="en-US" sz="1200" dirty="0">
                        <a:effectLst/>
                        <a:latin typeface="Liberation Sans Narrow"/>
                        <a:ea typeface="Liberation Sans Narrow"/>
                        <a:cs typeface="Liberation Sans Narrow"/>
                      </a:endParaRPr>
                    </a:p>
                  </a:txBody>
                  <a:tcPr marL="68580" marR="68580" marT="0" marB="0"/>
                </a:tc>
                <a:extLst>
                  <a:ext uri="{0D108BD9-81ED-4DB2-BD59-A6C34878D82A}">
                    <a16:rowId xmlns:a16="http://schemas.microsoft.com/office/drawing/2014/main" val="1823293667"/>
                  </a:ext>
                </a:extLst>
              </a:tr>
              <a:tr h="602931">
                <a:tc>
                  <a:txBody>
                    <a:bodyPr/>
                    <a:lstStyle/>
                    <a:p>
                      <a:pPr marL="183515" marR="177165" algn="ctr">
                        <a:lnSpc>
                          <a:spcPts val="1030"/>
                        </a:lnSpc>
                        <a:spcAft>
                          <a:spcPts val="0"/>
                        </a:spcAft>
                      </a:pPr>
                      <a:r>
                        <a:rPr lang="en-US" sz="1200">
                          <a:effectLst/>
                        </a:rPr>
                        <a:t>ii)</a:t>
                      </a:r>
                      <a:endParaRPr lang="en-US" sz="1200">
                        <a:effectLst/>
                        <a:latin typeface="Liberation Sans Narrow"/>
                        <a:ea typeface="Liberation Sans Narrow"/>
                        <a:cs typeface="Liberation Sans Narrow"/>
                      </a:endParaRPr>
                    </a:p>
                  </a:txBody>
                  <a:tcPr marL="68580" marR="68580" marT="0" marB="0"/>
                </a:tc>
                <a:tc>
                  <a:txBody>
                    <a:bodyPr/>
                    <a:lstStyle/>
                    <a:p>
                      <a:pPr>
                        <a:lnSpc>
                          <a:spcPts val="1030"/>
                        </a:lnSpc>
                        <a:spcBef>
                          <a:spcPts val="15"/>
                        </a:spcBef>
                        <a:spcAft>
                          <a:spcPts val="0"/>
                        </a:spcAft>
                      </a:pPr>
                      <a:r>
                        <a:rPr lang="en-US" sz="1200">
                          <a:effectLst/>
                        </a:rPr>
                        <a:t>Salvation Army officers establish demonstration plots at corps Centers</a:t>
                      </a:r>
                      <a:endParaRPr lang="en-US" sz="1200">
                        <a:effectLst/>
                        <a:latin typeface="Liberation Sans Narrow"/>
                        <a:ea typeface="Liberation Sans Narrow"/>
                        <a:cs typeface="Liberation Sans Narrow"/>
                      </a:endParaRPr>
                    </a:p>
                  </a:txBody>
                  <a:tcPr marL="68580" marR="68580" marT="0" marB="0"/>
                </a:tc>
                <a:tc>
                  <a:txBody>
                    <a:bodyPr/>
                    <a:lstStyle/>
                    <a:p>
                      <a:pPr marL="66675" marR="329565">
                        <a:lnSpc>
                          <a:spcPts val="1030"/>
                        </a:lnSpc>
                        <a:spcBef>
                          <a:spcPts val="15"/>
                        </a:spcBef>
                        <a:spcAft>
                          <a:spcPts val="0"/>
                        </a:spcAft>
                      </a:pPr>
                      <a:r>
                        <a:rPr lang="en-US" sz="1200">
                          <a:effectLst/>
                        </a:rPr>
                        <a:t>Lack of demonstration plots where farmers can learn from</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endParaRPr lang="en-US" sz="1200" dirty="0">
                        <a:effectLst/>
                        <a:latin typeface="Liberation Sans Narrow"/>
                        <a:ea typeface="Liberation Sans Narrow"/>
                        <a:cs typeface="Liberation Sans Narrow"/>
                      </a:endParaRPr>
                    </a:p>
                  </a:txBody>
                  <a:tcPr marL="68580" marR="68580" marT="0" marB="0"/>
                </a:tc>
                <a:extLst>
                  <a:ext uri="{0D108BD9-81ED-4DB2-BD59-A6C34878D82A}">
                    <a16:rowId xmlns:a16="http://schemas.microsoft.com/office/drawing/2014/main" val="4101173979"/>
                  </a:ext>
                </a:extLst>
              </a:tr>
              <a:tr h="412003">
                <a:tc gridSpan="7">
                  <a:txBody>
                    <a:bodyPr/>
                    <a:lstStyle/>
                    <a:p>
                      <a:pPr>
                        <a:spcAft>
                          <a:spcPts val="0"/>
                        </a:spcAft>
                      </a:pPr>
                      <a:r>
                        <a:rPr lang="en-US" sz="1200" dirty="0">
                          <a:effectLst/>
                        </a:rPr>
                        <a:t>Love to See: Salvation Army officers/Institutions</a:t>
                      </a:r>
                      <a:endParaRPr lang="en-US" sz="1200" dirty="0">
                        <a:effectLst/>
                        <a:latin typeface="Liberation Sans Narrow"/>
                        <a:ea typeface="Liberation Sans Narrow"/>
                        <a:cs typeface="Liberation Sans Narrow"/>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0301628"/>
                  </a:ext>
                </a:extLst>
              </a:tr>
              <a:tr h="964690">
                <a:tc>
                  <a:txBody>
                    <a:bodyPr/>
                    <a:lstStyle/>
                    <a:p>
                      <a:pPr marL="5080" algn="ctr">
                        <a:lnSpc>
                          <a:spcPts val="1020"/>
                        </a:lnSpc>
                        <a:spcAft>
                          <a:spcPts val="0"/>
                        </a:spcAft>
                      </a:pPr>
                      <a:r>
                        <a:rPr lang="en-US" sz="1200">
                          <a:effectLst/>
                        </a:rPr>
                        <a:t>i)</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Salvation Army Officers playing a lead role in technical resource persons  VSLAs and other economic empowerment activities.</a:t>
                      </a:r>
                      <a:endParaRPr lang="en-US" sz="1200">
                        <a:effectLst/>
                        <a:latin typeface="Liberation Sans Narrow"/>
                        <a:ea typeface="Liberation Sans Narrow"/>
                        <a:cs typeface="Liberation Sans Narrow"/>
                      </a:endParaRPr>
                    </a:p>
                  </a:txBody>
                  <a:tcPr marL="68580" marR="68580" marT="0" marB="0"/>
                </a:tc>
                <a:tc>
                  <a:txBody>
                    <a:bodyPr/>
                    <a:lstStyle/>
                    <a:p>
                      <a:pPr marL="73025" marR="73660">
                        <a:lnSpc>
                          <a:spcPts val="1030"/>
                        </a:lnSpc>
                        <a:spcBef>
                          <a:spcPts val="5"/>
                        </a:spcBef>
                        <a:spcAft>
                          <a:spcPts val="0"/>
                        </a:spcAft>
                      </a:pPr>
                      <a:r>
                        <a:rPr lang="en-US" sz="1200">
                          <a:effectLst/>
                        </a:rPr>
                        <a:t>Lack of technical knowledge and resources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a:effectLst/>
                        </a:rPr>
                        <a:t> </a:t>
                      </a:r>
                      <a:endParaRPr lang="en-US" sz="120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endParaRPr lang="en-US" sz="1200" dirty="0">
                        <a:effectLst/>
                        <a:latin typeface="Liberation Sans Narrow"/>
                        <a:ea typeface="Liberation Sans Narrow"/>
                        <a:cs typeface="Liberation Sans Narrow"/>
                      </a:endParaRPr>
                    </a:p>
                  </a:txBody>
                  <a:tcPr marL="68580" marR="68580" marT="0" marB="0"/>
                </a:tc>
                <a:tc>
                  <a:txBody>
                    <a:bodyPr/>
                    <a:lstStyle/>
                    <a:p>
                      <a:pPr>
                        <a:spcAft>
                          <a:spcPts val="0"/>
                        </a:spcAft>
                      </a:pPr>
                      <a:r>
                        <a:rPr lang="en-US" sz="1200" dirty="0">
                          <a:effectLst/>
                        </a:rPr>
                        <a:t> </a:t>
                      </a:r>
                      <a:endParaRPr lang="en-US" sz="1200" dirty="0">
                        <a:effectLst/>
                        <a:latin typeface="Liberation Sans Narrow"/>
                        <a:ea typeface="Liberation Sans Narrow"/>
                        <a:cs typeface="Liberation Sans Narrow"/>
                      </a:endParaRPr>
                    </a:p>
                  </a:txBody>
                  <a:tcPr marL="68580" marR="68580" marT="0" marB="0"/>
                </a:tc>
                <a:extLst>
                  <a:ext uri="{0D108BD9-81ED-4DB2-BD59-A6C34878D82A}">
                    <a16:rowId xmlns:a16="http://schemas.microsoft.com/office/drawing/2014/main" val="2633594016"/>
                  </a:ext>
                </a:extLst>
              </a:tr>
            </a:tbl>
          </a:graphicData>
        </a:graphic>
      </p:graphicFrame>
      <p:sp>
        <p:nvSpPr>
          <p:cNvPr id="5" name="Date Placeholder 4"/>
          <p:cNvSpPr>
            <a:spLocks noGrp="1"/>
          </p:cNvSpPr>
          <p:nvPr>
            <p:ph type="dt" sz="half" idx="10"/>
          </p:nvPr>
        </p:nvSpPr>
        <p:spPr/>
        <p:txBody>
          <a:bodyPr/>
          <a:lstStyle/>
          <a:p>
            <a:fld id="{2B5E1F9A-48E0-48E9-869C-7234FA7FBD46}"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478706" y="129001"/>
            <a:ext cx="713294" cy="707197"/>
          </a:xfrm>
          <a:prstGeom prst="rect">
            <a:avLst/>
          </a:prstGeom>
        </p:spPr>
      </p:pic>
    </p:spTree>
    <p:extLst>
      <p:ext uri="{BB962C8B-B14F-4D97-AF65-F5344CB8AC3E}">
        <p14:creationId xmlns:p14="http://schemas.microsoft.com/office/powerpoint/2010/main" val="3059183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89811582"/>
              </p:ext>
            </p:extLst>
          </p:nvPr>
        </p:nvGraphicFramePr>
        <p:xfrm>
          <a:off x="554181" y="480287"/>
          <a:ext cx="10649527" cy="5698839"/>
        </p:xfrm>
        <a:graphic>
          <a:graphicData uri="http://schemas.openxmlformats.org/drawingml/2006/table">
            <a:tbl>
              <a:tblPr firstRow="1" firstCol="1" bandRow="1">
                <a:tableStyleId>{5C22544A-7EE6-4342-B048-85BDC9FD1C3A}</a:tableStyleId>
              </a:tblPr>
              <a:tblGrid>
                <a:gridCol w="1359357">
                  <a:extLst>
                    <a:ext uri="{9D8B030D-6E8A-4147-A177-3AD203B41FA5}">
                      <a16:colId xmlns:a16="http://schemas.microsoft.com/office/drawing/2014/main" val="2974967670"/>
                    </a:ext>
                  </a:extLst>
                </a:gridCol>
                <a:gridCol w="6451393">
                  <a:extLst>
                    <a:ext uri="{9D8B030D-6E8A-4147-A177-3AD203B41FA5}">
                      <a16:colId xmlns:a16="http://schemas.microsoft.com/office/drawing/2014/main" val="1525724452"/>
                    </a:ext>
                  </a:extLst>
                </a:gridCol>
                <a:gridCol w="2838777">
                  <a:extLst>
                    <a:ext uri="{9D8B030D-6E8A-4147-A177-3AD203B41FA5}">
                      <a16:colId xmlns:a16="http://schemas.microsoft.com/office/drawing/2014/main" val="134454197"/>
                    </a:ext>
                  </a:extLst>
                </a:gridCol>
              </a:tblGrid>
              <a:tr h="378195">
                <a:tc>
                  <a:txBody>
                    <a:bodyPr/>
                    <a:lstStyle/>
                    <a:p>
                      <a:pPr algn="just">
                        <a:lnSpc>
                          <a:spcPct val="115000"/>
                        </a:lnSpc>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a:effectLst/>
                        </a:rPr>
                        <a:t>Key Activities Planned at each Boundary Partner Level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838246"/>
                  </a:ext>
                </a:extLst>
              </a:tr>
              <a:tr h="378195">
                <a:tc gridSpan="3">
                  <a:txBody>
                    <a:bodyPr/>
                    <a:lstStyle/>
                    <a:p>
                      <a:pPr algn="just">
                        <a:lnSpc>
                          <a:spcPct val="115000"/>
                        </a:lnSpc>
                        <a:spcAft>
                          <a:spcPts val="0"/>
                        </a:spcAft>
                      </a:pPr>
                      <a:r>
                        <a:rPr lang="en-US" sz="1200">
                          <a:effectLst/>
                        </a:rPr>
                        <a:t>Boundary Partner 1: The School (The teachers, the BOM, the Parents, the Pupils, the Alumni)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95518750"/>
                  </a:ext>
                </a:extLst>
              </a:tr>
              <a:tr h="378195">
                <a:tc>
                  <a:txBody>
                    <a:bodyPr/>
                    <a:lstStyle/>
                    <a:p>
                      <a:pPr algn="r">
                        <a:lnSpc>
                          <a:spcPct val="115000"/>
                        </a:lnSpc>
                        <a:spcAft>
                          <a:spcPts val="0"/>
                        </a:spcAft>
                      </a:pPr>
                      <a:r>
                        <a:rPr lang="en-US" sz="1200">
                          <a:effectLst/>
                        </a:rPr>
                        <a:t>i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BOMs, Patrons and PTA on WASH management and Comprehensive School Health policy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585132302"/>
                  </a:ext>
                </a:extLst>
              </a:tr>
              <a:tr h="378195">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and sensitize teachers, parents, pupils and the surrounding community on inclusion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657209499"/>
                  </a:ext>
                </a:extLst>
              </a:tr>
              <a:tr h="378195">
                <a:tc>
                  <a:txBody>
                    <a:bodyPr/>
                    <a:lstStyle/>
                    <a:p>
                      <a:pPr algn="r">
                        <a:lnSpc>
                          <a:spcPct val="115000"/>
                        </a:lnSpc>
                        <a:spcAft>
                          <a:spcPts val="0"/>
                        </a:spcAft>
                      </a:pPr>
                      <a:r>
                        <a:rPr lang="en-US" sz="1200">
                          <a:effectLst/>
                        </a:rPr>
                        <a:t>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the school community on operation and maintenance to address sustainability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213539358"/>
                  </a:ext>
                </a:extLst>
              </a:tr>
              <a:tr h="378195">
                <a:tc>
                  <a:txBody>
                    <a:bodyPr/>
                    <a:lstStyle/>
                    <a:p>
                      <a:pPr algn="r">
                        <a:lnSpc>
                          <a:spcPct val="115000"/>
                        </a:lnSpc>
                        <a:spcAft>
                          <a:spcPts val="0"/>
                        </a:spcAft>
                      </a:pPr>
                      <a:r>
                        <a:rPr lang="en-US" sz="1200">
                          <a:effectLst/>
                        </a:rPr>
                        <a:t>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teachers, ROC clubs and pupils on good hygiene delivery and capacity to claim their rights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990400225"/>
                  </a:ext>
                </a:extLst>
              </a:tr>
              <a:tr h="782304">
                <a:tc>
                  <a:txBody>
                    <a:bodyPr/>
                    <a:lstStyle/>
                    <a:p>
                      <a:pPr algn="r">
                        <a:lnSpc>
                          <a:spcPct val="115000"/>
                        </a:lnSpc>
                        <a:spcAft>
                          <a:spcPts val="0"/>
                        </a:spcAft>
                      </a:pPr>
                      <a:r>
                        <a:rPr lang="en-US" sz="1200">
                          <a:effectLst/>
                        </a:rPr>
                        <a:t>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Mark important calendar events with the schools and communities such as GHWD, MHD, Day of the African child, WTD, WED , WAD among other relevant calendar events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183933404"/>
                  </a:ext>
                </a:extLst>
              </a:tr>
              <a:tr h="378195">
                <a:tc>
                  <a:txBody>
                    <a:bodyPr/>
                    <a:lstStyle/>
                    <a:p>
                      <a:pPr algn="r">
                        <a:lnSpc>
                          <a:spcPct val="115000"/>
                        </a:lnSpc>
                        <a:spcAft>
                          <a:spcPts val="0"/>
                        </a:spcAft>
                      </a:pPr>
                      <a:r>
                        <a:rPr lang="en-US" sz="1200">
                          <a:effectLst/>
                        </a:rPr>
                        <a:t>vi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teachers, pupils and community on soap 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951469720"/>
                  </a:ext>
                </a:extLst>
              </a:tr>
              <a:tr h="378195">
                <a:tc>
                  <a:txBody>
                    <a:bodyPr/>
                    <a:lstStyle/>
                    <a:p>
                      <a:pPr algn="r">
                        <a:lnSpc>
                          <a:spcPct val="115000"/>
                        </a:lnSpc>
                        <a:spcAft>
                          <a:spcPts val="0"/>
                        </a:spcAft>
                      </a:pPr>
                      <a:r>
                        <a:rPr lang="en-US" sz="1200">
                          <a:effectLst/>
                        </a:rPr>
                        <a:t>vii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children and pupils on Menstrual hygiene to break the silence and suppress stigma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09663947"/>
                  </a:ext>
                </a:extLst>
              </a:tr>
              <a:tr h="378195">
                <a:tc>
                  <a:txBody>
                    <a:bodyPr/>
                    <a:lstStyle/>
                    <a:p>
                      <a:pPr algn="r">
                        <a:lnSpc>
                          <a:spcPct val="115000"/>
                        </a:lnSpc>
                        <a:spcAft>
                          <a:spcPts val="0"/>
                        </a:spcAft>
                      </a:pPr>
                      <a:r>
                        <a:rPr lang="en-US" sz="1200">
                          <a:effectLst/>
                        </a:rPr>
                        <a:t>viii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Conduct competitions on hygiene activities through drama, essays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00019337"/>
                  </a:ext>
                </a:extLst>
              </a:tr>
              <a:tr h="378195">
                <a:tc>
                  <a:txBody>
                    <a:bodyPr/>
                    <a:lstStyle/>
                    <a:p>
                      <a:pPr algn="r">
                        <a:lnSpc>
                          <a:spcPct val="115000"/>
                        </a:lnSpc>
                        <a:spcAft>
                          <a:spcPts val="0"/>
                        </a:spcAft>
                      </a:pPr>
                      <a:r>
                        <a:rPr lang="en-US" sz="1200">
                          <a:effectLst/>
                        </a:rPr>
                        <a:t>ix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Initiate kitchen gardens in the schools and implore the parents to support a school feeding program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681794533"/>
                  </a:ext>
                </a:extLst>
              </a:tr>
              <a:tr h="378195">
                <a:tc>
                  <a:txBody>
                    <a:bodyPr/>
                    <a:lstStyle/>
                    <a:p>
                      <a:pPr algn="r">
                        <a:lnSpc>
                          <a:spcPct val="115000"/>
                        </a:lnSpc>
                        <a:spcAft>
                          <a:spcPts val="0"/>
                        </a:spcAft>
                      </a:pPr>
                      <a:r>
                        <a:rPr lang="en-US" sz="1200">
                          <a:effectLst/>
                        </a:rPr>
                        <a:t>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ROC club patrons and help desk coordinators to set up help desks (rights of children)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251176289"/>
                  </a:ext>
                </a:extLst>
              </a:tr>
              <a:tr h="378195">
                <a:tc>
                  <a:txBody>
                    <a:bodyPr/>
                    <a:lstStyle/>
                    <a:p>
                      <a:pPr algn="r">
                        <a:lnSpc>
                          <a:spcPct val="115000"/>
                        </a:lnSpc>
                        <a:spcAft>
                          <a:spcPts val="0"/>
                        </a:spcAft>
                      </a:pPr>
                      <a:r>
                        <a:rPr lang="en-US" sz="1200">
                          <a:effectLst/>
                        </a:rPr>
                        <a:t>xi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Link help desks to Area Advisory Councils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693667508"/>
                  </a:ext>
                </a:extLst>
              </a:tr>
              <a:tr h="378195">
                <a:tc>
                  <a:txBody>
                    <a:bodyPr/>
                    <a:lstStyle/>
                    <a:p>
                      <a:pPr algn="r">
                        <a:lnSpc>
                          <a:spcPct val="115000"/>
                        </a:lnSpc>
                        <a:spcAft>
                          <a:spcPts val="0"/>
                        </a:spcAft>
                      </a:pPr>
                      <a:r>
                        <a:rPr lang="en-US" sz="1200">
                          <a:effectLst/>
                        </a:rPr>
                        <a:t>xii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0"/>
                        </a:spcAft>
                      </a:pPr>
                      <a:r>
                        <a:rPr lang="en-US" sz="1200" dirty="0">
                          <a:effectLst/>
                        </a:rPr>
                        <a:t>Train BOMs, PTAs, church leaders on child rights protection, inclusivity and gender responsiveness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903599430"/>
                  </a:ext>
                </a:extLst>
              </a:tr>
            </a:tbl>
          </a:graphicData>
        </a:graphic>
      </p:graphicFrame>
      <p:sp>
        <p:nvSpPr>
          <p:cNvPr id="5" name="Date Placeholder 4"/>
          <p:cNvSpPr>
            <a:spLocks noGrp="1"/>
          </p:cNvSpPr>
          <p:nvPr>
            <p:ph type="dt" sz="half" idx="10"/>
          </p:nvPr>
        </p:nvSpPr>
        <p:spPr/>
        <p:txBody>
          <a:bodyPr/>
          <a:lstStyle/>
          <a:p>
            <a:fld id="{A1EC79B5-24A4-4291-BF2A-09B3528BFA49}"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203708" y="126688"/>
            <a:ext cx="713294" cy="707197"/>
          </a:xfrm>
          <a:prstGeom prst="rect">
            <a:avLst/>
          </a:prstGeom>
        </p:spPr>
      </p:pic>
    </p:spTree>
    <p:extLst>
      <p:ext uri="{BB962C8B-B14F-4D97-AF65-F5344CB8AC3E}">
        <p14:creationId xmlns:p14="http://schemas.microsoft.com/office/powerpoint/2010/main" val="3613351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6558843"/>
              </p:ext>
            </p:extLst>
          </p:nvPr>
        </p:nvGraphicFramePr>
        <p:xfrm>
          <a:off x="563418" y="397167"/>
          <a:ext cx="10926618" cy="6188361"/>
        </p:xfrm>
        <a:graphic>
          <a:graphicData uri="http://schemas.openxmlformats.org/drawingml/2006/table">
            <a:tbl>
              <a:tblPr firstRow="1" firstCol="1" bandRow="1">
                <a:tableStyleId>{5C22544A-7EE6-4342-B048-85BDC9FD1C3A}</a:tableStyleId>
              </a:tblPr>
              <a:tblGrid>
                <a:gridCol w="1394726">
                  <a:extLst>
                    <a:ext uri="{9D8B030D-6E8A-4147-A177-3AD203B41FA5}">
                      <a16:colId xmlns:a16="http://schemas.microsoft.com/office/drawing/2014/main" val="3625334051"/>
                    </a:ext>
                  </a:extLst>
                </a:gridCol>
                <a:gridCol w="9531892">
                  <a:extLst>
                    <a:ext uri="{9D8B030D-6E8A-4147-A177-3AD203B41FA5}">
                      <a16:colId xmlns:a16="http://schemas.microsoft.com/office/drawing/2014/main" val="2449462648"/>
                    </a:ext>
                  </a:extLst>
                </a:gridCol>
              </a:tblGrid>
              <a:tr h="576467">
                <a:tc gridSpan="2">
                  <a:txBody>
                    <a:bodyPr/>
                    <a:lstStyle/>
                    <a:p>
                      <a:pPr algn="just">
                        <a:lnSpc>
                          <a:spcPct val="115000"/>
                        </a:lnSpc>
                        <a:spcAft>
                          <a:spcPts val="0"/>
                        </a:spcAft>
                      </a:pPr>
                      <a:r>
                        <a:rPr lang="en-US" sz="1200" dirty="0">
                          <a:effectLst/>
                        </a:rPr>
                        <a:t>Boundary Partner 2: The Local Community (The Investor Groups, Registered community groups, Groups of PLWD, Community Working Groups)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209886418"/>
                  </a:ext>
                </a:extLst>
              </a:tr>
              <a:tr h="278685">
                <a:tc>
                  <a:txBody>
                    <a:bodyPr/>
                    <a:lstStyle/>
                    <a:p>
                      <a:pPr algn="r">
                        <a:lnSpc>
                          <a:spcPct val="115000"/>
                        </a:lnSpc>
                        <a:spcAft>
                          <a:spcPts val="0"/>
                        </a:spcAft>
                      </a:pPr>
                      <a:r>
                        <a:rPr lang="en-US" sz="12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Train investor groups and Village Management committees on group dynamics, bookkeeping, VSLAs, merry go rounds, etc.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4639188"/>
                  </a:ext>
                </a:extLst>
              </a:tr>
              <a:tr h="278685">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Train working groups, investor groups and community groups on Farming God’s Way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8973689"/>
                  </a:ext>
                </a:extLst>
              </a:tr>
              <a:tr h="278685">
                <a:tc>
                  <a:txBody>
                    <a:bodyPr/>
                    <a:lstStyle/>
                    <a:p>
                      <a:pPr algn="r">
                        <a:lnSpc>
                          <a:spcPct val="115000"/>
                        </a:lnSpc>
                        <a:spcAft>
                          <a:spcPts val="0"/>
                        </a:spcAft>
                      </a:pPr>
                      <a:r>
                        <a:rPr lang="en-US" sz="1200">
                          <a:effectLst/>
                        </a:rPr>
                        <a:t>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Train on best market strategies and value chains on what to grow, when to grow and what to sell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768036"/>
                  </a:ext>
                </a:extLst>
              </a:tr>
              <a:tr h="278685">
                <a:tc>
                  <a:txBody>
                    <a:bodyPr/>
                    <a:lstStyle/>
                    <a:p>
                      <a:pPr algn="r">
                        <a:lnSpc>
                          <a:spcPct val="115000"/>
                        </a:lnSpc>
                        <a:spcAft>
                          <a:spcPts val="0"/>
                        </a:spcAft>
                      </a:pPr>
                      <a:r>
                        <a:rPr lang="en-US" sz="1200">
                          <a:effectLst/>
                        </a:rPr>
                        <a:t>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regular community dialogues on climate change and adaptation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3446263"/>
                  </a:ext>
                </a:extLst>
              </a:tr>
              <a:tr h="278685">
                <a:tc>
                  <a:txBody>
                    <a:bodyPr/>
                    <a:lstStyle/>
                    <a:p>
                      <a:pPr algn="r">
                        <a:lnSpc>
                          <a:spcPct val="115000"/>
                        </a:lnSpc>
                        <a:spcAft>
                          <a:spcPts val="0"/>
                        </a:spcAft>
                      </a:pPr>
                      <a:r>
                        <a:rPr lang="en-US" sz="1200">
                          <a:effectLst/>
                        </a:rPr>
                        <a:t>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Organize youth dialogues through art, drama, and cultural days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0835468"/>
                  </a:ext>
                </a:extLst>
              </a:tr>
              <a:tr h="576467">
                <a:tc>
                  <a:txBody>
                    <a:bodyPr/>
                    <a:lstStyle/>
                    <a:p>
                      <a:pPr algn="r">
                        <a:lnSpc>
                          <a:spcPct val="115000"/>
                        </a:lnSpc>
                        <a:spcAft>
                          <a:spcPts val="0"/>
                        </a:spcAft>
                      </a:pPr>
                      <a:r>
                        <a:rPr lang="en-US" sz="1200">
                          <a:effectLst/>
                        </a:rPr>
                        <a:t>vi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community participation in CIDP. Reviews, Public participation and identify opportunities to influence other key policies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6196809"/>
                  </a:ext>
                </a:extLst>
              </a:tr>
              <a:tr h="278685">
                <a:tc>
                  <a:txBody>
                    <a:bodyPr/>
                    <a:lstStyle/>
                    <a:p>
                      <a:pPr algn="r">
                        <a:lnSpc>
                          <a:spcPct val="115000"/>
                        </a:lnSpc>
                        <a:spcAft>
                          <a:spcPts val="0"/>
                        </a:spcAft>
                      </a:pPr>
                      <a:r>
                        <a:rPr lang="en-US" sz="1200">
                          <a:effectLst/>
                        </a:rPr>
                        <a:t>vii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effectLst/>
                        </a:rPr>
                        <a:t>Train CBOs on human rights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1631771"/>
                  </a:ext>
                </a:extLst>
              </a:tr>
              <a:tr h="278685">
                <a:tc>
                  <a:txBody>
                    <a:bodyPr/>
                    <a:lstStyle/>
                    <a:p>
                      <a:pPr algn="r">
                        <a:lnSpc>
                          <a:spcPct val="115000"/>
                        </a:lnSpc>
                        <a:spcAft>
                          <a:spcPts val="0"/>
                        </a:spcAft>
                      </a:pPr>
                      <a:r>
                        <a:rPr lang="en-US" sz="1200">
                          <a:effectLst/>
                        </a:rPr>
                        <a:t>viii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Train communities to identify shocks and stresses and develop early warning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1006098"/>
                  </a:ext>
                </a:extLst>
              </a:tr>
              <a:tr h="576467">
                <a:tc>
                  <a:txBody>
                    <a:bodyPr/>
                    <a:lstStyle/>
                    <a:p>
                      <a:pPr algn="r">
                        <a:lnSpc>
                          <a:spcPct val="115000"/>
                        </a:lnSpc>
                        <a:spcAft>
                          <a:spcPts val="0"/>
                        </a:spcAft>
                      </a:pPr>
                      <a:r>
                        <a:rPr lang="en-US" sz="1200">
                          <a:effectLst/>
                        </a:rPr>
                        <a:t>ix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Train community members on using modern and relevant technology as a means of receiving information on climatic conditions and sharing it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3050"/>
                  </a:ext>
                </a:extLst>
              </a:tr>
              <a:tr h="278685">
                <a:tc>
                  <a:txBody>
                    <a:bodyPr/>
                    <a:lstStyle/>
                    <a:p>
                      <a:pPr algn="r">
                        <a:lnSpc>
                          <a:spcPct val="115000"/>
                        </a:lnSpc>
                        <a:spcAft>
                          <a:spcPts val="0"/>
                        </a:spcAft>
                      </a:pPr>
                      <a:r>
                        <a:rPr lang="en-US" sz="1200">
                          <a:effectLst/>
                        </a:rPr>
                        <a:t>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Participate in  relevant advocacy events and in locally organized exchange visits as learning events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0110270"/>
                  </a:ext>
                </a:extLst>
              </a:tr>
              <a:tr h="278685">
                <a:tc>
                  <a:txBody>
                    <a:bodyPr/>
                    <a:lstStyle/>
                    <a:p>
                      <a:pPr algn="r">
                        <a:lnSpc>
                          <a:spcPct val="115000"/>
                        </a:lnSpc>
                        <a:spcAft>
                          <a:spcPts val="0"/>
                        </a:spcAft>
                      </a:pPr>
                      <a:r>
                        <a:rPr lang="en-US" sz="1200">
                          <a:effectLst/>
                        </a:rPr>
                        <a:t>xi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villages to become ODF through CLTS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7595713"/>
                  </a:ext>
                </a:extLst>
              </a:tr>
              <a:tr h="278685">
                <a:tc gridSpan="2">
                  <a:txBody>
                    <a:bodyPr/>
                    <a:lstStyle/>
                    <a:p>
                      <a:pPr algn="just">
                        <a:lnSpc>
                          <a:spcPct val="115000"/>
                        </a:lnSpc>
                        <a:spcAft>
                          <a:spcPts val="0"/>
                        </a:spcAft>
                      </a:pPr>
                      <a:r>
                        <a:rPr lang="en-US" sz="1200" dirty="0">
                          <a:effectLst/>
                        </a:rPr>
                        <a:t>Boundary Partner 3: The Government (Ministry of Health, Ministry of Education, Ministry of Agriculture, Ministry of Youth, etc.)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17523989"/>
                  </a:ext>
                </a:extLst>
              </a:tr>
              <a:tr h="278685">
                <a:tc>
                  <a:txBody>
                    <a:bodyPr/>
                    <a:lstStyle/>
                    <a:p>
                      <a:pPr algn="r">
                        <a:lnSpc>
                          <a:spcPct val="115000"/>
                        </a:lnSpc>
                        <a:spcAft>
                          <a:spcPts val="0"/>
                        </a:spcAft>
                      </a:pPr>
                      <a:r>
                        <a:rPr lang="en-US" sz="12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linkages with disability institutions and inclusion education </a:t>
                      </a:r>
                      <a:r>
                        <a:rPr lang="en-US" sz="1200" dirty="0" err="1">
                          <a:effectLst/>
                        </a:rPr>
                        <a:t>programme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9562447"/>
                  </a:ext>
                </a:extLst>
              </a:tr>
              <a:tr h="278685">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linkages with the various government departments as a project and link the communities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0652351"/>
                  </a:ext>
                </a:extLst>
              </a:tr>
              <a:tr h="278685">
                <a:tc>
                  <a:txBody>
                    <a:bodyPr/>
                    <a:lstStyle/>
                    <a:p>
                      <a:pPr algn="r">
                        <a:lnSpc>
                          <a:spcPct val="115000"/>
                        </a:lnSpc>
                        <a:spcAft>
                          <a:spcPts val="0"/>
                        </a:spcAft>
                      </a:pPr>
                      <a:r>
                        <a:rPr lang="en-US" sz="1200">
                          <a:effectLst/>
                        </a:rPr>
                        <a:t>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various government officials to participate in trainings and meetings planned by the project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9829845"/>
                  </a:ext>
                </a:extLst>
              </a:tr>
              <a:tr h="278685">
                <a:tc>
                  <a:txBody>
                    <a:bodyPr/>
                    <a:lstStyle/>
                    <a:p>
                      <a:pPr algn="r">
                        <a:lnSpc>
                          <a:spcPct val="115000"/>
                        </a:lnSpc>
                        <a:spcAft>
                          <a:spcPts val="0"/>
                        </a:spcAft>
                      </a:pPr>
                      <a:r>
                        <a:rPr lang="en-US" sz="1200">
                          <a:effectLst/>
                        </a:rPr>
                        <a:t>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linkage with DRR departments at GOK level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269142"/>
                  </a:ext>
                </a:extLst>
              </a:tr>
              <a:tr h="278685">
                <a:tc>
                  <a:txBody>
                    <a:bodyPr/>
                    <a:lstStyle/>
                    <a:p>
                      <a:pPr algn="r">
                        <a:lnSpc>
                          <a:spcPct val="115000"/>
                        </a:lnSpc>
                        <a:spcAft>
                          <a:spcPts val="0"/>
                        </a:spcAft>
                      </a:pPr>
                      <a:r>
                        <a:rPr lang="en-US" sz="1200">
                          <a:effectLst/>
                        </a:rPr>
                        <a:t>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Organize relevant advocacy events bringing together GOK, partners and community members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8721505"/>
                  </a:ext>
                </a:extLst>
              </a:tr>
              <a:tr h="278685">
                <a:tc>
                  <a:txBody>
                    <a:bodyPr/>
                    <a:lstStyle/>
                    <a:p>
                      <a:pPr algn="r">
                        <a:lnSpc>
                          <a:spcPct val="115000"/>
                        </a:lnSpc>
                        <a:spcAft>
                          <a:spcPts val="0"/>
                        </a:spcAft>
                      </a:pPr>
                      <a:r>
                        <a:rPr lang="en-US" sz="1200">
                          <a:effectLst/>
                        </a:rPr>
                        <a:t>vi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Facilitate government officers to undertake community training sessions in health, agriculture and value chains, etc.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0360107"/>
                  </a:ext>
                </a:extLst>
              </a:tr>
            </a:tbl>
          </a:graphicData>
        </a:graphic>
      </p:graphicFrame>
      <p:sp>
        <p:nvSpPr>
          <p:cNvPr id="5" name="Date Placeholder 4"/>
          <p:cNvSpPr>
            <a:spLocks noGrp="1"/>
          </p:cNvSpPr>
          <p:nvPr>
            <p:ph type="dt" sz="half" idx="10"/>
          </p:nvPr>
        </p:nvSpPr>
        <p:spPr/>
        <p:txBody>
          <a:bodyPr/>
          <a:lstStyle/>
          <a:p>
            <a:fld id="{886C2341-9EE6-4C4F-8275-75EC1190AC01}"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318116" y="156710"/>
            <a:ext cx="713294" cy="707197"/>
          </a:xfrm>
          <a:prstGeom prst="rect">
            <a:avLst/>
          </a:prstGeom>
        </p:spPr>
      </p:pic>
    </p:spTree>
    <p:extLst>
      <p:ext uri="{BB962C8B-B14F-4D97-AF65-F5344CB8AC3E}">
        <p14:creationId xmlns:p14="http://schemas.microsoft.com/office/powerpoint/2010/main" val="1006681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9120"/>
          </a:xfrm>
        </p:spPr>
        <p:txBody>
          <a:bodyPr>
            <a:normAutofit fontScale="90000"/>
          </a:bodyPr>
          <a:lstStyle/>
          <a:p>
            <a:r>
              <a:rPr lang="en-US" dirty="0" smtClean="0">
                <a:solidFill>
                  <a:schemeClr val="tx1"/>
                </a:solidFill>
              </a:rPr>
              <a:t>Vision</a:t>
            </a:r>
            <a:r>
              <a:rPr lang="en-US" dirty="0" smtClean="0"/>
              <a:t/>
            </a:r>
            <a:br>
              <a:rPr lang="en-US" dirty="0" smtClean="0"/>
            </a:br>
            <a:r>
              <a:rPr lang="en-US" dirty="0"/>
              <a:t>“Communities aware of their rights and able to effectively </a:t>
            </a:r>
            <a:r>
              <a:rPr lang="en-US" dirty="0" smtClean="0"/>
              <a:t>claim </a:t>
            </a:r>
            <a:r>
              <a:rPr lang="en-US" dirty="0"/>
              <a:t>them from moral and legal duty bearers. They access and use both preventive and curative health services. They have adequate access to WASH knowledge and services. They are able to rehabilitate, protect and conserve the environment. They are food secure throughout the year as well as resilient to shocks and stressors”.</a:t>
            </a:r>
            <a:br>
              <a:rPr lang="en-US" dirty="0"/>
            </a:br>
            <a:endParaRPr lang="en-US" dirty="0"/>
          </a:p>
        </p:txBody>
      </p:sp>
      <p:sp>
        <p:nvSpPr>
          <p:cNvPr id="3" name="Content Placeholder 2"/>
          <p:cNvSpPr>
            <a:spLocks noGrp="1"/>
          </p:cNvSpPr>
          <p:nvPr>
            <p:ph idx="1"/>
          </p:nvPr>
        </p:nvSpPr>
        <p:spPr>
          <a:xfrm>
            <a:off x="677334" y="609601"/>
            <a:ext cx="8596668" cy="5431762"/>
          </a:xfrm>
        </p:spPr>
        <p:txBody>
          <a:bodyPr/>
          <a:lstStyle/>
          <a:p>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10810116" y="256001"/>
            <a:ext cx="713294" cy="707197"/>
          </a:xfrm>
          <a:prstGeom prst="rect">
            <a:avLst/>
          </a:prstGeom>
        </p:spPr>
      </p:pic>
      <p:sp>
        <p:nvSpPr>
          <p:cNvPr id="5" name="Date Placeholder 4"/>
          <p:cNvSpPr>
            <a:spLocks noGrp="1"/>
          </p:cNvSpPr>
          <p:nvPr>
            <p:ph type="dt" sz="half" idx="10"/>
          </p:nvPr>
        </p:nvSpPr>
        <p:spPr/>
        <p:txBody>
          <a:bodyPr/>
          <a:lstStyle/>
          <a:p>
            <a:fld id="{880A1709-B91C-466D-BE5D-C49FAFFC0BA5}" type="datetime1">
              <a:rPr lang="en-US" smtClean="0"/>
              <a:t>11/6/2020</a:t>
            </a:fld>
            <a:endParaRPr lang="en-US" dirty="0"/>
          </a:p>
        </p:txBody>
      </p:sp>
    </p:spTree>
    <p:extLst>
      <p:ext uri="{BB962C8B-B14F-4D97-AF65-F5344CB8AC3E}">
        <p14:creationId xmlns:p14="http://schemas.microsoft.com/office/powerpoint/2010/main" val="930046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13745"/>
            <a:ext cx="8596668" cy="1127617"/>
          </a:xfrm>
        </p:spPr>
        <p:txBody>
          <a:bodyPr/>
          <a:lstStyle/>
          <a:p>
            <a:pPr marL="0" indent="0" algn="ctr">
              <a:buNone/>
            </a:pPr>
            <a:r>
              <a:rPr lang="en-US" b="1" dirty="0" smtClean="0"/>
              <a:t>Thank you for Listening.</a:t>
            </a:r>
            <a:endParaRPr lang="en-US" b="1" dirty="0"/>
          </a:p>
          <a:p>
            <a:pPr marL="0" indent="0" algn="ctr">
              <a:buNone/>
            </a:pPr>
            <a:r>
              <a:rPr lang="en-US" b="1" dirty="0" smtClean="0"/>
              <a:t>END</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832334455"/>
              </p:ext>
            </p:extLst>
          </p:nvPr>
        </p:nvGraphicFramePr>
        <p:xfrm>
          <a:off x="864394" y="665022"/>
          <a:ext cx="9554224" cy="4036287"/>
        </p:xfrm>
        <a:graphic>
          <a:graphicData uri="http://schemas.openxmlformats.org/drawingml/2006/table">
            <a:tbl>
              <a:tblPr firstRow="1" firstCol="1" bandRow="1">
                <a:tableStyleId>{5C22544A-7EE6-4342-B048-85BDC9FD1C3A}</a:tableStyleId>
              </a:tblPr>
              <a:tblGrid>
                <a:gridCol w="1219547">
                  <a:extLst>
                    <a:ext uri="{9D8B030D-6E8A-4147-A177-3AD203B41FA5}">
                      <a16:colId xmlns:a16="http://schemas.microsoft.com/office/drawing/2014/main" val="446964894"/>
                    </a:ext>
                  </a:extLst>
                </a:gridCol>
                <a:gridCol w="8334677">
                  <a:extLst>
                    <a:ext uri="{9D8B030D-6E8A-4147-A177-3AD203B41FA5}">
                      <a16:colId xmlns:a16="http://schemas.microsoft.com/office/drawing/2014/main" val="342980373"/>
                    </a:ext>
                  </a:extLst>
                </a:gridCol>
              </a:tblGrid>
              <a:tr h="455989">
                <a:tc gridSpan="2">
                  <a:txBody>
                    <a:bodyPr/>
                    <a:lstStyle/>
                    <a:p>
                      <a:pPr algn="just">
                        <a:lnSpc>
                          <a:spcPct val="115000"/>
                        </a:lnSpc>
                        <a:spcAft>
                          <a:spcPts val="0"/>
                        </a:spcAft>
                      </a:pPr>
                      <a:r>
                        <a:rPr lang="en-US" sz="1200" dirty="0">
                          <a:effectLst/>
                        </a:rPr>
                        <a:t>Boundary Partner 4: Other Stakeholders (NGOs, CSOs, CDF, County stakeholders and Partners)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45280448"/>
                  </a:ext>
                </a:extLst>
              </a:tr>
              <a:tr h="455989">
                <a:tc>
                  <a:txBody>
                    <a:bodyPr/>
                    <a:lstStyle/>
                    <a:p>
                      <a:pPr algn="r">
                        <a:lnSpc>
                          <a:spcPct val="115000"/>
                        </a:lnSpc>
                        <a:spcAft>
                          <a:spcPts val="0"/>
                        </a:spcAft>
                      </a:pPr>
                      <a:r>
                        <a:rPr lang="en-US" sz="12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Identify other national and county stakeholders to jointly collaborate in advocacy strategies and campaigns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2004969"/>
                  </a:ext>
                </a:extLst>
              </a:tr>
              <a:tr h="455989">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Conduct regular radio talk shows and media campaigns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9432322"/>
                  </a:ext>
                </a:extLst>
              </a:tr>
              <a:tr h="455989">
                <a:tc>
                  <a:txBody>
                    <a:bodyPr/>
                    <a:lstStyle/>
                    <a:p>
                      <a:pPr algn="r">
                        <a:lnSpc>
                          <a:spcPct val="115000"/>
                        </a:lnSpc>
                        <a:spcAft>
                          <a:spcPts val="0"/>
                        </a:spcAft>
                      </a:pPr>
                      <a:r>
                        <a:rPr lang="en-US" sz="1200">
                          <a:effectLst/>
                        </a:rPr>
                        <a:t>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Train duty and legal duty bearers on HRBA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4345659"/>
                  </a:ext>
                </a:extLst>
              </a:tr>
              <a:tr h="455989">
                <a:tc>
                  <a:txBody>
                    <a:bodyPr/>
                    <a:lstStyle/>
                    <a:p>
                      <a:pPr algn="r">
                        <a:lnSpc>
                          <a:spcPct val="115000"/>
                        </a:lnSpc>
                        <a:spcAft>
                          <a:spcPts val="0"/>
                        </a:spcAft>
                      </a:pPr>
                      <a:r>
                        <a:rPr lang="en-US" sz="1200">
                          <a:effectLst/>
                        </a:rPr>
                        <a:t>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Form stakeholder forums and facilitate community dialogue where the government and other partners participate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691937"/>
                  </a:ext>
                </a:extLst>
              </a:tr>
              <a:tr h="455989">
                <a:tc gridSpan="2">
                  <a:txBody>
                    <a:bodyPr/>
                    <a:lstStyle/>
                    <a:p>
                      <a:pPr algn="just">
                        <a:lnSpc>
                          <a:spcPct val="115000"/>
                        </a:lnSpc>
                        <a:spcAft>
                          <a:spcPts val="0"/>
                        </a:spcAft>
                      </a:pPr>
                      <a:r>
                        <a:rPr lang="en-US" sz="1200" dirty="0">
                          <a:effectLst/>
                        </a:rPr>
                        <a:t>Boundary partner 5: The Salvation Army (officers in all ranks)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174758185"/>
                  </a:ext>
                </a:extLst>
              </a:tr>
              <a:tr h="844364">
                <a:tc>
                  <a:txBody>
                    <a:bodyPr/>
                    <a:lstStyle/>
                    <a:p>
                      <a:pPr algn="r">
                        <a:lnSpc>
                          <a:spcPct val="115000"/>
                        </a:lnSpc>
                        <a:spcAft>
                          <a:spcPts val="0"/>
                        </a:spcAft>
                      </a:pPr>
                      <a:r>
                        <a:rPr lang="en-US" sz="1200">
                          <a:effectLst/>
                        </a:rPr>
                        <a:t>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15570">
                        <a:lnSpc>
                          <a:spcPts val="1050"/>
                        </a:lnSpc>
                        <a:spcAft>
                          <a:spcPts val="0"/>
                        </a:spcAft>
                      </a:pPr>
                      <a:r>
                        <a:rPr lang="en-US" sz="1200" dirty="0">
                          <a:effectLst/>
                        </a:rPr>
                        <a:t>Train key TSAKE personnel including project staff in PREPARE and DRR</a:t>
                      </a:r>
                    </a:p>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6085117"/>
                  </a:ext>
                </a:extLst>
              </a:tr>
              <a:tr h="455989">
                <a:tc>
                  <a:txBody>
                    <a:bodyPr/>
                    <a:lstStyle/>
                    <a:p>
                      <a:pPr algn="r">
                        <a:lnSpc>
                          <a:spcPct val="115000"/>
                        </a:lnSpc>
                        <a:spcAft>
                          <a:spcPts val="0"/>
                        </a:spcAft>
                      </a:pPr>
                      <a:r>
                        <a:rPr lang="en-US" sz="1200">
                          <a:effectLst/>
                        </a:rPr>
                        <a:t>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Involve local officers in all community trainings so boost their knowledge on the project.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3062854"/>
                  </a:ext>
                </a:extLst>
              </a:tr>
            </a:tbl>
          </a:graphicData>
        </a:graphic>
      </p:graphicFrame>
      <p:sp>
        <p:nvSpPr>
          <p:cNvPr id="5" name="Date Placeholder 4"/>
          <p:cNvSpPr>
            <a:spLocks noGrp="1"/>
          </p:cNvSpPr>
          <p:nvPr>
            <p:ph type="dt" sz="half" idx="10"/>
          </p:nvPr>
        </p:nvSpPr>
        <p:spPr/>
        <p:txBody>
          <a:bodyPr/>
          <a:lstStyle/>
          <a:p>
            <a:fld id="{39DF5261-4622-4C10-AC4A-AB529A224CB6}"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271934" y="387620"/>
            <a:ext cx="713294" cy="707197"/>
          </a:xfrm>
          <a:prstGeom prst="rect">
            <a:avLst/>
          </a:prstGeom>
        </p:spPr>
      </p:pic>
    </p:spTree>
    <p:extLst>
      <p:ext uri="{BB962C8B-B14F-4D97-AF65-F5344CB8AC3E}">
        <p14:creationId xmlns:p14="http://schemas.microsoft.com/office/powerpoint/2010/main" val="1660649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a:xfrm>
            <a:off x="677334" y="1634836"/>
            <a:ext cx="8596668" cy="3038764"/>
          </a:xfrm>
        </p:spPr>
        <p:txBody>
          <a:bodyPr>
            <a:normAutofit/>
          </a:bodyPr>
          <a:lstStyle/>
          <a:p>
            <a:pPr marL="0" indent="0">
              <a:buNone/>
            </a:pPr>
            <a:r>
              <a:rPr lang="en-US" sz="2400" dirty="0"/>
              <a:t>The project will engage government and other </a:t>
            </a:r>
            <a:r>
              <a:rPr lang="en-US" sz="2400" dirty="0" smtClean="0"/>
              <a:t>duty bearers</a:t>
            </a:r>
            <a:r>
              <a:rPr lang="en-US" sz="2400" dirty="0" smtClean="0"/>
              <a:t> </a:t>
            </a:r>
            <a:r>
              <a:rPr lang="en-US" sz="2400" dirty="0"/>
              <a:t>to ensure an enabling environment for communities to engage in their own development. The project will develop capacities for communities to analyze their own development challenges, address WASH and food security constraints, and access and utilize economic opportunities”.</a:t>
            </a:r>
          </a:p>
          <a:p>
            <a:endParaRPr lang="en-US" dirty="0"/>
          </a:p>
        </p:txBody>
      </p:sp>
      <p:pic>
        <p:nvPicPr>
          <p:cNvPr id="4" name="Picture 3"/>
          <p:cNvPicPr>
            <a:picLocks noChangeAspect="1"/>
          </p:cNvPicPr>
          <p:nvPr/>
        </p:nvPicPr>
        <p:blipFill>
          <a:blip r:embed="rId2"/>
          <a:stretch>
            <a:fillRect/>
          </a:stretch>
        </p:blipFill>
        <p:spPr>
          <a:xfrm>
            <a:off x="11022553" y="433801"/>
            <a:ext cx="713294" cy="707197"/>
          </a:xfrm>
          <a:prstGeom prst="rect">
            <a:avLst/>
          </a:prstGeom>
        </p:spPr>
      </p:pic>
      <p:sp>
        <p:nvSpPr>
          <p:cNvPr id="5" name="Date Placeholder 4"/>
          <p:cNvSpPr>
            <a:spLocks noGrp="1"/>
          </p:cNvSpPr>
          <p:nvPr>
            <p:ph type="dt" sz="half" idx="10"/>
          </p:nvPr>
        </p:nvSpPr>
        <p:spPr/>
        <p:txBody>
          <a:bodyPr/>
          <a:lstStyle/>
          <a:p>
            <a:fld id="{7F9B6E36-CF26-4C56-BCF5-ACC3A8BC402A}" type="datetime1">
              <a:rPr lang="en-US" smtClean="0"/>
              <a:t>11/6/2020</a:t>
            </a:fld>
            <a:endParaRPr lang="en-US" dirty="0"/>
          </a:p>
        </p:txBody>
      </p:sp>
    </p:spTree>
    <p:extLst>
      <p:ext uri="{BB962C8B-B14F-4D97-AF65-F5344CB8AC3E}">
        <p14:creationId xmlns:p14="http://schemas.microsoft.com/office/powerpoint/2010/main" val="509566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34" y="1385455"/>
            <a:ext cx="10397066" cy="4969163"/>
          </a:xfrm>
        </p:spPr>
        <p:txBody>
          <a:bodyPr/>
          <a:lstStyle/>
          <a:p>
            <a:pPr marL="0" indent="0">
              <a:buNone/>
            </a:pPr>
            <a:endParaRPr lang="en-US" dirty="0" smtClean="0"/>
          </a:p>
          <a:p>
            <a:endParaRPr lang="en-US" dirty="0"/>
          </a:p>
        </p:txBody>
      </p:sp>
      <p:pic>
        <p:nvPicPr>
          <p:cNvPr id="6" name="Picture 5"/>
          <p:cNvPicPr>
            <a:picLocks noChangeAspect="1"/>
          </p:cNvPicPr>
          <p:nvPr/>
        </p:nvPicPr>
        <p:blipFill>
          <a:blip r:embed="rId2"/>
          <a:stretch>
            <a:fillRect/>
          </a:stretch>
        </p:blipFill>
        <p:spPr>
          <a:xfrm>
            <a:off x="11299644" y="25094"/>
            <a:ext cx="713294" cy="707197"/>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416760121"/>
              </p:ext>
            </p:extLst>
          </p:nvPr>
        </p:nvGraphicFramePr>
        <p:xfrm>
          <a:off x="591127" y="971019"/>
          <a:ext cx="10825018" cy="5115745"/>
        </p:xfrm>
        <a:graphic>
          <a:graphicData uri="http://schemas.openxmlformats.org/drawingml/2006/table">
            <a:tbl>
              <a:tblPr firstRow="1" firstCol="1" bandRow="1">
                <a:tableStyleId>{5C22544A-7EE6-4342-B048-85BDC9FD1C3A}</a:tableStyleId>
              </a:tblPr>
              <a:tblGrid>
                <a:gridCol w="2105891">
                  <a:extLst>
                    <a:ext uri="{9D8B030D-6E8A-4147-A177-3AD203B41FA5}">
                      <a16:colId xmlns:a16="http://schemas.microsoft.com/office/drawing/2014/main" val="3930299011"/>
                    </a:ext>
                  </a:extLst>
                </a:gridCol>
                <a:gridCol w="4073237">
                  <a:extLst>
                    <a:ext uri="{9D8B030D-6E8A-4147-A177-3AD203B41FA5}">
                      <a16:colId xmlns:a16="http://schemas.microsoft.com/office/drawing/2014/main" val="136697248"/>
                    </a:ext>
                  </a:extLst>
                </a:gridCol>
                <a:gridCol w="4645890">
                  <a:extLst>
                    <a:ext uri="{9D8B030D-6E8A-4147-A177-3AD203B41FA5}">
                      <a16:colId xmlns:a16="http://schemas.microsoft.com/office/drawing/2014/main" val="3080532893"/>
                    </a:ext>
                  </a:extLst>
                </a:gridCol>
              </a:tblGrid>
              <a:tr h="5115745">
                <a:tc>
                  <a:txBody>
                    <a:bodyPr/>
                    <a:lstStyle/>
                    <a:p>
                      <a:pPr algn="just">
                        <a:lnSpc>
                          <a:spcPct val="115000"/>
                        </a:lnSpc>
                        <a:spcAft>
                          <a:spcPts val="0"/>
                        </a:spcAft>
                      </a:pPr>
                      <a:r>
                        <a:rPr lang="en-US" sz="1200" dirty="0">
                          <a:effectLst/>
                        </a:rPr>
                        <a:t>Boundary Partner 1: </a:t>
                      </a:r>
                      <a:endParaRPr lang="en-US" sz="1200" dirty="0" smtClean="0">
                        <a:effectLst/>
                      </a:endParaRPr>
                    </a:p>
                    <a:p>
                      <a:pPr algn="just">
                        <a:lnSpc>
                          <a:spcPct val="115000"/>
                        </a:lnSpc>
                        <a:spcAft>
                          <a:spcPts val="0"/>
                        </a:spcAft>
                      </a:pPr>
                      <a:r>
                        <a:rPr lang="en-US" sz="1200" dirty="0" smtClean="0">
                          <a:effectLst/>
                        </a:rPr>
                        <a:t>The </a:t>
                      </a:r>
                      <a:r>
                        <a:rPr lang="en-US" sz="1200" dirty="0">
                          <a:effectLst/>
                        </a:rPr>
                        <a:t>School (The teachers, the BOM, the Parents, the Pupils, the Alumni &amp; well-wishers)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algn="just">
                        <a:lnSpc>
                          <a:spcPct val="115000"/>
                        </a:lnSpc>
                        <a:spcAft>
                          <a:spcPts val="0"/>
                        </a:spcAft>
                      </a:pPr>
                      <a:r>
                        <a:rPr lang="en-US" sz="1200" dirty="0">
                          <a:effectLst/>
                        </a:rPr>
                        <a:t>The public primary schools in the area have a known sponsor from the church, some schools having sponsorship from The Salvation Army. The sponsor sits as a member in the BOM. The schools need to provide a safe and conducive environment for learning and working. This is not the situation in most cases as the infrastructure is poorly starting right from the classrooms, offices and toilet facilities. Some classrooms are overcrowded. The sanitation facilities are usually not enough for the required ratios, poorly constructed and also poorly maintained. Low participation of the parents, alumni, surrounding community in the school development has left many a school infrastructure in a deplorable state. The school is also made up of the teachers, pupils, parents, board and the alumni who each have a responsibility to play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algn="just">
                        <a:lnSpc>
                          <a:spcPct val="115000"/>
                        </a:lnSpc>
                        <a:spcAft>
                          <a:spcPts val="0"/>
                        </a:spcAft>
                      </a:pPr>
                      <a:r>
                        <a:rPr lang="en-US" sz="1200" dirty="0">
                          <a:effectLst/>
                        </a:rPr>
                        <a:t>Outcome Challenge 1: </a:t>
                      </a:r>
                      <a:endParaRPr lang="en-US" sz="1200" dirty="0" smtClean="0">
                        <a:effectLst/>
                      </a:endParaRPr>
                    </a:p>
                    <a:p>
                      <a:pPr algn="just">
                        <a:lnSpc>
                          <a:spcPct val="115000"/>
                        </a:lnSpc>
                        <a:spcAft>
                          <a:spcPts val="0"/>
                        </a:spcAft>
                      </a:pPr>
                      <a:r>
                        <a:rPr lang="en-US" sz="1200" dirty="0" smtClean="0">
                          <a:effectLst/>
                        </a:rPr>
                        <a:t>The </a:t>
                      </a:r>
                      <a:r>
                        <a:rPr lang="en-US" sz="1200" dirty="0">
                          <a:effectLst/>
                        </a:rPr>
                        <a:t>school community takes stock of existing situation and improves the infrastructural issue that do not require external finding. </a:t>
                      </a:r>
                    </a:p>
                    <a:p>
                      <a:pPr algn="just">
                        <a:lnSpc>
                          <a:spcPct val="115000"/>
                        </a:lnSpc>
                        <a:spcAft>
                          <a:spcPts val="0"/>
                        </a:spcAft>
                      </a:pPr>
                      <a:r>
                        <a:rPr lang="en-US" sz="1200" dirty="0">
                          <a:effectLst/>
                        </a:rPr>
                        <a:t>The school community to continually improve neglected facilities and activities.</a:t>
                      </a:r>
                    </a:p>
                    <a:p>
                      <a:pPr algn="just">
                        <a:lnSpc>
                          <a:spcPct val="115000"/>
                        </a:lnSpc>
                        <a:spcAft>
                          <a:spcPts val="0"/>
                        </a:spcAft>
                      </a:pPr>
                      <a:r>
                        <a:rPr lang="en-US" sz="1200" dirty="0">
                          <a:effectLst/>
                        </a:rPr>
                        <a:t> Pupils to take up good hygiene practices in the school including proper use of sanitation facilities, cleaning of classrooms and compounds, access to clean water and effective handwashing behavior especially owing to the Covid-19 disease. </a:t>
                      </a:r>
                    </a:p>
                    <a:p>
                      <a:pPr algn="just">
                        <a:lnSpc>
                          <a:spcPct val="115000"/>
                        </a:lnSpc>
                        <a:spcAft>
                          <a:spcPts val="0"/>
                        </a:spcAft>
                      </a:pPr>
                      <a:r>
                        <a:rPr lang="en-US" sz="1200" dirty="0">
                          <a:effectLst/>
                        </a:rPr>
                        <a:t>School management and community to jointly improve and install facilities to meet the required ratios, improve access to clean safe water and to have health and hygiene education propagated through rights of children clubs.</a:t>
                      </a:r>
                    </a:p>
                    <a:p>
                      <a:pPr algn="just">
                        <a:lnSpc>
                          <a:spcPct val="115000"/>
                        </a:lnSpc>
                        <a:spcAft>
                          <a:spcPts val="0"/>
                        </a:spcAft>
                      </a:pPr>
                      <a:r>
                        <a:rPr lang="en-US" sz="1200" dirty="0">
                          <a:effectLst/>
                        </a:rPr>
                        <a:t> All responsible parties to see that the rights of the children are upheld by all including the legal and moral duty bearers- to have children who know their rights as right holders and can claim them from the duty bearers. </a:t>
                      </a:r>
                    </a:p>
                    <a:p>
                      <a:pPr algn="just">
                        <a:lnSpc>
                          <a:spcPct val="115000"/>
                        </a:lnSpc>
                        <a:spcAft>
                          <a:spcPts val="0"/>
                        </a:spcAft>
                      </a:pPr>
                      <a:r>
                        <a:rPr lang="en-US" sz="1200" dirty="0">
                          <a:effectLst/>
                        </a:rPr>
                        <a:t>A strengthened BOM able to plan for continuous development, maintenance and sustainability of all resources within the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extLst>
                  <a:ext uri="{0D108BD9-81ED-4DB2-BD59-A6C34878D82A}">
                    <a16:rowId xmlns:a16="http://schemas.microsoft.com/office/drawing/2014/main" val="7215165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42480956"/>
              </p:ext>
            </p:extLst>
          </p:nvPr>
        </p:nvGraphicFramePr>
        <p:xfrm>
          <a:off x="591127" y="480291"/>
          <a:ext cx="10825018" cy="490728"/>
        </p:xfrm>
        <a:graphic>
          <a:graphicData uri="http://schemas.openxmlformats.org/drawingml/2006/table">
            <a:tbl>
              <a:tblPr firstRow="1" firstCol="1" bandRow="1">
                <a:tableStyleId>{5C22544A-7EE6-4342-B048-85BDC9FD1C3A}</a:tableStyleId>
              </a:tblPr>
              <a:tblGrid>
                <a:gridCol w="2124014">
                  <a:extLst>
                    <a:ext uri="{9D8B030D-6E8A-4147-A177-3AD203B41FA5}">
                      <a16:colId xmlns:a16="http://schemas.microsoft.com/office/drawing/2014/main" val="1434005924"/>
                    </a:ext>
                  </a:extLst>
                </a:gridCol>
                <a:gridCol w="4064350">
                  <a:extLst>
                    <a:ext uri="{9D8B030D-6E8A-4147-A177-3AD203B41FA5}">
                      <a16:colId xmlns:a16="http://schemas.microsoft.com/office/drawing/2014/main" val="1442927749"/>
                    </a:ext>
                  </a:extLst>
                </a:gridCol>
                <a:gridCol w="4636654">
                  <a:extLst>
                    <a:ext uri="{9D8B030D-6E8A-4147-A177-3AD203B41FA5}">
                      <a16:colId xmlns:a16="http://schemas.microsoft.com/office/drawing/2014/main" val="3966119455"/>
                    </a:ext>
                  </a:extLst>
                </a:gridCol>
              </a:tblGrid>
              <a:tr h="313805">
                <a:tc>
                  <a:txBody>
                    <a:bodyPr/>
                    <a:lstStyle/>
                    <a:p>
                      <a:pPr algn="just">
                        <a:lnSpc>
                          <a:spcPct val="115000"/>
                        </a:lnSpc>
                        <a:spcAft>
                          <a:spcPts val="0"/>
                        </a:spcAft>
                      </a:pPr>
                      <a:r>
                        <a:rPr lang="en-US" sz="1400" dirty="0">
                          <a:effectLst/>
                        </a:rPr>
                        <a:t>BOUNDARY PARTNER </a:t>
                      </a:r>
                      <a:r>
                        <a:rPr lang="en-US" sz="1400" dirty="0" smtClean="0">
                          <a:effectLst/>
                        </a:rPr>
                        <a:t>NAME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rPr>
                        <a:t>BASELINE SITUATION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400" dirty="0">
                          <a:effectLst/>
                        </a:rPr>
                        <a:t>OUTCOME CHALLENGE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2679673"/>
                  </a:ext>
                </a:extLst>
              </a:tr>
            </a:tbl>
          </a:graphicData>
        </a:graphic>
      </p:graphicFrame>
      <p:sp>
        <p:nvSpPr>
          <p:cNvPr id="2" name="Date Placeholder 1"/>
          <p:cNvSpPr>
            <a:spLocks noGrp="1"/>
          </p:cNvSpPr>
          <p:nvPr>
            <p:ph type="dt" sz="half" idx="10"/>
          </p:nvPr>
        </p:nvSpPr>
        <p:spPr/>
        <p:txBody>
          <a:bodyPr/>
          <a:lstStyle/>
          <a:p>
            <a:fld id="{2C4E51E1-841C-468D-BE41-A4CCC36303F6}" type="datetime1">
              <a:rPr lang="en-US" smtClean="0"/>
              <a:t>11/6/2020</a:t>
            </a:fld>
            <a:endParaRPr lang="en-US" dirty="0"/>
          </a:p>
        </p:txBody>
      </p:sp>
    </p:spTree>
    <p:extLst>
      <p:ext uri="{BB962C8B-B14F-4D97-AF65-F5344CB8AC3E}">
        <p14:creationId xmlns:p14="http://schemas.microsoft.com/office/powerpoint/2010/main" val="3516403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34433042"/>
              </p:ext>
            </p:extLst>
          </p:nvPr>
        </p:nvGraphicFramePr>
        <p:xfrm>
          <a:off x="1016928" y="406401"/>
          <a:ext cx="10057472" cy="6224938"/>
        </p:xfrm>
        <a:graphic>
          <a:graphicData uri="http://schemas.openxmlformats.org/drawingml/2006/table">
            <a:tbl>
              <a:tblPr firstRow="1" firstCol="1" bandRow="1">
                <a:tableStyleId>{5C22544A-7EE6-4342-B048-85BDC9FD1C3A}</a:tableStyleId>
              </a:tblPr>
              <a:tblGrid>
                <a:gridCol w="2622199">
                  <a:extLst>
                    <a:ext uri="{9D8B030D-6E8A-4147-A177-3AD203B41FA5}">
                      <a16:colId xmlns:a16="http://schemas.microsoft.com/office/drawing/2014/main" val="1213583120"/>
                    </a:ext>
                  </a:extLst>
                </a:gridCol>
                <a:gridCol w="3870037">
                  <a:extLst>
                    <a:ext uri="{9D8B030D-6E8A-4147-A177-3AD203B41FA5}">
                      <a16:colId xmlns:a16="http://schemas.microsoft.com/office/drawing/2014/main" val="2840107954"/>
                    </a:ext>
                  </a:extLst>
                </a:gridCol>
                <a:gridCol w="3565236">
                  <a:extLst>
                    <a:ext uri="{9D8B030D-6E8A-4147-A177-3AD203B41FA5}">
                      <a16:colId xmlns:a16="http://schemas.microsoft.com/office/drawing/2014/main" val="617640469"/>
                    </a:ext>
                  </a:extLst>
                </a:gridCol>
              </a:tblGrid>
              <a:tr h="6224938">
                <a:tc>
                  <a:txBody>
                    <a:bodyPr/>
                    <a:lstStyle/>
                    <a:p>
                      <a:pPr algn="just">
                        <a:lnSpc>
                          <a:spcPct val="115000"/>
                        </a:lnSpc>
                        <a:spcAft>
                          <a:spcPts val="0"/>
                        </a:spcAft>
                      </a:pPr>
                      <a:r>
                        <a:rPr lang="en-US" sz="1200" dirty="0">
                          <a:effectLst/>
                        </a:rPr>
                        <a:t>Boundary Partner 2: The Local Community (The Investor Groups, Registered community groups, Groups of PLWD, Community Working Groups)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Community groups in existence are either not registered and even if registered lack the knowledge and capacity for economic empowerment of community members. Farming being the backbone of the community is also practiced without strategies to improve the soil structure or soil fertility to improve yields. Climate smart agriculture methodologies lacking or not implemented. The lack of participation and representation in the county meetings means that the views of the community sometimes do not reach the decision makers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tc>
                  <a:txBody>
                    <a:bodyPr/>
                    <a:lstStyle/>
                    <a:p>
                      <a:pPr algn="just">
                        <a:lnSpc>
                          <a:spcPct val="115000"/>
                        </a:lnSpc>
                        <a:spcAft>
                          <a:spcPts val="0"/>
                        </a:spcAft>
                      </a:pPr>
                      <a:r>
                        <a:rPr lang="en-US" sz="1200" dirty="0">
                          <a:effectLst/>
                        </a:rPr>
                        <a:t>Outcome Challenge 2:  </a:t>
                      </a:r>
                    </a:p>
                    <a:p>
                      <a:pPr algn="just">
                        <a:lnSpc>
                          <a:spcPct val="115000"/>
                        </a:lnSpc>
                        <a:spcAft>
                          <a:spcPts val="0"/>
                        </a:spcAft>
                      </a:pPr>
                      <a:r>
                        <a:rPr lang="en-US" sz="1200" dirty="0">
                          <a:effectLst/>
                        </a:rPr>
                        <a:t>The local community have the capacity to implement VSLA for members’ economic empowerment. They hold regular meetings, borrow and loan to members.</a:t>
                      </a:r>
                    </a:p>
                    <a:p>
                      <a:pPr algn="just">
                        <a:lnSpc>
                          <a:spcPct val="115000"/>
                        </a:lnSpc>
                        <a:spcAft>
                          <a:spcPts val="0"/>
                        </a:spcAft>
                      </a:pPr>
                      <a:r>
                        <a:rPr lang="en-US" sz="1200" dirty="0" smtClean="0">
                          <a:effectLst/>
                        </a:rPr>
                        <a:t>Inclusivity </a:t>
                      </a:r>
                      <a:r>
                        <a:rPr lang="en-US" sz="1200" dirty="0">
                          <a:effectLst/>
                        </a:rPr>
                        <a:t>is observed in all groups and community structures.</a:t>
                      </a:r>
                    </a:p>
                    <a:p>
                      <a:pPr algn="just">
                        <a:lnSpc>
                          <a:spcPct val="115000"/>
                        </a:lnSpc>
                        <a:spcAft>
                          <a:spcPts val="0"/>
                        </a:spcAft>
                      </a:pPr>
                      <a:r>
                        <a:rPr lang="en-US" sz="1200" dirty="0">
                          <a:effectLst/>
                        </a:rPr>
                        <a:t>Working groups in place where farmers are trained and practicing sustainable agriculture, soil conservation, crop rotation among others for best yields and thereafter have options for the best marketing strategies. </a:t>
                      </a:r>
                    </a:p>
                    <a:p>
                      <a:pPr algn="just">
                        <a:lnSpc>
                          <a:spcPct val="115000"/>
                        </a:lnSpc>
                        <a:spcAft>
                          <a:spcPts val="0"/>
                        </a:spcAft>
                      </a:pPr>
                      <a:r>
                        <a:rPr lang="en-US" sz="1200" dirty="0">
                          <a:effectLst/>
                        </a:rPr>
                        <a:t>Working groups train on best storage practices to ensure reduction of post-harvest losses.</a:t>
                      </a:r>
                    </a:p>
                    <a:p>
                      <a:pPr algn="just">
                        <a:lnSpc>
                          <a:spcPct val="115000"/>
                        </a:lnSpc>
                        <a:spcAft>
                          <a:spcPts val="0"/>
                        </a:spcAft>
                      </a:pPr>
                      <a:r>
                        <a:rPr lang="en-US" sz="1200" dirty="0">
                          <a:effectLst/>
                        </a:rPr>
                        <a:t>The community members train and participate in decision making for development and be advocates on environmental and climate justice.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036" marR="66036" marT="0" marB="0"/>
                </a:tc>
                <a:extLst>
                  <a:ext uri="{0D108BD9-81ED-4DB2-BD59-A6C34878D82A}">
                    <a16:rowId xmlns:a16="http://schemas.microsoft.com/office/drawing/2014/main" val="1100953764"/>
                  </a:ext>
                </a:extLst>
              </a:tr>
            </a:tbl>
          </a:graphicData>
        </a:graphic>
      </p:graphicFrame>
      <p:sp>
        <p:nvSpPr>
          <p:cNvPr id="2" name="Date Placeholder 1"/>
          <p:cNvSpPr>
            <a:spLocks noGrp="1"/>
          </p:cNvSpPr>
          <p:nvPr>
            <p:ph type="dt" sz="half" idx="10"/>
          </p:nvPr>
        </p:nvSpPr>
        <p:spPr/>
        <p:txBody>
          <a:bodyPr/>
          <a:lstStyle/>
          <a:p>
            <a:fld id="{D1D7240F-E766-4E10-A988-E9245F3EE60D}" type="datetime1">
              <a:rPr lang="en-US" smtClean="0"/>
              <a:t>11/6/2020</a:t>
            </a:fld>
            <a:endParaRPr lang="en-US" dirty="0"/>
          </a:p>
        </p:txBody>
      </p:sp>
      <p:pic>
        <p:nvPicPr>
          <p:cNvPr id="5" name="Picture 4"/>
          <p:cNvPicPr>
            <a:picLocks noChangeAspect="1"/>
          </p:cNvPicPr>
          <p:nvPr/>
        </p:nvPicPr>
        <p:blipFill>
          <a:blip r:embed="rId2"/>
          <a:stretch>
            <a:fillRect/>
          </a:stretch>
        </p:blipFill>
        <p:spPr>
          <a:xfrm>
            <a:off x="11373535" y="147474"/>
            <a:ext cx="713294" cy="707197"/>
          </a:xfrm>
          <a:prstGeom prst="rect">
            <a:avLst/>
          </a:prstGeom>
        </p:spPr>
      </p:pic>
    </p:spTree>
    <p:extLst>
      <p:ext uri="{BB962C8B-B14F-4D97-AF65-F5344CB8AC3E}">
        <p14:creationId xmlns:p14="http://schemas.microsoft.com/office/powerpoint/2010/main" val="305700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78737617"/>
              </p:ext>
            </p:extLst>
          </p:nvPr>
        </p:nvGraphicFramePr>
        <p:xfrm>
          <a:off x="864393" y="461818"/>
          <a:ext cx="10560989" cy="5556109"/>
        </p:xfrm>
        <a:graphic>
          <a:graphicData uri="http://schemas.openxmlformats.org/drawingml/2006/table">
            <a:tbl>
              <a:tblPr firstRow="1" firstCol="1" bandRow="1">
                <a:tableStyleId>{5C22544A-7EE6-4342-B048-85BDC9FD1C3A}</a:tableStyleId>
              </a:tblPr>
              <a:tblGrid>
                <a:gridCol w="3490427">
                  <a:extLst>
                    <a:ext uri="{9D8B030D-6E8A-4147-A177-3AD203B41FA5}">
                      <a16:colId xmlns:a16="http://schemas.microsoft.com/office/drawing/2014/main" val="1843107101"/>
                    </a:ext>
                  </a:extLst>
                </a:gridCol>
                <a:gridCol w="4255386">
                  <a:extLst>
                    <a:ext uri="{9D8B030D-6E8A-4147-A177-3AD203B41FA5}">
                      <a16:colId xmlns:a16="http://schemas.microsoft.com/office/drawing/2014/main" val="2436727081"/>
                    </a:ext>
                  </a:extLst>
                </a:gridCol>
                <a:gridCol w="2815176">
                  <a:extLst>
                    <a:ext uri="{9D8B030D-6E8A-4147-A177-3AD203B41FA5}">
                      <a16:colId xmlns:a16="http://schemas.microsoft.com/office/drawing/2014/main" val="1454397453"/>
                    </a:ext>
                  </a:extLst>
                </a:gridCol>
              </a:tblGrid>
              <a:tr h="5556109">
                <a:tc>
                  <a:txBody>
                    <a:bodyPr/>
                    <a:lstStyle/>
                    <a:p>
                      <a:pPr algn="just">
                        <a:lnSpc>
                          <a:spcPct val="115000"/>
                        </a:lnSpc>
                        <a:spcAft>
                          <a:spcPts val="0"/>
                        </a:spcAft>
                      </a:pPr>
                      <a:r>
                        <a:rPr lang="en-US" sz="1200" dirty="0">
                          <a:solidFill>
                            <a:schemeClr val="tx1"/>
                          </a:solidFill>
                          <a:effectLst/>
                        </a:rPr>
                        <a:t>Boundary Partner 3: The Government (Ministry of Health, Ministry of Education, Ministry of Agriculture, Ministry of ICT and Youth affairs, etc.)</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The functions of the Ministry of Education remain at the helm at the national government, while those of Health and Agriculture have been devolved to the counties. The County government offers direction to the sub counties, cascading down to the wards and villages. County budgets are discussed at the County Integrated Development Plan meetings. The community representatives are invited to the meetings to prioritize on development needs (though it is not always that all views are represented). The Ministries converge as they deliver services to the people to ensure that they attain the highest level of good health through good nutrition, seeking for preventive and curative health services and advice when not well, involving the youth through creating programs for life skills development and ensuring that the pupils in the schools and institutions are learning in a conducive environment with the required facilities ranging from infrastructure to the recommended ratio of human resources deployed.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Outcome Challenge 3: </a:t>
                      </a:r>
                    </a:p>
                    <a:p>
                      <a:pPr algn="just">
                        <a:lnSpc>
                          <a:spcPct val="115000"/>
                        </a:lnSpc>
                        <a:spcAft>
                          <a:spcPts val="0"/>
                        </a:spcAft>
                      </a:pPr>
                      <a:r>
                        <a:rPr lang="en-US" sz="1200" dirty="0">
                          <a:solidFill>
                            <a:schemeClr val="tx1"/>
                          </a:solidFill>
                          <a:effectLst/>
                        </a:rPr>
                        <a:t>The government is the main legal duty bearer </a:t>
                      </a:r>
                      <a:r>
                        <a:rPr lang="en-US" sz="1200" dirty="0" smtClean="0">
                          <a:solidFill>
                            <a:schemeClr val="tx1"/>
                          </a:solidFill>
                          <a:effectLst/>
                        </a:rPr>
                        <a:t>and it is responsible</a:t>
                      </a:r>
                      <a:r>
                        <a:rPr lang="en-US" sz="1200" baseline="0" dirty="0" smtClean="0">
                          <a:solidFill>
                            <a:schemeClr val="tx1"/>
                          </a:solidFill>
                          <a:effectLst/>
                        </a:rPr>
                        <a:t> for </a:t>
                      </a:r>
                      <a:r>
                        <a:rPr lang="en-US" sz="1200" dirty="0" smtClean="0">
                          <a:solidFill>
                            <a:schemeClr val="tx1"/>
                          </a:solidFill>
                          <a:effectLst/>
                        </a:rPr>
                        <a:t>service delivery  </a:t>
                      </a:r>
                      <a:r>
                        <a:rPr lang="en-US" sz="1200" dirty="0">
                          <a:solidFill>
                            <a:schemeClr val="tx1"/>
                          </a:solidFill>
                          <a:effectLst/>
                        </a:rPr>
                        <a:t>to the </a:t>
                      </a:r>
                      <a:r>
                        <a:rPr lang="en-US" sz="1200" dirty="0" err="1" smtClean="0">
                          <a:solidFill>
                            <a:schemeClr val="tx1"/>
                          </a:solidFill>
                          <a:effectLst/>
                        </a:rPr>
                        <a:t>rightholders</a:t>
                      </a:r>
                      <a:r>
                        <a:rPr lang="en-US" sz="1200" dirty="0" smtClean="0">
                          <a:solidFill>
                            <a:schemeClr val="tx1"/>
                          </a:solidFill>
                          <a:effectLst/>
                        </a:rPr>
                        <a:t> </a:t>
                      </a:r>
                      <a:r>
                        <a:rPr lang="en-US" sz="1200" dirty="0">
                          <a:solidFill>
                            <a:schemeClr val="tx1"/>
                          </a:solidFill>
                          <a:effectLst/>
                        </a:rPr>
                        <a:t>by law and right.</a:t>
                      </a:r>
                    </a:p>
                    <a:p>
                      <a:pPr algn="just">
                        <a:lnSpc>
                          <a:spcPct val="115000"/>
                        </a:lnSpc>
                        <a:spcAft>
                          <a:spcPts val="0"/>
                        </a:spcAft>
                      </a:pPr>
                      <a:r>
                        <a:rPr lang="en-US" sz="1200" dirty="0">
                          <a:solidFill>
                            <a:schemeClr val="tx1"/>
                          </a:solidFill>
                          <a:effectLst/>
                        </a:rPr>
                        <a:t> The National and County government ministries will take lead in technical trainings and offering development </a:t>
                      </a:r>
                      <a:r>
                        <a:rPr lang="en-US" sz="1200" dirty="0" smtClean="0">
                          <a:solidFill>
                            <a:schemeClr val="tx1"/>
                          </a:solidFill>
                          <a:effectLst/>
                        </a:rPr>
                        <a:t>initiatives </a:t>
                      </a:r>
                      <a:r>
                        <a:rPr lang="en-US" sz="1200" dirty="0">
                          <a:solidFill>
                            <a:schemeClr val="tx1"/>
                          </a:solidFill>
                          <a:effectLst/>
                        </a:rPr>
                        <a:t>cognizant of the fact that the CSOs </a:t>
                      </a:r>
                      <a:r>
                        <a:rPr lang="en-US" sz="1200" dirty="0" smtClean="0">
                          <a:solidFill>
                            <a:schemeClr val="tx1"/>
                          </a:solidFill>
                          <a:effectLst/>
                        </a:rPr>
                        <a:t>role</a:t>
                      </a:r>
                      <a:r>
                        <a:rPr lang="en-US" sz="1200" baseline="0" dirty="0" smtClean="0">
                          <a:solidFill>
                            <a:schemeClr val="tx1"/>
                          </a:solidFill>
                          <a:effectLst/>
                        </a:rPr>
                        <a:t> is to ensure those rights are fulfilled</a:t>
                      </a:r>
                      <a:r>
                        <a:rPr lang="en-US" sz="1200" dirty="0" smtClean="0">
                          <a:solidFill>
                            <a:schemeClr val="tx1"/>
                          </a:solidFill>
                          <a:effectLst/>
                        </a:rPr>
                        <a:t>.</a:t>
                      </a:r>
                      <a:endParaRPr lang="en-US" sz="1200" dirty="0">
                        <a:solidFill>
                          <a:schemeClr val="tx1"/>
                        </a:solidFill>
                        <a:effectLst/>
                      </a:endParaRPr>
                    </a:p>
                    <a:p>
                      <a:pPr algn="just">
                        <a:lnSpc>
                          <a:spcPct val="115000"/>
                        </a:lnSpc>
                        <a:spcAft>
                          <a:spcPts val="0"/>
                        </a:spcAft>
                      </a:pPr>
                      <a:r>
                        <a:rPr lang="en-US" sz="1200" dirty="0">
                          <a:solidFill>
                            <a:schemeClr val="tx1"/>
                          </a:solidFill>
                          <a:effectLst/>
                        </a:rPr>
                        <a:t>Ministries will take the lead in development of the counties through relevant activities in improved Health, sustainable Agriculture, Sanitation, Inclusion and Youth development among others.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5305876"/>
                  </a:ext>
                </a:extLst>
              </a:tr>
            </a:tbl>
          </a:graphicData>
        </a:graphic>
      </p:graphicFrame>
      <p:sp>
        <p:nvSpPr>
          <p:cNvPr id="2" name="Date Placeholder 1"/>
          <p:cNvSpPr>
            <a:spLocks noGrp="1"/>
          </p:cNvSpPr>
          <p:nvPr>
            <p:ph type="dt" sz="half" idx="10"/>
          </p:nvPr>
        </p:nvSpPr>
        <p:spPr/>
        <p:txBody>
          <a:bodyPr/>
          <a:lstStyle/>
          <a:p>
            <a:fld id="{D41ECEE0-4602-48F5-8C03-F7562DBBD7EF}" type="datetime1">
              <a:rPr lang="en-US" smtClean="0"/>
              <a:t>11/6/2020</a:t>
            </a:fld>
            <a:endParaRPr lang="en-US" dirty="0"/>
          </a:p>
        </p:txBody>
      </p:sp>
      <p:pic>
        <p:nvPicPr>
          <p:cNvPr id="5" name="Picture 4"/>
          <p:cNvPicPr>
            <a:picLocks noChangeAspect="1"/>
          </p:cNvPicPr>
          <p:nvPr/>
        </p:nvPicPr>
        <p:blipFill>
          <a:blip r:embed="rId2"/>
          <a:stretch>
            <a:fillRect/>
          </a:stretch>
        </p:blipFill>
        <p:spPr>
          <a:xfrm>
            <a:off x="11308880" y="84784"/>
            <a:ext cx="713294" cy="707197"/>
          </a:xfrm>
          <a:prstGeom prst="rect">
            <a:avLst/>
          </a:prstGeom>
        </p:spPr>
      </p:pic>
    </p:spTree>
    <p:extLst>
      <p:ext uri="{BB962C8B-B14F-4D97-AF65-F5344CB8AC3E}">
        <p14:creationId xmlns:p14="http://schemas.microsoft.com/office/powerpoint/2010/main" val="3923197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34610099"/>
              </p:ext>
            </p:extLst>
          </p:nvPr>
        </p:nvGraphicFramePr>
        <p:xfrm>
          <a:off x="864394" y="766618"/>
          <a:ext cx="10210006" cy="4626660"/>
        </p:xfrm>
        <a:graphic>
          <a:graphicData uri="http://schemas.openxmlformats.org/drawingml/2006/table">
            <a:tbl>
              <a:tblPr firstRow="1" firstCol="1" bandRow="1">
                <a:tableStyleId>{5C22544A-7EE6-4342-B048-85BDC9FD1C3A}</a:tableStyleId>
              </a:tblPr>
              <a:tblGrid>
                <a:gridCol w="3374426">
                  <a:extLst>
                    <a:ext uri="{9D8B030D-6E8A-4147-A177-3AD203B41FA5}">
                      <a16:colId xmlns:a16="http://schemas.microsoft.com/office/drawing/2014/main" val="123351546"/>
                    </a:ext>
                  </a:extLst>
                </a:gridCol>
                <a:gridCol w="4113962">
                  <a:extLst>
                    <a:ext uri="{9D8B030D-6E8A-4147-A177-3AD203B41FA5}">
                      <a16:colId xmlns:a16="http://schemas.microsoft.com/office/drawing/2014/main" val="3448597399"/>
                    </a:ext>
                  </a:extLst>
                </a:gridCol>
                <a:gridCol w="2721618">
                  <a:extLst>
                    <a:ext uri="{9D8B030D-6E8A-4147-A177-3AD203B41FA5}">
                      <a16:colId xmlns:a16="http://schemas.microsoft.com/office/drawing/2014/main" val="2301562666"/>
                    </a:ext>
                  </a:extLst>
                </a:gridCol>
              </a:tblGrid>
              <a:tr h="2133608">
                <a:tc>
                  <a:txBody>
                    <a:bodyPr/>
                    <a:lstStyle/>
                    <a:p>
                      <a:pPr algn="just">
                        <a:lnSpc>
                          <a:spcPct val="115000"/>
                        </a:lnSpc>
                        <a:spcAft>
                          <a:spcPts val="0"/>
                        </a:spcAft>
                      </a:pPr>
                      <a:r>
                        <a:rPr lang="en-US" sz="1200" dirty="0">
                          <a:solidFill>
                            <a:schemeClr val="tx1"/>
                          </a:solidFill>
                          <a:effectLst/>
                        </a:rPr>
                        <a:t>Boundary Partner 4: Other NGOs, CSOs, County stakeholders and Partners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A number of national, international and civil society organizations are working on development with community members on the ground. Sometimes to the detriment of the community, there is a duplication of activities and wastage of resources due to uncoordinated activities.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dirty="0">
                          <a:solidFill>
                            <a:schemeClr val="tx1"/>
                          </a:solidFill>
                          <a:effectLst/>
                        </a:rPr>
                        <a:t>Outcome Challenge 4:  </a:t>
                      </a:r>
                    </a:p>
                    <a:p>
                      <a:pPr>
                        <a:lnSpc>
                          <a:spcPct val="115000"/>
                        </a:lnSpc>
                        <a:spcAft>
                          <a:spcPts val="0"/>
                        </a:spcAft>
                      </a:pPr>
                      <a:r>
                        <a:rPr lang="en-US" sz="1200" dirty="0">
                          <a:solidFill>
                            <a:schemeClr val="tx1"/>
                          </a:solidFill>
                          <a:effectLst/>
                        </a:rPr>
                        <a:t>The NGOs and CSOs are working in coordinated harmony to reduce </a:t>
                      </a:r>
                      <a:r>
                        <a:rPr lang="en-US" sz="1200" dirty="0" smtClean="0">
                          <a:solidFill>
                            <a:schemeClr val="tx1"/>
                          </a:solidFill>
                          <a:effectLst/>
                        </a:rPr>
                        <a:t>duplication</a:t>
                      </a:r>
                      <a:r>
                        <a:rPr lang="en-US" sz="1200" baseline="0" dirty="0" smtClean="0">
                          <a:solidFill>
                            <a:schemeClr val="tx1"/>
                          </a:solidFill>
                          <a:effectLst/>
                        </a:rPr>
                        <a:t> and holding the Government accountable in fulfilling its </a:t>
                      </a:r>
                      <a:r>
                        <a:rPr lang="en-US" sz="1200" baseline="0" dirty="0" smtClean="0">
                          <a:solidFill>
                            <a:schemeClr val="tx1"/>
                          </a:solidFill>
                          <a:effectLst/>
                        </a:rPr>
                        <a:t>obligations</a:t>
                      </a:r>
                      <a:r>
                        <a:rPr lang="en-US" sz="1200" baseline="0" dirty="0" smtClean="0">
                          <a:solidFill>
                            <a:schemeClr val="tx1"/>
                          </a:solidFill>
                          <a:effectLst/>
                        </a:rPr>
                        <a:t>.</a:t>
                      </a:r>
                      <a:endParaRPr lang="en-US" sz="1200" dirty="0">
                        <a:solidFill>
                          <a:schemeClr val="tx1"/>
                        </a:solidFill>
                        <a:effectLst/>
                      </a:endParaRPr>
                    </a:p>
                    <a:p>
                      <a:pPr algn="just">
                        <a:lnSpc>
                          <a:spcPct val="115000"/>
                        </a:lnSpc>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342912"/>
                  </a:ext>
                </a:extLst>
              </a:tr>
              <a:tr h="2493052">
                <a:tc>
                  <a:txBody>
                    <a:bodyPr/>
                    <a:lstStyle/>
                    <a:p>
                      <a:pPr algn="just">
                        <a:lnSpc>
                          <a:spcPct val="115000"/>
                        </a:lnSpc>
                        <a:spcAft>
                          <a:spcPts val="0"/>
                        </a:spcAft>
                      </a:pPr>
                      <a:r>
                        <a:rPr lang="en-US" sz="1200" dirty="0">
                          <a:effectLst/>
                        </a:rPr>
                        <a:t>Boundary Partner 5: Salvation Army( officers in all ranks)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b="1" dirty="0">
                          <a:effectLst/>
                        </a:rPr>
                        <a:t>Salvation Army officers are central for the project to function well and most of them lack better understanding of the project.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b="1" dirty="0">
                          <a:effectLst/>
                        </a:rPr>
                        <a:t>Outcome Challenge 5: </a:t>
                      </a:r>
                    </a:p>
                    <a:p>
                      <a:pPr algn="just">
                        <a:lnSpc>
                          <a:spcPct val="115000"/>
                        </a:lnSpc>
                        <a:spcAft>
                          <a:spcPts val="0"/>
                        </a:spcAft>
                      </a:pPr>
                      <a:r>
                        <a:rPr lang="en-US" sz="1200" b="1" dirty="0">
                          <a:effectLst/>
                        </a:rPr>
                        <a:t>Officers create a good working environment whereby there is synergy between the communities, project staff and the salvation army corps in the project area and THQ.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0980320"/>
                  </a:ext>
                </a:extLst>
              </a:tr>
            </a:tbl>
          </a:graphicData>
        </a:graphic>
      </p:graphicFrame>
      <p:sp>
        <p:nvSpPr>
          <p:cNvPr id="2" name="Date Placeholder 1"/>
          <p:cNvSpPr>
            <a:spLocks noGrp="1"/>
          </p:cNvSpPr>
          <p:nvPr>
            <p:ph type="dt" sz="half" idx="10"/>
          </p:nvPr>
        </p:nvSpPr>
        <p:spPr/>
        <p:txBody>
          <a:bodyPr/>
          <a:lstStyle/>
          <a:p>
            <a:fld id="{A70FFF27-73C7-4A5D-8807-F7658BC4E9F2}" type="datetime1">
              <a:rPr lang="en-US" smtClean="0"/>
              <a:t>11/6/2020</a:t>
            </a:fld>
            <a:endParaRPr lang="en-US" dirty="0"/>
          </a:p>
        </p:txBody>
      </p:sp>
      <p:pic>
        <p:nvPicPr>
          <p:cNvPr id="5" name="Picture 4"/>
          <p:cNvPicPr>
            <a:picLocks noChangeAspect="1"/>
          </p:cNvPicPr>
          <p:nvPr/>
        </p:nvPicPr>
        <p:blipFill>
          <a:blip r:embed="rId2"/>
          <a:stretch>
            <a:fillRect/>
          </a:stretch>
        </p:blipFill>
        <p:spPr>
          <a:xfrm>
            <a:off x="11074400" y="59421"/>
            <a:ext cx="713294" cy="707197"/>
          </a:xfrm>
          <a:prstGeom prst="rect">
            <a:avLst/>
          </a:prstGeom>
        </p:spPr>
      </p:pic>
    </p:spTree>
    <p:extLst>
      <p:ext uri="{BB962C8B-B14F-4D97-AF65-F5344CB8AC3E}">
        <p14:creationId xmlns:p14="http://schemas.microsoft.com/office/powerpoint/2010/main" val="1827492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491"/>
          </a:xfrm>
        </p:spPr>
        <p:txBody>
          <a:bodyPr/>
          <a:lstStyle/>
          <a:p>
            <a:r>
              <a:rPr lang="en-US" dirty="0" smtClean="0"/>
              <a:t>Progress Markers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49882235"/>
              </p:ext>
            </p:extLst>
          </p:nvPr>
        </p:nvGraphicFramePr>
        <p:xfrm>
          <a:off x="596373" y="1366982"/>
          <a:ext cx="10108570" cy="4525817"/>
        </p:xfrm>
        <a:graphic>
          <a:graphicData uri="http://schemas.openxmlformats.org/drawingml/2006/table">
            <a:tbl>
              <a:tblPr firstRow="1" firstCol="1" bandRow="1">
                <a:tableStyleId>{5C22544A-7EE6-4342-B048-85BDC9FD1C3A}</a:tableStyleId>
              </a:tblPr>
              <a:tblGrid>
                <a:gridCol w="1290306">
                  <a:extLst>
                    <a:ext uri="{9D8B030D-6E8A-4147-A177-3AD203B41FA5}">
                      <a16:colId xmlns:a16="http://schemas.microsoft.com/office/drawing/2014/main" val="772719944"/>
                    </a:ext>
                  </a:extLst>
                </a:gridCol>
                <a:gridCol w="2694578">
                  <a:extLst>
                    <a:ext uri="{9D8B030D-6E8A-4147-A177-3AD203B41FA5}">
                      <a16:colId xmlns:a16="http://schemas.microsoft.com/office/drawing/2014/main" val="120144527"/>
                    </a:ext>
                  </a:extLst>
                </a:gridCol>
                <a:gridCol w="2503335">
                  <a:extLst>
                    <a:ext uri="{9D8B030D-6E8A-4147-A177-3AD203B41FA5}">
                      <a16:colId xmlns:a16="http://schemas.microsoft.com/office/drawing/2014/main" val="296564294"/>
                    </a:ext>
                  </a:extLst>
                </a:gridCol>
                <a:gridCol w="316137">
                  <a:extLst>
                    <a:ext uri="{9D8B030D-6E8A-4147-A177-3AD203B41FA5}">
                      <a16:colId xmlns:a16="http://schemas.microsoft.com/office/drawing/2014/main" val="1717787679"/>
                    </a:ext>
                  </a:extLst>
                </a:gridCol>
                <a:gridCol w="310672">
                  <a:extLst>
                    <a:ext uri="{9D8B030D-6E8A-4147-A177-3AD203B41FA5}">
                      <a16:colId xmlns:a16="http://schemas.microsoft.com/office/drawing/2014/main" val="3007983466"/>
                    </a:ext>
                  </a:extLst>
                </a:gridCol>
                <a:gridCol w="298964">
                  <a:extLst>
                    <a:ext uri="{9D8B030D-6E8A-4147-A177-3AD203B41FA5}">
                      <a16:colId xmlns:a16="http://schemas.microsoft.com/office/drawing/2014/main" val="2496128085"/>
                    </a:ext>
                  </a:extLst>
                </a:gridCol>
                <a:gridCol w="2694578">
                  <a:extLst>
                    <a:ext uri="{9D8B030D-6E8A-4147-A177-3AD203B41FA5}">
                      <a16:colId xmlns:a16="http://schemas.microsoft.com/office/drawing/2014/main" val="57553862"/>
                    </a:ext>
                  </a:extLst>
                </a:gridCol>
              </a:tblGrid>
              <a:tr h="469042">
                <a:tc>
                  <a:txBody>
                    <a:bodyPr/>
                    <a:lstStyle/>
                    <a:p>
                      <a:pPr algn="just">
                        <a:lnSpc>
                          <a:spcPct val="115000"/>
                        </a:lnSpc>
                        <a:spcAft>
                          <a:spcPts val="0"/>
                        </a:spcAft>
                      </a:pPr>
                      <a:r>
                        <a:rPr lang="en-US" sz="1000">
                          <a:effectLst/>
                        </a:rPr>
                        <a:t>Outcome Challenge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Progress Markers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Baseline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Progress Made Compare to Baseline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7640982"/>
                  </a:ext>
                </a:extLst>
              </a:tr>
              <a:tr h="226752">
                <a:tc gridSpan="7">
                  <a:txBody>
                    <a:bodyPr/>
                    <a:lstStyle/>
                    <a:p>
                      <a:pPr algn="just">
                        <a:lnSpc>
                          <a:spcPct val="115000"/>
                        </a:lnSpc>
                        <a:spcAft>
                          <a:spcPts val="0"/>
                        </a:spcAft>
                      </a:pPr>
                      <a:r>
                        <a:rPr lang="en-US" sz="1000">
                          <a:effectLst/>
                        </a:rPr>
                        <a:t>Expect to see: School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6222621"/>
                  </a:ext>
                </a:extLst>
              </a:tr>
              <a:tr h="1680490">
                <a:tc>
                  <a:txBody>
                    <a:bodyPr/>
                    <a:lstStyle/>
                    <a:p>
                      <a:pPr algn="r">
                        <a:lnSpc>
                          <a:spcPct val="115000"/>
                        </a:lnSpc>
                        <a:spcAft>
                          <a:spcPts val="0"/>
                        </a:spcAft>
                      </a:pPr>
                      <a:r>
                        <a:rPr lang="en-US" sz="1000" dirty="0" err="1">
                          <a:effectLst/>
                        </a:rPr>
                        <a:t>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Boards of Management meeting regularly to discuss on the project progress, develop terms of reference and ensure that gender and disability inclusion is paramount</a:t>
                      </a:r>
                    </a:p>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Currently most boards meet only once per term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endParaRPr lang="en-US" sz="1000">
                        <a:effectLst/>
                        <a:latin typeface="Gill Sans MT" panose="020B0502020104020203"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dirty="0" smtClean="0">
                          <a:effectLst/>
                        </a:rPr>
                        <a:t>The boards </a:t>
                      </a:r>
                      <a:r>
                        <a:rPr lang="en-US" sz="1000" dirty="0" smtClean="0">
                          <a:effectLst/>
                        </a:rPr>
                        <a:t>have now</a:t>
                      </a:r>
                      <a:r>
                        <a:rPr lang="en-US" sz="1000" baseline="0" dirty="0" smtClean="0">
                          <a:effectLst/>
                        </a:rPr>
                        <a:t> </a:t>
                      </a:r>
                      <a:r>
                        <a:rPr lang="en-US" sz="1000" baseline="0" dirty="0" smtClean="0">
                          <a:effectLst/>
                        </a:rPr>
                        <a:t>been sensitized on the need of having monthly meetings to steer the school’s development.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5930476"/>
                  </a:ext>
                </a:extLst>
              </a:tr>
              <a:tr h="953622">
                <a:tc>
                  <a:txBody>
                    <a:bodyPr/>
                    <a:lstStyle/>
                    <a:p>
                      <a:pPr algn="r">
                        <a:lnSpc>
                          <a:spcPct val="115000"/>
                        </a:lnSpc>
                        <a:spcAft>
                          <a:spcPts val="0"/>
                        </a:spcAft>
                      </a:pPr>
                      <a:r>
                        <a:rPr lang="en-US" sz="1000">
                          <a:effectLst/>
                        </a:rPr>
                        <a:t>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Pupils willfully forming ROC clubs, electing officials, and maintaining self-discipline in the school</a:t>
                      </a:r>
                    </a:p>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Schools have not embraced functional clubs in the school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endParaRPr lang="en-US" sz="1000">
                        <a:effectLst/>
                        <a:latin typeface="Gill Sans MT" panose="020B0502020104020203"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dirty="0">
                          <a:effectLst/>
                        </a:rPr>
                        <a:t> </a:t>
                      </a:r>
                      <a:r>
                        <a:rPr lang="en-US" sz="1000" dirty="0" smtClean="0">
                          <a:effectLst/>
                        </a:rPr>
                        <a:t>Only 5 out of 24 schools had these clubs. Now,</a:t>
                      </a:r>
                      <a:r>
                        <a:rPr lang="en-US" sz="1000" baseline="0" dirty="0" smtClean="0">
                          <a:effectLst/>
                        </a:rPr>
                        <a:t> Close to 13 have formed and trainings will be held in the next quarter.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8653199"/>
                  </a:ext>
                </a:extLst>
              </a:tr>
              <a:tr h="1195911">
                <a:tc>
                  <a:txBody>
                    <a:bodyPr/>
                    <a:lstStyle/>
                    <a:p>
                      <a:pPr algn="r">
                        <a:lnSpc>
                          <a:spcPct val="115000"/>
                        </a:lnSpc>
                        <a:spcAft>
                          <a:spcPts val="0"/>
                        </a:spcAft>
                      </a:pPr>
                      <a:r>
                        <a:rPr lang="en-US" sz="1000">
                          <a:effectLst/>
                        </a:rPr>
                        <a:t>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The school community and the alumni attending development meetings called for in the community</a:t>
                      </a:r>
                    </a:p>
                    <a:p>
                      <a:pPr algn="just">
                        <a:lnSpc>
                          <a:spcPct val="115000"/>
                        </a:lnSpc>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effectLst/>
                        </a:rPr>
                        <a:t>The school has been left to the parents, guardians and school management only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endParaRPr lang="en-US" sz="1000" dirty="0">
                        <a:effectLst/>
                        <a:latin typeface="Gill Sans MT" panose="020B0502020104020203"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1866003"/>
                  </a:ext>
                </a:extLst>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6513" y="4334102"/>
            <a:ext cx="171964" cy="175572"/>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6513" y="3195781"/>
            <a:ext cx="205523" cy="209835"/>
          </a:xfrm>
          <a:prstGeom prst="rect">
            <a:avLst/>
          </a:prstGeom>
          <a:noFill/>
          <a:extLst>
            <a:ext uri="{909E8E84-426E-40DD-AFC4-6F175D3DCCD1}">
              <a14:hiddenFill xmlns:a14="http://schemas.microsoft.com/office/drawing/2010/main">
                <a:solidFill>
                  <a:srgbClr val="FFFFFF"/>
                </a:solidFill>
              </a14:hiddenFill>
            </a:ext>
          </a:extLst>
        </p:spPr>
      </p:pic>
      <p:sp>
        <p:nvSpPr>
          <p:cNvPr id="7" name="Multiply 6"/>
          <p:cNvSpPr/>
          <p:nvPr/>
        </p:nvSpPr>
        <p:spPr>
          <a:xfrm>
            <a:off x="6859853" y="8276487"/>
            <a:ext cx="124894" cy="210686"/>
          </a:xfrm>
          <a:prstGeom prst="mathMultiply">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Date Placeholder 4"/>
          <p:cNvSpPr>
            <a:spLocks noGrp="1"/>
          </p:cNvSpPr>
          <p:nvPr>
            <p:ph type="dt" sz="half" idx="10"/>
          </p:nvPr>
        </p:nvSpPr>
        <p:spPr/>
        <p:txBody>
          <a:bodyPr/>
          <a:lstStyle/>
          <a:p>
            <a:fld id="{D7DF5D0F-4EE7-40E9-B379-0490C537EE7A}" type="datetime1">
              <a:rPr lang="en-US" smtClean="0"/>
              <a:t>11/6/2020</a:t>
            </a:fld>
            <a:endParaRPr lang="en-US" dirty="0"/>
          </a:p>
        </p:txBody>
      </p:sp>
      <p:pic>
        <p:nvPicPr>
          <p:cNvPr id="8" name="Picture 7"/>
          <p:cNvPicPr>
            <a:picLocks noChangeAspect="1"/>
          </p:cNvPicPr>
          <p:nvPr/>
        </p:nvPicPr>
        <p:blipFill>
          <a:blip r:embed="rId3"/>
          <a:stretch>
            <a:fillRect/>
          </a:stretch>
        </p:blipFill>
        <p:spPr>
          <a:xfrm>
            <a:off x="11192378" y="378383"/>
            <a:ext cx="713294" cy="707197"/>
          </a:xfrm>
          <a:prstGeom prst="rect">
            <a:avLst/>
          </a:prstGeom>
        </p:spPr>
      </p:pic>
    </p:spTree>
    <p:extLst>
      <p:ext uri="{BB962C8B-B14F-4D97-AF65-F5344CB8AC3E}">
        <p14:creationId xmlns:p14="http://schemas.microsoft.com/office/powerpoint/2010/main" val="3964665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5986304"/>
              </p:ext>
            </p:extLst>
          </p:nvPr>
        </p:nvGraphicFramePr>
        <p:xfrm>
          <a:off x="864392" y="711201"/>
          <a:ext cx="10385498" cy="5273009"/>
        </p:xfrm>
        <a:graphic>
          <a:graphicData uri="http://schemas.openxmlformats.org/drawingml/2006/table">
            <a:tbl>
              <a:tblPr firstRow="1" firstCol="1" bandRow="1">
                <a:tableStyleId>{5C22544A-7EE6-4342-B048-85BDC9FD1C3A}</a:tableStyleId>
              </a:tblPr>
              <a:tblGrid>
                <a:gridCol w="1325655">
                  <a:extLst>
                    <a:ext uri="{9D8B030D-6E8A-4147-A177-3AD203B41FA5}">
                      <a16:colId xmlns:a16="http://schemas.microsoft.com/office/drawing/2014/main" val="234754965"/>
                    </a:ext>
                  </a:extLst>
                </a:gridCol>
                <a:gridCol w="2768397">
                  <a:extLst>
                    <a:ext uri="{9D8B030D-6E8A-4147-A177-3AD203B41FA5}">
                      <a16:colId xmlns:a16="http://schemas.microsoft.com/office/drawing/2014/main" val="3814927452"/>
                    </a:ext>
                  </a:extLst>
                </a:gridCol>
                <a:gridCol w="2571914">
                  <a:extLst>
                    <a:ext uri="{9D8B030D-6E8A-4147-A177-3AD203B41FA5}">
                      <a16:colId xmlns:a16="http://schemas.microsoft.com/office/drawing/2014/main" val="2141516858"/>
                    </a:ext>
                  </a:extLst>
                </a:gridCol>
                <a:gridCol w="324797">
                  <a:extLst>
                    <a:ext uri="{9D8B030D-6E8A-4147-A177-3AD203B41FA5}">
                      <a16:colId xmlns:a16="http://schemas.microsoft.com/office/drawing/2014/main" val="2386345235"/>
                    </a:ext>
                  </a:extLst>
                </a:gridCol>
                <a:gridCol w="319184">
                  <a:extLst>
                    <a:ext uri="{9D8B030D-6E8A-4147-A177-3AD203B41FA5}">
                      <a16:colId xmlns:a16="http://schemas.microsoft.com/office/drawing/2014/main" val="1210928677"/>
                    </a:ext>
                  </a:extLst>
                </a:gridCol>
                <a:gridCol w="307154">
                  <a:extLst>
                    <a:ext uri="{9D8B030D-6E8A-4147-A177-3AD203B41FA5}">
                      <a16:colId xmlns:a16="http://schemas.microsoft.com/office/drawing/2014/main" val="723099477"/>
                    </a:ext>
                  </a:extLst>
                </a:gridCol>
                <a:gridCol w="2768397">
                  <a:extLst>
                    <a:ext uri="{9D8B030D-6E8A-4147-A177-3AD203B41FA5}">
                      <a16:colId xmlns:a16="http://schemas.microsoft.com/office/drawing/2014/main" val="4210980206"/>
                    </a:ext>
                  </a:extLst>
                </a:gridCol>
              </a:tblGrid>
              <a:tr h="226958">
                <a:tc gridSpan="7">
                  <a:txBody>
                    <a:bodyPr/>
                    <a:lstStyle/>
                    <a:p>
                      <a:pPr algn="just">
                        <a:lnSpc>
                          <a:spcPct val="115000"/>
                        </a:lnSpc>
                        <a:spcAft>
                          <a:spcPts val="0"/>
                        </a:spcAft>
                      </a:pPr>
                      <a:r>
                        <a:rPr lang="en-US" sz="1200" dirty="0">
                          <a:solidFill>
                            <a:schemeClr val="tx1"/>
                          </a:solidFill>
                          <a:effectLst/>
                        </a:rPr>
                        <a:t>Like to see: School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9229840"/>
                  </a:ext>
                </a:extLst>
              </a:tr>
              <a:tr h="1924527">
                <a:tc>
                  <a:txBody>
                    <a:bodyPr/>
                    <a:lstStyle/>
                    <a:p>
                      <a:pPr algn="r">
                        <a:lnSpc>
                          <a:spcPct val="115000"/>
                        </a:lnSpc>
                        <a:spcAft>
                          <a:spcPts val="0"/>
                        </a:spcAft>
                      </a:pPr>
                      <a:r>
                        <a:rPr lang="en-US" sz="1200">
                          <a:solidFill>
                            <a:schemeClr val="tx1"/>
                          </a:solidFill>
                          <a:effectLst/>
                        </a:rPr>
                        <a:t>iv</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Boards of management developing action plans for the school, actively mobilizing for resources and for the participation of surrounding community and partnering with other development actors for the improvement of the school</a:t>
                      </a:r>
                    </a:p>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Boards meeting only for urgent expenditure issues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 </a:t>
                      </a:r>
                      <a:r>
                        <a:rPr lang="en-US" sz="1200" dirty="0" smtClean="0">
                          <a:solidFill>
                            <a:schemeClr val="tx1"/>
                          </a:solidFill>
                          <a:effectLst/>
                        </a:rPr>
                        <a:t>Remarks</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4559446"/>
                  </a:ext>
                </a:extLst>
              </a:tr>
              <a:tr h="1682017">
                <a:tc>
                  <a:txBody>
                    <a:bodyPr/>
                    <a:lstStyle/>
                    <a:p>
                      <a:pPr algn="r">
                        <a:lnSpc>
                          <a:spcPct val="115000"/>
                        </a:lnSpc>
                        <a:spcAft>
                          <a:spcPts val="0"/>
                        </a:spcAft>
                      </a:pPr>
                      <a:r>
                        <a:rPr lang="en-US" sz="1200">
                          <a:solidFill>
                            <a:schemeClr val="tx1"/>
                          </a:solidFill>
                          <a:effectLst/>
                        </a:rPr>
                        <a:t>v</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The ROC club leading, the pupils are actively taking part in enforcing behavior change in the school, handwashing, proper use and maintenance of facilities, and keeping the environment clean </a:t>
                      </a:r>
                    </a:p>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Pupils mainly geared towards academic performance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2593735"/>
                  </a:ext>
                </a:extLst>
              </a:tr>
              <a:tr h="1439507">
                <a:tc>
                  <a:txBody>
                    <a:bodyPr/>
                    <a:lstStyle/>
                    <a:p>
                      <a:pPr algn="r">
                        <a:lnSpc>
                          <a:spcPct val="115000"/>
                        </a:lnSpc>
                        <a:spcAft>
                          <a:spcPts val="0"/>
                        </a:spcAft>
                      </a:pPr>
                      <a:r>
                        <a:rPr lang="en-US" sz="1200">
                          <a:solidFill>
                            <a:schemeClr val="tx1"/>
                          </a:solidFill>
                          <a:effectLst/>
                        </a:rPr>
                        <a:t>vi</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The alumni to take lead and guide community in taking the initiative to identify needs in the school and community and coming together to find solutions</a:t>
                      </a:r>
                    </a:p>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Organization and participation in alumni and community meetings rare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5085959"/>
                  </a:ext>
                </a:extLst>
              </a:tr>
            </a:tbl>
          </a:graphicData>
        </a:graphic>
      </p:graphicFrame>
      <p:sp>
        <p:nvSpPr>
          <p:cNvPr id="5" name="Date Placeholder 4"/>
          <p:cNvSpPr>
            <a:spLocks noGrp="1"/>
          </p:cNvSpPr>
          <p:nvPr>
            <p:ph type="dt" sz="half" idx="10"/>
          </p:nvPr>
        </p:nvSpPr>
        <p:spPr/>
        <p:txBody>
          <a:bodyPr/>
          <a:lstStyle/>
          <a:p>
            <a:fld id="{80B69DEB-2A6B-476B-AE32-7A2DA4D6E9E4}" type="datetime1">
              <a:rPr lang="en-US" smtClean="0"/>
              <a:t>11/6/2020</a:t>
            </a:fld>
            <a:endParaRPr lang="en-US" dirty="0"/>
          </a:p>
        </p:txBody>
      </p:sp>
      <p:pic>
        <p:nvPicPr>
          <p:cNvPr id="7" name="Picture 6"/>
          <p:cNvPicPr>
            <a:picLocks noChangeAspect="1"/>
          </p:cNvPicPr>
          <p:nvPr/>
        </p:nvPicPr>
        <p:blipFill>
          <a:blip r:embed="rId2"/>
          <a:stretch>
            <a:fillRect/>
          </a:stretch>
        </p:blipFill>
        <p:spPr>
          <a:xfrm>
            <a:off x="11249890" y="101292"/>
            <a:ext cx="713294" cy="707197"/>
          </a:xfrm>
          <a:prstGeom prst="rect">
            <a:avLst/>
          </a:prstGeom>
        </p:spPr>
      </p:pic>
    </p:spTree>
    <p:extLst>
      <p:ext uri="{BB962C8B-B14F-4D97-AF65-F5344CB8AC3E}">
        <p14:creationId xmlns:p14="http://schemas.microsoft.com/office/powerpoint/2010/main" val="193657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389</TotalTime>
  <Words>3566</Words>
  <Application>Microsoft Office PowerPoint</Application>
  <PresentationFormat>Widescreen</PresentationFormat>
  <Paragraphs>509</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Gill Sans MT</vt:lpstr>
      <vt:lpstr>Liberation Sans Narrow</vt:lpstr>
      <vt:lpstr>Times New Roman</vt:lpstr>
      <vt:lpstr>Trebuchet MS</vt:lpstr>
      <vt:lpstr>Wingdings 3</vt:lpstr>
      <vt:lpstr>Facet</vt:lpstr>
      <vt:lpstr>MSETO RESILIENCE WASH &amp; FOOD SECURITY PROJECT</vt:lpstr>
      <vt:lpstr>Vision “Communities aware of their rights and able to effectively claim them from moral and legal duty bearers. They access and use both preventive and curative health services. They have adequate access to WASH knowledge and services. They are able to rehabilitate, protect and conserve the environment. They are food secure throughout the year as well as resilient to shocks and stressors”. </vt:lpstr>
      <vt:lpstr>Mission</vt:lpstr>
      <vt:lpstr>PowerPoint Presentation</vt:lpstr>
      <vt:lpstr>PowerPoint Presentation</vt:lpstr>
      <vt:lpstr>PowerPoint Presentation</vt:lpstr>
      <vt:lpstr>PowerPoint Presentation</vt:lpstr>
      <vt:lpstr>Progress Markers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MSETO RESILIENCE WASH &amp; FOOD SECURITY PROJECT</dc:title>
  <dc:creator>Philip Mbovu</dc:creator>
  <cp:lastModifiedBy>Ngolia Kimanzu</cp:lastModifiedBy>
  <cp:revision>27</cp:revision>
  <dcterms:created xsi:type="dcterms:W3CDTF">2020-11-05T13:12:58Z</dcterms:created>
  <dcterms:modified xsi:type="dcterms:W3CDTF">2020-11-06T12:26:33Z</dcterms:modified>
</cp:coreProperties>
</file>