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7" r:id="rId4"/>
    <p:sldId id="256" r:id="rId5"/>
    <p:sldId id="295" r:id="rId6"/>
    <p:sldId id="296" r:id="rId7"/>
    <p:sldId id="297" r:id="rId8"/>
    <p:sldId id="298" r:id="rId9"/>
    <p:sldId id="261" r:id="rId10"/>
    <p:sldId id="310" r:id="rId11"/>
    <p:sldId id="292" r:id="rId12"/>
    <p:sldId id="262" r:id="rId13"/>
    <p:sldId id="263" r:id="rId14"/>
    <p:sldId id="311" r:id="rId15"/>
    <p:sldId id="264" r:id="rId16"/>
    <p:sldId id="291" r:id="rId17"/>
    <p:sldId id="265" r:id="rId18"/>
    <p:sldId id="309" r:id="rId19"/>
    <p:sldId id="312" r:id="rId20"/>
    <p:sldId id="267" r:id="rId21"/>
    <p:sldId id="259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68612-67E3-43BB-B75E-0CDFC6DC5F34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6AA26-38C2-4E4D-909E-B4D740522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 of DRAFTING STRATEGY</a:t>
            </a:r>
          </a:p>
          <a:p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dirty="0"/>
              <a:t>Danish support to art and culture is:</a:t>
            </a:r>
          </a:p>
          <a:p>
            <a:pPr marL="342900" indent="-342900">
              <a:buFont typeface="Arial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Human rights based</a:t>
            </a:r>
          </a:p>
          <a:p>
            <a:pPr marL="342900" indent="-342900">
              <a:buFont typeface="Arial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An element in overall Danish development cooperation </a:t>
            </a:r>
          </a:p>
          <a:p>
            <a:pPr marL="342900" indent="-342900">
              <a:buFont typeface="Arial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Fully supported by the Danish government</a:t>
            </a:r>
          </a:p>
          <a:p>
            <a:pPr marL="342900" indent="-342900">
              <a:buFont typeface="Arial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Thematically focused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err="1"/>
              <a:t>Based</a:t>
            </a:r>
            <a:r>
              <a:rPr lang="da-DK" b="1" dirty="0"/>
              <a:t> on the UNESCO 2005 </a:t>
            </a:r>
            <a:r>
              <a:rPr lang="da-DK" b="1" dirty="0" err="1"/>
              <a:t>Convention</a:t>
            </a:r>
            <a:endParaRPr lang="da-DK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err="1"/>
              <a:t>Drafting</a:t>
            </a:r>
            <a:r>
              <a:rPr lang="da-DK" b="1" dirty="0"/>
              <a:t> the </a:t>
            </a:r>
            <a:r>
              <a:rPr lang="da-DK" b="1" dirty="0" err="1"/>
              <a:t>strategy</a:t>
            </a:r>
            <a:r>
              <a:rPr lang="da-DK" b="1" dirty="0"/>
              <a:t> – initial </a:t>
            </a:r>
            <a:r>
              <a:rPr lang="da-DK" b="1" dirty="0" err="1"/>
              <a:t>considerations</a:t>
            </a:r>
            <a:endParaRPr lang="da-DK" b="1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 and development considered important by MFA/embassies as an instrument in public diplomacy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MFA’s decision to adopt a strategic approach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Centralising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funds from country-based embassy grants into a separate budget line on the national budget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Strengthening CKU capacity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Previous strategy had expired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err="1"/>
              <a:t>Drafting</a:t>
            </a:r>
            <a:r>
              <a:rPr lang="da-DK" b="1" dirty="0"/>
              <a:t> the </a:t>
            </a:r>
            <a:r>
              <a:rPr lang="da-DK" b="1" dirty="0" err="1"/>
              <a:t>strategy</a:t>
            </a:r>
            <a:r>
              <a:rPr lang="da-DK" b="1" dirty="0"/>
              <a:t> – the </a:t>
            </a:r>
            <a:r>
              <a:rPr lang="da-DK" b="1" dirty="0" err="1"/>
              <a:t>process</a:t>
            </a:r>
            <a:endParaRPr lang="da-DK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CKU offered to assist the MFA in drafting a new strategy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developed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MFA steering group established – high level managers + embassies from 3 continents + ministry of culture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CKU appointed as secretariat for the process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Funds allocated for consultancy assistance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 based on previous experience and “a reading of state of the art” through consultations with experts and practitioners worldwide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 Nov 2012: stakeholders/participants, methodology, outcome – EKSEMPLER, CITATER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 drafts distributed to stakeholders for comments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 for Development + Approval in Parliament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51713-4B02-4D50-9C22-9BC1A799E0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3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The</a:t>
            </a:r>
            <a:r>
              <a:rPr lang="da-DK" baseline="0" dirty="0"/>
              <a:t> </a:t>
            </a:r>
            <a:r>
              <a:rPr lang="da-DK" baseline="0" dirty="0" err="1"/>
              <a:t>strategy</a:t>
            </a:r>
            <a:r>
              <a:rPr lang="da-DK" baseline="0" dirty="0"/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51713-4B02-4D50-9C22-9BC1A799E0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00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Programmes and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14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collaborating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closely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embassies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representations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synergy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intervention and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da-DK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</a:t>
            </a:r>
            <a:r>
              <a:rPr lang="da-DK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programme officers 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-to-</a:t>
            </a:r>
            <a:r>
              <a:rPr lang="da-DK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dialogue</a:t>
            </a:r>
            <a:r>
              <a:rPr lang="da-DK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partners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partners</a:t>
            </a:r>
            <a:r>
              <a:rPr lang="da-DK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long-term </a:t>
            </a:r>
            <a:r>
              <a:rPr lang="da-DK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partnerships</a:t>
            </a:r>
            <a:r>
              <a:rPr lang="da-DK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(minimum 3-6 </a:t>
            </a:r>
            <a:r>
              <a:rPr lang="da-DK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da-DK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da-DK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51713-4B02-4D50-9C22-9BC1A799E0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5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a-DK" dirty="0"/>
            </a:br>
            <a:r>
              <a:rPr lang="en-GB" sz="1200" b="1" dirty="0">
                <a:solidFill>
                  <a:srgbClr val="000000"/>
                </a:solidFill>
              </a:rPr>
              <a:t>Programmes are formulated based on:</a:t>
            </a:r>
            <a:br>
              <a:rPr lang="en-GB" sz="1200" b="1" dirty="0">
                <a:solidFill>
                  <a:srgbClr val="000000"/>
                </a:solidFill>
              </a:rPr>
            </a:br>
            <a:r>
              <a:rPr lang="en-GB" sz="1200" b="1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>
                <a:solidFill>
                  <a:srgbClr val="000000"/>
                </a:solidFill>
              </a:rPr>
              <a:t>Analysis including human rights analysis and needs assessment made by in-country consultants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>
                <a:solidFill>
                  <a:srgbClr val="000000"/>
                </a:solidFill>
              </a:rPr>
              <a:t>Previous 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>
                <a:solidFill>
                  <a:srgbClr val="000000"/>
                </a:solidFill>
              </a:rPr>
              <a:t>Extensive consultations with key players, beneficiaries and stakeholders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>
                <a:solidFill>
                  <a:srgbClr val="000000"/>
                </a:solidFill>
              </a:rPr>
              <a:t>Assessment of and dialogue with local implementing partners on contextual needs and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>
                <a:solidFill>
                  <a:srgbClr val="000000"/>
                </a:solidFill>
              </a:rPr>
              <a:t>Long-term activity planning</a:t>
            </a:r>
          </a:p>
          <a:p>
            <a:endParaRPr lang="da-DK" dirty="0">
              <a:effectLst/>
            </a:endParaRPr>
          </a:p>
          <a:p>
            <a:r>
              <a:rPr lang="da-DK" dirty="0" err="1">
                <a:effectLst/>
              </a:rPr>
              <a:t>Six-year</a:t>
            </a:r>
            <a:r>
              <a:rPr lang="da-DK" dirty="0">
                <a:effectLst/>
              </a:rPr>
              <a:t> </a:t>
            </a:r>
            <a:r>
              <a:rPr lang="da-DK" dirty="0" err="1">
                <a:effectLst/>
              </a:rPr>
              <a:t>timespan</a:t>
            </a:r>
            <a:r>
              <a:rPr lang="da-DK" baseline="0" dirty="0">
                <a:effectLst/>
              </a:rPr>
              <a:t> </a:t>
            </a:r>
          </a:p>
          <a:p>
            <a:endParaRPr lang="da-DK" baseline="0" dirty="0">
              <a:effectLst/>
            </a:endParaRPr>
          </a:p>
          <a:p>
            <a:r>
              <a:rPr lang="da-DK" baseline="0" dirty="0">
                <a:effectLst/>
              </a:rPr>
              <a:t>Solid </a:t>
            </a:r>
            <a:r>
              <a:rPr lang="da-DK" baseline="0" dirty="0" err="1">
                <a:effectLst/>
              </a:rPr>
              <a:t>theory</a:t>
            </a:r>
            <a:r>
              <a:rPr lang="da-DK" baseline="0" dirty="0">
                <a:effectLst/>
              </a:rPr>
              <a:t> of </a:t>
            </a:r>
            <a:r>
              <a:rPr lang="da-DK" baseline="0" dirty="0" err="1">
                <a:effectLst/>
              </a:rPr>
              <a:t>change</a:t>
            </a:r>
            <a:endParaRPr lang="da-DK" baseline="0" dirty="0">
              <a:effectLst/>
            </a:endParaRPr>
          </a:p>
          <a:p>
            <a:r>
              <a:rPr lang="da-DK" baseline="0" dirty="0">
                <a:effectLst/>
              </a:rPr>
              <a:t>Clear </a:t>
            </a:r>
            <a:r>
              <a:rPr lang="da-DK" baseline="0" dirty="0" err="1">
                <a:effectLst/>
              </a:rPr>
              <a:t>strategic</a:t>
            </a:r>
            <a:r>
              <a:rPr lang="da-DK" baseline="0" dirty="0">
                <a:effectLst/>
              </a:rPr>
              <a:t> </a:t>
            </a:r>
            <a:r>
              <a:rPr lang="da-DK" baseline="0" dirty="0" err="1">
                <a:effectLst/>
              </a:rPr>
              <a:t>direction</a:t>
            </a:r>
            <a:endParaRPr lang="da-DK" baseline="0" dirty="0">
              <a:effectLst/>
            </a:endParaRPr>
          </a:p>
          <a:p>
            <a:r>
              <a:rPr lang="da-DK" baseline="0" dirty="0" err="1">
                <a:effectLst/>
              </a:rPr>
              <a:t>Strong</a:t>
            </a:r>
            <a:r>
              <a:rPr lang="da-DK" baseline="0" dirty="0">
                <a:effectLst/>
              </a:rPr>
              <a:t> </a:t>
            </a:r>
            <a:r>
              <a:rPr lang="da-DK" baseline="0" dirty="0" err="1">
                <a:effectLst/>
              </a:rPr>
              <a:t>focus</a:t>
            </a:r>
            <a:r>
              <a:rPr lang="da-DK" baseline="0" dirty="0">
                <a:effectLst/>
              </a:rPr>
              <a:t> on </a:t>
            </a:r>
            <a:r>
              <a:rPr lang="da-DK" baseline="0" dirty="0" err="1">
                <a:effectLst/>
              </a:rPr>
              <a:t>results</a:t>
            </a:r>
            <a:r>
              <a:rPr lang="da-DK" baseline="0" dirty="0">
                <a:effectLst/>
              </a:rPr>
              <a:t> and impact</a:t>
            </a:r>
            <a:endParaRPr lang="da-DK" dirty="0">
              <a:effectLst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51713-4B02-4D50-9C22-9BC1A799E0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23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51713-4B02-4D50-9C22-9BC1A799E0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58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Cases: Uganda film and </a:t>
            </a:r>
            <a:r>
              <a:rPr lang="da-DK" dirty="0" err="1"/>
              <a:t>performing</a:t>
            </a:r>
            <a:r>
              <a:rPr lang="da-DK" dirty="0"/>
              <a:t> arts workshops – small </a:t>
            </a:r>
            <a:r>
              <a:rPr lang="da-DK" dirty="0" err="1"/>
              <a:t>scale</a:t>
            </a:r>
            <a:r>
              <a:rPr lang="da-DK" dirty="0"/>
              <a:t> business </a:t>
            </a:r>
            <a:r>
              <a:rPr lang="da-DK" dirty="0" err="1"/>
              <a:t>opportunities</a:t>
            </a:r>
            <a:r>
              <a:rPr lang="da-DK" dirty="0"/>
              <a:t>: </a:t>
            </a:r>
            <a:r>
              <a:rPr lang="da-DK" dirty="0" err="1"/>
              <a:t>entertainment</a:t>
            </a:r>
            <a:r>
              <a:rPr lang="da-DK" dirty="0"/>
              <a:t> for </a:t>
            </a:r>
            <a:r>
              <a:rPr lang="da-DK" dirty="0" err="1"/>
              <a:t>weddings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98F10-B71D-CE41-AF06-844C32C5BE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68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Stronger synergy between CKU’s international engagement and the activities in Denmark.</a:t>
            </a:r>
            <a:endParaRPr lang="en-GB" sz="12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More focus on long-term partnership development.</a:t>
            </a:r>
            <a:endParaRPr lang="en-GB" sz="12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Inviting non-Western perspectives on art and culture for increased understanding and enrichment of our work</a:t>
            </a:r>
            <a:r>
              <a:rPr lang="en-GB" sz="1200" baseline="0" dirty="0">
                <a:solidFill>
                  <a:srgbClr val="000000"/>
                </a:solidFill>
              </a:rPr>
              <a:t> (curators)</a:t>
            </a:r>
            <a:endParaRPr lang="en-GB" sz="12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Strengthening our knowledge base to ensure continued relevance of our work.</a:t>
            </a:r>
          </a:p>
          <a:p>
            <a:pPr marL="342900" indent="-342900"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Focus on visual arts and culture.</a:t>
            </a:r>
          </a:p>
          <a:p>
            <a:endParaRPr lang="da-DK" dirty="0">
              <a:effectLst/>
            </a:endParaRPr>
          </a:p>
          <a:p>
            <a:r>
              <a:rPr lang="da-DK" baseline="0" dirty="0">
                <a:effectLst/>
              </a:rPr>
              <a:t>  </a:t>
            </a:r>
          </a:p>
          <a:p>
            <a:endParaRPr lang="da-DK" sz="1400" b="1" baseline="0" dirty="0">
              <a:effectLst/>
            </a:endParaRPr>
          </a:p>
          <a:p>
            <a:r>
              <a:rPr lang="da-DK" sz="1400" b="1" dirty="0" err="1"/>
              <a:t>Ade</a:t>
            </a:r>
            <a:r>
              <a:rPr lang="da-DK" sz="1400" b="1" dirty="0"/>
              <a:t> </a:t>
            </a:r>
            <a:r>
              <a:rPr lang="da-DK" sz="1400" b="1" dirty="0" err="1"/>
              <a:t>Darmawan</a:t>
            </a:r>
            <a:r>
              <a:rPr lang="da-DK" sz="1400" b="1" dirty="0"/>
              <a:t> – </a:t>
            </a:r>
            <a:r>
              <a:rPr lang="da-DK" sz="1400" b="1" dirty="0" err="1"/>
              <a:t>Indonesia</a:t>
            </a:r>
            <a:endParaRPr lang="da-DK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Artist, curator and director of the artist collective </a:t>
            </a:r>
            <a:r>
              <a:rPr lang="en-US" sz="1200" dirty="0" err="1"/>
              <a:t>Ruangrupa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Artistic director of the </a:t>
            </a:r>
            <a:r>
              <a:rPr lang="en-US" sz="1200" dirty="0" err="1"/>
              <a:t>Jarakta</a:t>
            </a:r>
            <a:r>
              <a:rPr lang="en-US" sz="1200" dirty="0"/>
              <a:t> Biennale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da-DK" sz="1400" b="1" dirty="0"/>
              <a:t>Sarah </a:t>
            </a:r>
            <a:r>
              <a:rPr lang="da-DK" sz="1400" b="1" dirty="0" err="1"/>
              <a:t>Rifky</a:t>
            </a:r>
            <a:r>
              <a:rPr lang="da-DK" sz="1400" b="1" dirty="0"/>
              <a:t> – </a:t>
            </a:r>
            <a:r>
              <a:rPr lang="da-DK" sz="1400" b="1" dirty="0" err="1"/>
              <a:t>Egypt</a:t>
            </a:r>
            <a:endParaRPr lang="da-DK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Curatorial agent at </a:t>
            </a:r>
            <a:r>
              <a:rPr lang="en-US" sz="1200" dirty="0" err="1"/>
              <a:t>dOCUMENTA</a:t>
            </a:r>
            <a:r>
              <a:rPr lang="en-US" sz="1200" dirty="0"/>
              <a:t> (13)</a:t>
            </a:r>
            <a:endParaRPr lang="da-DK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Co-creator of CIRCA – Cairo International Resource Center for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da-DK" sz="1400" b="1" dirty="0"/>
              <a:t>N’Goné Fall – Senegal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Architect, art critic and curator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Former director at the Dakar biennale</a:t>
            </a:r>
            <a:endParaRPr lang="da-DK" sz="1200" dirty="0"/>
          </a:p>
          <a:p>
            <a:pPr marL="0" indent="0">
              <a:spcAft>
                <a:spcPts val="800"/>
              </a:spcAft>
              <a:buNone/>
            </a:pPr>
            <a:br>
              <a:rPr lang="da-DK" baseline="0" dirty="0">
                <a:effectLst/>
              </a:rPr>
            </a:br>
            <a:endParaRPr lang="da-DK" sz="1200" cap="all" spc="-1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51713-4B02-4D50-9C22-9BC1A799E0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23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afghanistan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98F10-B71D-CE41-AF06-844C32C5BE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86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51713-4B02-4D50-9C22-9BC1A799E0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53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8F79A-3038-E32C-CD88-C30165523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CCD5B8-8C94-CA86-87C7-103002FB9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69177D-6C53-3181-25FF-5B8232F0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214320-A267-934E-4E41-A9A1A91D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F485DA-2E89-E1AB-4F6E-1090E99C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388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C205F-42AB-A18B-34E9-A56026FE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019DED6-E634-0C3A-EA70-698F6192F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BA0093-CDA3-4C22-57AC-659C2EA2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19E585-23DF-370A-5F0A-4EB52AB5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08AF8D-711F-0E93-7F9C-4D7498F0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21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517B15F-67C6-5E4F-783B-EC79C3A8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C276A46-2A29-3E58-D7C0-DD3F9ADBE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C0679E-8CC8-0A4B-E71E-21F76CC2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C788F1-AE25-4E93-A6FA-5B4D1D574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0F1663-C6E1-085B-806C-9913420B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500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2A83-0E94-4FF0-A0FB-B50D944F8348}" type="datetime1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83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9587-415F-4D3B-8C56-E9F47A96C2EF}" type="datetime1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78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66E-AAFD-40AE-9470-51836F5C54EB}" type="datetime1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46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A8-D5E4-47A1-9DFF-E83842E013F2}" type="datetime1">
              <a:rPr lang="da-DK" smtClean="0"/>
              <a:t>30-05-2023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75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DFD-0F71-4684-BB97-20353DA81DFD}" type="datetime1">
              <a:rPr lang="da-DK" smtClean="0"/>
              <a:t>30-05-2023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919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F692-7D50-4645-9AAD-B12DCCD833F0}" type="datetime1">
              <a:rPr lang="da-DK" smtClean="0"/>
              <a:t>30-05-2023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6330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979-82EC-474C-ABCC-8CF2737FD5B8}" type="datetime1">
              <a:rPr lang="da-DK" smtClean="0"/>
              <a:t>30-05-2023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6448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513E-BF17-408C-A095-3CB9366AC836}" type="datetime1">
              <a:rPr lang="da-DK" smtClean="0"/>
              <a:t>30-05-2023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70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43D1C-AF7A-B87A-9050-A933B96E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8FD3C2-5AA7-7190-73FA-8ACC470C6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9AA9EF-11E8-E274-4231-3F8433B2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0E845E-3A37-133E-45A6-D2D74B55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C524A9-15F8-4077-CB7E-D699E9F2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8869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EA6-5EDC-4163-B2F2-7AC44F14DEB4}" type="datetime1">
              <a:rPr lang="da-DK" smtClean="0"/>
              <a:t>30-05-2023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817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96E-05A1-4861-AC3B-9221D30E2420}" type="datetime1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4920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3D9-0030-4C7F-A97D-4D11A621D71A}" type="datetime1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019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 userDrawn="1"/>
        </p:nvSpPr>
        <p:spPr>
          <a:xfrm>
            <a:off x="4692391" y="3434365"/>
            <a:ext cx="2827867" cy="474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0" marR="6350" indent="-578485" algn="r">
              <a:lnSpc>
                <a:spcPts val="1839"/>
              </a:lnSpc>
            </a:pPr>
            <a:r>
              <a:rPr sz="1600" b="1" spc="15" dirty="0">
                <a:latin typeface="Calibri"/>
                <a:cs typeface="Calibri"/>
              </a:rPr>
              <a:t>CENTE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F</a:t>
            </a:r>
            <a:r>
              <a:rPr sz="1600" b="1" spc="15" dirty="0">
                <a:latin typeface="Calibri"/>
                <a:cs typeface="Calibri"/>
              </a:rPr>
              <a:t>O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K</a:t>
            </a:r>
            <a:r>
              <a:rPr sz="1600" b="1" spc="15" dirty="0">
                <a:latin typeface="Calibri"/>
                <a:cs typeface="Calibri"/>
              </a:rPr>
              <a:t>UTUR </a:t>
            </a:r>
            <a:r>
              <a:rPr sz="1600" b="1" spc="25" dirty="0">
                <a:latin typeface="Calibri"/>
                <a:cs typeface="Calibri"/>
              </a:rPr>
              <a:t>O</a:t>
            </a:r>
            <a:r>
              <a:rPr sz="1600" b="1" dirty="0">
                <a:latin typeface="Calibri"/>
                <a:cs typeface="Calibri"/>
              </a:rPr>
              <a:t>G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15" dirty="0">
                <a:latin typeface="Calibri"/>
                <a:cs typeface="Calibri"/>
              </a:rPr>
              <a:t>U</a:t>
            </a:r>
            <a:r>
              <a:rPr sz="1600" b="1" spc="-50" dirty="0">
                <a:latin typeface="Calibri"/>
                <a:cs typeface="Calibri"/>
              </a:rPr>
              <a:t>D</a:t>
            </a:r>
            <a:r>
              <a:rPr sz="1600" b="1" spc="15" dirty="0">
                <a:latin typeface="Calibri"/>
                <a:cs typeface="Calibri"/>
              </a:rPr>
              <a:t>VIKLING</a:t>
            </a:r>
            <a:r>
              <a:rPr lang="da-DK" sz="1600" b="1" spc="15" dirty="0">
                <a:latin typeface="Calibri"/>
                <a:cs typeface="Calibri"/>
              </a:rPr>
              <a:t>          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4687941" y="2489528"/>
            <a:ext cx="1069441" cy="277513"/>
          </a:xfrm>
          <a:custGeom>
            <a:avLst/>
            <a:gdLst/>
            <a:ahLst/>
            <a:cxnLst/>
            <a:rect l="l" t="t" r="r" b="b"/>
            <a:pathLst>
              <a:path w="802081" h="879843">
                <a:moveTo>
                  <a:pt x="421855" y="0"/>
                </a:moveTo>
                <a:lnTo>
                  <a:pt x="349679" y="5423"/>
                </a:lnTo>
                <a:lnTo>
                  <a:pt x="282592" y="21238"/>
                </a:lnTo>
                <a:lnTo>
                  <a:pt x="221185" y="46762"/>
                </a:lnTo>
                <a:lnTo>
                  <a:pt x="166048" y="81310"/>
                </a:lnTo>
                <a:lnTo>
                  <a:pt x="117773" y="124201"/>
                </a:lnTo>
                <a:lnTo>
                  <a:pt x="76950" y="174750"/>
                </a:lnTo>
                <a:lnTo>
                  <a:pt x="44171" y="232274"/>
                </a:lnTo>
                <a:lnTo>
                  <a:pt x="20025" y="296090"/>
                </a:lnTo>
                <a:lnTo>
                  <a:pt x="5104" y="365514"/>
                </a:lnTo>
                <a:lnTo>
                  <a:pt x="0" y="439864"/>
                </a:lnTo>
                <a:lnTo>
                  <a:pt x="1288" y="477628"/>
                </a:lnTo>
                <a:lnTo>
                  <a:pt x="11375" y="549629"/>
                </a:lnTo>
                <a:lnTo>
                  <a:pt x="30982" y="616356"/>
                </a:lnTo>
                <a:lnTo>
                  <a:pt x="59518" y="677129"/>
                </a:lnTo>
                <a:lnTo>
                  <a:pt x="96393" y="731263"/>
                </a:lnTo>
                <a:lnTo>
                  <a:pt x="141016" y="778076"/>
                </a:lnTo>
                <a:lnTo>
                  <a:pt x="192796" y="816887"/>
                </a:lnTo>
                <a:lnTo>
                  <a:pt x="251142" y="847011"/>
                </a:lnTo>
                <a:lnTo>
                  <a:pt x="315463" y="867767"/>
                </a:lnTo>
                <a:lnTo>
                  <a:pt x="385168" y="878473"/>
                </a:lnTo>
                <a:lnTo>
                  <a:pt x="421855" y="879843"/>
                </a:lnTo>
                <a:lnTo>
                  <a:pt x="454835" y="878835"/>
                </a:lnTo>
                <a:lnTo>
                  <a:pt x="516365" y="870991"/>
                </a:lnTo>
                <a:lnTo>
                  <a:pt x="571997" y="855862"/>
                </a:lnTo>
                <a:lnTo>
                  <a:pt x="621738" y="834029"/>
                </a:lnTo>
                <a:lnTo>
                  <a:pt x="665598" y="806077"/>
                </a:lnTo>
                <a:lnTo>
                  <a:pt x="703585" y="772586"/>
                </a:lnTo>
                <a:lnTo>
                  <a:pt x="735708" y="734141"/>
                </a:lnTo>
                <a:lnTo>
                  <a:pt x="761975" y="691323"/>
                </a:lnTo>
                <a:lnTo>
                  <a:pt x="782151" y="645325"/>
                </a:lnTo>
                <a:lnTo>
                  <a:pt x="421855" y="645325"/>
                </a:lnTo>
                <a:lnTo>
                  <a:pt x="407603" y="644666"/>
                </a:lnTo>
                <a:lnTo>
                  <a:pt x="368810" y="635154"/>
                </a:lnTo>
                <a:lnTo>
                  <a:pt x="336134" y="615298"/>
                </a:lnTo>
                <a:lnTo>
                  <a:pt x="309797" y="586333"/>
                </a:lnTo>
                <a:lnTo>
                  <a:pt x="290019" y="549496"/>
                </a:lnTo>
                <a:lnTo>
                  <a:pt x="277023" y="506020"/>
                </a:lnTo>
                <a:lnTo>
                  <a:pt x="271028" y="457143"/>
                </a:lnTo>
                <a:lnTo>
                  <a:pt x="270624" y="439864"/>
                </a:lnTo>
                <a:lnTo>
                  <a:pt x="271029" y="422410"/>
                </a:lnTo>
                <a:lnTo>
                  <a:pt x="277092" y="373224"/>
                </a:lnTo>
                <a:lnTo>
                  <a:pt x="290392" y="329700"/>
                </a:lnTo>
                <a:lnTo>
                  <a:pt x="310882" y="292995"/>
                </a:lnTo>
                <a:lnTo>
                  <a:pt x="338518" y="264267"/>
                </a:lnTo>
                <a:lnTo>
                  <a:pt x="373255" y="244671"/>
                </a:lnTo>
                <a:lnTo>
                  <a:pt x="415046" y="235365"/>
                </a:lnTo>
                <a:lnTo>
                  <a:pt x="430536" y="234750"/>
                </a:lnTo>
                <a:lnTo>
                  <a:pt x="782561" y="234750"/>
                </a:lnTo>
                <a:lnTo>
                  <a:pt x="782395" y="234246"/>
                </a:lnTo>
                <a:lnTo>
                  <a:pt x="761975" y="187914"/>
                </a:lnTo>
                <a:lnTo>
                  <a:pt x="735708" y="145307"/>
                </a:lnTo>
                <a:lnTo>
                  <a:pt x="703585" y="107017"/>
                </a:lnTo>
                <a:lnTo>
                  <a:pt x="665598" y="73635"/>
                </a:lnTo>
                <a:lnTo>
                  <a:pt x="621738" y="45752"/>
                </a:lnTo>
                <a:lnTo>
                  <a:pt x="571997" y="23958"/>
                </a:lnTo>
                <a:lnTo>
                  <a:pt x="516365" y="8846"/>
                </a:lnTo>
                <a:lnTo>
                  <a:pt x="454835" y="1007"/>
                </a:lnTo>
                <a:lnTo>
                  <a:pt x="421855" y="0"/>
                </a:lnTo>
                <a:close/>
              </a:path>
              <a:path w="802081" h="879843">
                <a:moveTo>
                  <a:pt x="802081" y="568972"/>
                </a:moveTo>
                <a:lnTo>
                  <a:pt x="530009" y="576914"/>
                </a:lnTo>
                <a:lnTo>
                  <a:pt x="524321" y="589152"/>
                </a:lnTo>
                <a:lnTo>
                  <a:pt x="517418" y="600341"/>
                </a:lnTo>
                <a:lnTo>
                  <a:pt x="489704" y="627049"/>
                </a:lnTo>
                <a:lnTo>
                  <a:pt x="452075" y="642288"/>
                </a:lnTo>
                <a:lnTo>
                  <a:pt x="421855" y="645325"/>
                </a:lnTo>
                <a:lnTo>
                  <a:pt x="782151" y="645325"/>
                </a:lnTo>
                <a:lnTo>
                  <a:pt x="782447" y="644556"/>
                </a:lnTo>
                <a:lnTo>
                  <a:pt x="790415" y="620172"/>
                </a:lnTo>
                <a:lnTo>
                  <a:pt x="796977" y="594900"/>
                </a:lnTo>
                <a:lnTo>
                  <a:pt x="802081" y="568972"/>
                </a:lnTo>
                <a:close/>
              </a:path>
              <a:path w="802081" h="879843">
                <a:moveTo>
                  <a:pt x="782561" y="234750"/>
                </a:moveTo>
                <a:lnTo>
                  <a:pt x="430536" y="234750"/>
                </a:lnTo>
                <a:lnTo>
                  <a:pt x="445689" y="236356"/>
                </a:lnTo>
                <a:lnTo>
                  <a:pt x="459825" y="239436"/>
                </a:lnTo>
                <a:lnTo>
                  <a:pt x="495846" y="256876"/>
                </a:lnTo>
                <a:lnTo>
                  <a:pt x="521683" y="285272"/>
                </a:lnTo>
                <a:lnTo>
                  <a:pt x="532866" y="309435"/>
                </a:lnTo>
                <a:lnTo>
                  <a:pt x="802081" y="309435"/>
                </a:lnTo>
                <a:lnTo>
                  <a:pt x="796977" y="283712"/>
                </a:lnTo>
                <a:lnTo>
                  <a:pt x="790415" y="258624"/>
                </a:lnTo>
                <a:lnTo>
                  <a:pt x="782561" y="234750"/>
                </a:lnTo>
                <a:close/>
              </a:path>
            </a:pathLst>
          </a:custGeom>
          <a:solidFill>
            <a:srgbClr val="760817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8" name="object 4"/>
          <p:cNvSpPr/>
          <p:nvPr userDrawn="1"/>
        </p:nvSpPr>
        <p:spPr>
          <a:xfrm>
            <a:off x="6467943" y="2505995"/>
            <a:ext cx="1036116" cy="277513"/>
          </a:xfrm>
          <a:custGeom>
            <a:avLst/>
            <a:gdLst/>
            <a:ahLst/>
            <a:cxnLst/>
            <a:rect l="l" t="t" r="r" b="b"/>
            <a:pathLst>
              <a:path w="777087" h="865911">
                <a:moveTo>
                  <a:pt x="267779" y="0"/>
                </a:moveTo>
                <a:lnTo>
                  <a:pt x="0" y="0"/>
                </a:lnTo>
                <a:lnTo>
                  <a:pt x="0" y="499516"/>
                </a:lnTo>
                <a:lnTo>
                  <a:pt x="4472" y="566769"/>
                </a:lnTo>
                <a:lnTo>
                  <a:pt x="17628" y="627686"/>
                </a:lnTo>
                <a:lnTo>
                  <a:pt x="39077" y="682091"/>
                </a:lnTo>
                <a:lnTo>
                  <a:pt x="68427" y="729810"/>
                </a:lnTo>
                <a:lnTo>
                  <a:pt x="105286" y="770667"/>
                </a:lnTo>
                <a:lnTo>
                  <a:pt x="149262" y="804488"/>
                </a:lnTo>
                <a:lnTo>
                  <a:pt x="199966" y="831098"/>
                </a:lnTo>
                <a:lnTo>
                  <a:pt x="257004" y="850322"/>
                </a:lnTo>
                <a:lnTo>
                  <a:pt x="319985" y="861985"/>
                </a:lnTo>
                <a:lnTo>
                  <a:pt x="388518" y="865911"/>
                </a:lnTo>
                <a:lnTo>
                  <a:pt x="423649" y="864926"/>
                </a:lnTo>
                <a:lnTo>
                  <a:pt x="489730" y="857109"/>
                </a:lnTo>
                <a:lnTo>
                  <a:pt x="549932" y="841644"/>
                </a:lnTo>
                <a:lnTo>
                  <a:pt x="603889" y="818706"/>
                </a:lnTo>
                <a:lnTo>
                  <a:pt x="651235" y="788468"/>
                </a:lnTo>
                <a:lnTo>
                  <a:pt x="691603" y="751107"/>
                </a:lnTo>
                <a:lnTo>
                  <a:pt x="724626" y="706797"/>
                </a:lnTo>
                <a:lnTo>
                  <a:pt x="749940" y="655713"/>
                </a:lnTo>
                <a:lnTo>
                  <a:pt x="760079" y="625776"/>
                </a:lnTo>
                <a:lnTo>
                  <a:pt x="386368" y="625776"/>
                </a:lnTo>
                <a:lnTo>
                  <a:pt x="372496" y="624861"/>
                </a:lnTo>
                <a:lnTo>
                  <a:pt x="335043" y="613866"/>
                </a:lnTo>
                <a:lnTo>
                  <a:pt x="296431" y="580760"/>
                </a:lnTo>
                <a:lnTo>
                  <a:pt x="277481" y="542851"/>
                </a:lnTo>
                <a:lnTo>
                  <a:pt x="268407" y="494376"/>
                </a:lnTo>
                <a:lnTo>
                  <a:pt x="267779" y="475970"/>
                </a:lnTo>
                <a:lnTo>
                  <a:pt x="267779" y="0"/>
                </a:lnTo>
                <a:close/>
              </a:path>
              <a:path w="777087" h="865911">
                <a:moveTo>
                  <a:pt x="777087" y="0"/>
                </a:moveTo>
                <a:lnTo>
                  <a:pt x="509244" y="0"/>
                </a:lnTo>
                <a:lnTo>
                  <a:pt x="509203" y="480792"/>
                </a:lnTo>
                <a:lnTo>
                  <a:pt x="508268" y="498792"/>
                </a:lnTo>
                <a:lnTo>
                  <a:pt x="498404" y="546113"/>
                </a:lnTo>
                <a:lnTo>
                  <a:pt x="478755" y="582971"/>
                </a:lnTo>
                <a:lnTo>
                  <a:pt x="450353" y="608797"/>
                </a:lnTo>
                <a:lnTo>
                  <a:pt x="414230" y="623021"/>
                </a:lnTo>
                <a:lnTo>
                  <a:pt x="386368" y="625776"/>
                </a:lnTo>
                <a:lnTo>
                  <a:pt x="760079" y="625776"/>
                </a:lnTo>
                <a:lnTo>
                  <a:pt x="767177" y="598030"/>
                </a:lnTo>
                <a:lnTo>
                  <a:pt x="772652" y="566769"/>
                </a:lnTo>
                <a:lnTo>
                  <a:pt x="775971" y="533924"/>
                </a:lnTo>
                <a:lnTo>
                  <a:pt x="777087" y="499516"/>
                </a:lnTo>
                <a:lnTo>
                  <a:pt x="777087" y="0"/>
                </a:lnTo>
                <a:close/>
              </a:path>
            </a:pathLst>
          </a:custGeom>
          <a:solidFill>
            <a:srgbClr val="D73B0A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9" name="object 5"/>
          <p:cNvSpPr/>
          <p:nvPr userDrawn="1"/>
        </p:nvSpPr>
        <p:spPr>
          <a:xfrm>
            <a:off x="5709582" y="2506512"/>
            <a:ext cx="731841" cy="277513"/>
          </a:xfrm>
          <a:custGeom>
            <a:avLst/>
            <a:gdLst/>
            <a:ahLst/>
            <a:cxnLst/>
            <a:rect l="l" t="t" r="r" b="b"/>
            <a:pathLst>
              <a:path w="548881" h="845820">
                <a:moveTo>
                  <a:pt x="548881" y="0"/>
                </a:moveTo>
                <a:lnTo>
                  <a:pt x="240804" y="0"/>
                </a:lnTo>
                <a:lnTo>
                  <a:pt x="0" y="422910"/>
                </a:lnTo>
                <a:lnTo>
                  <a:pt x="240804" y="845820"/>
                </a:lnTo>
                <a:lnTo>
                  <a:pt x="548881" y="845820"/>
                </a:lnTo>
                <a:lnTo>
                  <a:pt x="307644" y="422910"/>
                </a:lnTo>
                <a:lnTo>
                  <a:pt x="548881" y="0"/>
                </a:lnTo>
                <a:close/>
              </a:path>
            </a:pathLst>
          </a:custGeom>
          <a:solidFill>
            <a:srgbClr val="C20013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1" name="object 7"/>
          <p:cNvSpPr/>
          <p:nvPr userDrawn="1"/>
        </p:nvSpPr>
        <p:spPr>
          <a:xfrm>
            <a:off x="4696232" y="5412427"/>
            <a:ext cx="0" cy="277513"/>
          </a:xfrm>
          <a:custGeom>
            <a:avLst/>
            <a:gdLst/>
            <a:ahLst/>
            <a:cxnLst/>
            <a:rect l="l" t="t" r="r" b="b"/>
            <a:pathLst>
              <a:path h="1293596">
                <a:moveTo>
                  <a:pt x="0" y="0"/>
                </a:moveTo>
                <a:lnTo>
                  <a:pt x="0" y="1293596"/>
                </a:lnTo>
              </a:path>
            </a:pathLst>
          </a:custGeom>
          <a:ln w="25400">
            <a:solidFill>
              <a:srgbClr val="A500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0" y="5363979"/>
            <a:ext cx="2438400" cy="534390"/>
          </a:xfrm>
        </p:spPr>
        <p:txBody>
          <a:bodyPr lIns="0" tIns="0" rIns="0" bIns="0"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da-DK" dirty="0"/>
              <a:t>Titel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0" y="6024607"/>
            <a:ext cx="2438400" cy="687072"/>
          </a:xfrm>
        </p:spPr>
        <p:txBody>
          <a:bodyPr lIns="0" tIns="0" rIns="0" bIns="0">
            <a:normAutofit/>
          </a:bodyPr>
          <a:lstStyle>
            <a:lvl1pPr>
              <a:defRPr sz="14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Navn</a:t>
            </a:r>
          </a:p>
          <a:p>
            <a:pPr lvl="0"/>
            <a:r>
              <a:rPr lang="da-DK" dirty="0"/>
              <a:t>Titel</a:t>
            </a:r>
          </a:p>
          <a:p>
            <a:pPr lvl="0"/>
            <a:r>
              <a:rPr lang="da-DK" dirty="0" err="1"/>
              <a:t>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02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9143" y="6429573"/>
            <a:ext cx="2760149" cy="3145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5C5D5F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da-DK">
                <a:latin typeface="Calibri"/>
                <a:cs typeface="Calibri"/>
              </a:rPr>
              <a:t>SIDE </a:t>
            </a:r>
            <a:fld id="{81D60167-4931-47E6-BA6A-407CBD079E47}" type="slidenum">
              <a:rPr lang="da-DK" smtClean="0">
                <a:latin typeface="Calibri"/>
                <a:cs typeface="Calibri"/>
              </a:rPr>
              <a:pPr marL="12700"/>
              <a:t>‹#›</a:t>
            </a:fld>
            <a:endParaRPr lang="da-DK">
              <a:latin typeface="Calibri"/>
              <a:cs typeface="Calibri"/>
            </a:endParaRPr>
          </a:p>
          <a:p>
            <a:pPr marL="12700">
              <a:spcBef>
                <a:spcPts val="220"/>
              </a:spcBef>
            </a:pPr>
            <a:r>
              <a:rPr lang="da-DK" b="1">
                <a:latin typeface="Calibri"/>
                <a:cs typeface="Calibri"/>
              </a:rPr>
              <a:t>CENTER FOR KUTUR OG UDVIKLING</a:t>
            </a:r>
            <a:endParaRPr lang="da-DK" b="1" dirty="0">
              <a:latin typeface="Calibri"/>
              <a:cs typeface="Calibri"/>
            </a:endParaRPr>
          </a:p>
        </p:txBody>
      </p:sp>
      <p:sp>
        <p:nvSpPr>
          <p:cNvPr id="7" name="object 2"/>
          <p:cNvSpPr/>
          <p:nvPr userDrawn="1"/>
        </p:nvSpPr>
        <p:spPr>
          <a:xfrm>
            <a:off x="10678744" y="144278"/>
            <a:ext cx="1321256" cy="277513"/>
          </a:xfrm>
          <a:custGeom>
            <a:avLst/>
            <a:gdLst/>
            <a:ahLst/>
            <a:cxnLst/>
            <a:rect l="l" t="t" r="r" b="b"/>
            <a:pathLst>
              <a:path w="990942" h="1526997">
                <a:moveTo>
                  <a:pt x="990942" y="0"/>
                </a:moveTo>
                <a:lnTo>
                  <a:pt x="434733" y="0"/>
                </a:lnTo>
                <a:lnTo>
                  <a:pt x="0" y="763498"/>
                </a:lnTo>
                <a:lnTo>
                  <a:pt x="434733" y="1526997"/>
                </a:lnTo>
                <a:lnTo>
                  <a:pt x="990942" y="1526997"/>
                </a:lnTo>
                <a:lnTo>
                  <a:pt x="555409" y="763498"/>
                </a:lnTo>
                <a:lnTo>
                  <a:pt x="990942" y="0"/>
                </a:lnTo>
                <a:close/>
              </a:path>
            </a:pathLst>
          </a:custGeom>
          <a:solidFill>
            <a:srgbClr val="A50013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33001" y="1194796"/>
            <a:ext cx="9023801" cy="381707"/>
          </a:xfrm>
        </p:spPr>
        <p:txBody>
          <a:bodyPr lIns="0" tIns="0" rIns="0" bIns="0">
            <a:noAutofit/>
          </a:bodyPr>
          <a:lstStyle>
            <a:lvl1pPr>
              <a:defRPr sz="24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Kapiteloversikt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066" y="1796273"/>
            <a:ext cx="6567335" cy="3693944"/>
          </a:xfrm>
        </p:spPr>
        <p:txBody>
          <a:bodyPr lIns="0" tIns="0" rIns="0" bIns="0" anchor="t" anchorCtr="0">
            <a:noAutofit/>
          </a:bodyPr>
          <a:lstStyle>
            <a:lvl1pPr marL="241200" indent="-313200" algn="l">
              <a:lnSpc>
                <a:spcPts val="2800"/>
              </a:lnSpc>
              <a:buClr>
                <a:schemeClr val="bg2">
                  <a:lumMod val="25000"/>
                </a:schemeClr>
              </a:buClr>
              <a:buSzPct val="100000"/>
              <a:buFont typeface="Wingdings" charset="2"/>
              <a:buAutoNum type="arabicPlain"/>
              <a:defRPr sz="2000" cap="none" spc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63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2650" y="6403304"/>
            <a:ext cx="368468" cy="277513"/>
          </a:xfrm>
          <a:custGeom>
            <a:avLst/>
            <a:gdLst/>
            <a:ahLst/>
            <a:cxnLst/>
            <a:rect l="l" t="t" r="r" b="b"/>
            <a:pathLst>
              <a:path w="276351" h="303599">
                <a:moveTo>
                  <a:pt x="145109" y="0"/>
                </a:moveTo>
                <a:lnTo>
                  <a:pt x="98082" y="7103"/>
                </a:lnTo>
                <a:lnTo>
                  <a:pt x="62721" y="24587"/>
                </a:lnTo>
                <a:lnTo>
                  <a:pt x="34241" y="51771"/>
                </a:lnTo>
                <a:lnTo>
                  <a:pt x="13702" y="87874"/>
                </a:lnTo>
                <a:lnTo>
                  <a:pt x="2165" y="132112"/>
                </a:lnTo>
                <a:lnTo>
                  <a:pt x="0" y="165739"/>
                </a:lnTo>
                <a:lnTo>
                  <a:pt x="1728" y="180615"/>
                </a:lnTo>
                <a:lnTo>
                  <a:pt x="13920" y="221407"/>
                </a:lnTo>
                <a:lnTo>
                  <a:pt x="35893" y="255423"/>
                </a:lnTo>
                <a:lnTo>
                  <a:pt x="66709" y="281341"/>
                </a:lnTo>
                <a:lnTo>
                  <a:pt x="105429" y="297840"/>
                </a:lnTo>
                <a:lnTo>
                  <a:pt x="151114" y="303599"/>
                </a:lnTo>
                <a:lnTo>
                  <a:pt x="167583" y="302292"/>
                </a:lnTo>
                <a:lnTo>
                  <a:pt x="210129" y="289910"/>
                </a:lnTo>
                <a:lnTo>
                  <a:pt x="242416" y="266611"/>
                </a:lnTo>
                <a:lnTo>
                  <a:pt x="264478" y="234677"/>
                </a:lnTo>
                <a:lnTo>
                  <a:pt x="269587" y="222443"/>
                </a:lnTo>
                <a:lnTo>
                  <a:pt x="139466" y="222443"/>
                </a:lnTo>
                <a:lnTo>
                  <a:pt x="127448" y="219444"/>
                </a:lnTo>
                <a:lnTo>
                  <a:pt x="96983" y="178920"/>
                </a:lnTo>
                <a:lnTo>
                  <a:pt x="93133" y="144319"/>
                </a:lnTo>
                <a:lnTo>
                  <a:pt x="95118" y="129212"/>
                </a:lnTo>
                <a:lnTo>
                  <a:pt x="114226" y="94482"/>
                </a:lnTo>
                <a:lnTo>
                  <a:pt x="154876" y="81858"/>
                </a:lnTo>
                <a:lnTo>
                  <a:pt x="269756" y="81858"/>
                </a:lnTo>
                <a:lnTo>
                  <a:pt x="268022" y="76844"/>
                </a:lnTo>
                <a:lnTo>
                  <a:pt x="248200" y="43405"/>
                </a:lnTo>
                <a:lnTo>
                  <a:pt x="218123" y="18033"/>
                </a:lnTo>
                <a:lnTo>
                  <a:pt x="177755" y="3057"/>
                </a:lnTo>
                <a:lnTo>
                  <a:pt x="162007" y="778"/>
                </a:lnTo>
                <a:lnTo>
                  <a:pt x="145109" y="0"/>
                </a:lnTo>
                <a:close/>
              </a:path>
              <a:path w="276351" h="303599">
                <a:moveTo>
                  <a:pt x="276351" y="196392"/>
                </a:moveTo>
                <a:lnTo>
                  <a:pt x="183235" y="196968"/>
                </a:lnTo>
                <a:lnTo>
                  <a:pt x="177636" y="207716"/>
                </a:lnTo>
                <a:lnTo>
                  <a:pt x="168697" y="215796"/>
                </a:lnTo>
                <a:lnTo>
                  <a:pt x="156085" y="220830"/>
                </a:lnTo>
                <a:lnTo>
                  <a:pt x="139466" y="222443"/>
                </a:lnTo>
                <a:lnTo>
                  <a:pt x="269587" y="222443"/>
                </a:lnTo>
                <a:lnTo>
                  <a:pt x="273524" y="209719"/>
                </a:lnTo>
                <a:lnTo>
                  <a:pt x="276351" y="196392"/>
                </a:lnTo>
                <a:close/>
              </a:path>
              <a:path w="276351" h="303599">
                <a:moveTo>
                  <a:pt x="269756" y="81858"/>
                </a:moveTo>
                <a:lnTo>
                  <a:pt x="154876" y="81858"/>
                </a:lnTo>
                <a:lnTo>
                  <a:pt x="167685" y="86679"/>
                </a:lnTo>
                <a:lnTo>
                  <a:pt x="177283" y="95174"/>
                </a:lnTo>
                <a:lnTo>
                  <a:pt x="183425" y="106806"/>
                </a:lnTo>
                <a:lnTo>
                  <a:pt x="275558" y="102467"/>
                </a:lnTo>
                <a:lnTo>
                  <a:pt x="272357" y="89380"/>
                </a:lnTo>
                <a:lnTo>
                  <a:pt x="269756" y="81858"/>
                </a:lnTo>
                <a:close/>
              </a:path>
            </a:pathLst>
          </a:custGeom>
          <a:solidFill>
            <a:srgbClr val="760817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06383" y="6408992"/>
            <a:ext cx="357632" cy="277513"/>
          </a:xfrm>
          <a:custGeom>
            <a:avLst/>
            <a:gdLst/>
            <a:ahLst/>
            <a:cxnLst/>
            <a:rect l="l" t="t" r="r" b="b"/>
            <a:pathLst>
              <a:path w="268224" h="298710">
                <a:moveTo>
                  <a:pt x="92430" y="0"/>
                </a:moveTo>
                <a:lnTo>
                  <a:pt x="0" y="0"/>
                </a:lnTo>
                <a:lnTo>
                  <a:pt x="0" y="172839"/>
                </a:lnTo>
                <a:lnTo>
                  <a:pt x="6239" y="216934"/>
                </a:lnTo>
                <a:lnTo>
                  <a:pt x="24297" y="252056"/>
                </a:lnTo>
                <a:lnTo>
                  <a:pt x="53511" y="277718"/>
                </a:lnTo>
                <a:lnTo>
                  <a:pt x="93219" y="293432"/>
                </a:lnTo>
                <a:lnTo>
                  <a:pt x="142759" y="298710"/>
                </a:lnTo>
                <a:lnTo>
                  <a:pt x="158879" y="297405"/>
                </a:lnTo>
                <a:lnTo>
                  <a:pt x="201457" y="285974"/>
                </a:lnTo>
                <a:lnTo>
                  <a:pt x="234496" y="263681"/>
                </a:lnTo>
                <a:lnTo>
                  <a:pt x="256880" y="231059"/>
                </a:lnTo>
                <a:lnTo>
                  <a:pt x="262305" y="215894"/>
                </a:lnTo>
                <a:lnTo>
                  <a:pt x="130871" y="215894"/>
                </a:lnTo>
                <a:lnTo>
                  <a:pt x="118001" y="212960"/>
                </a:lnTo>
                <a:lnTo>
                  <a:pt x="107359" y="206151"/>
                </a:lnTo>
                <a:lnTo>
                  <a:pt x="99307" y="195648"/>
                </a:lnTo>
                <a:lnTo>
                  <a:pt x="94210" y="181632"/>
                </a:lnTo>
                <a:lnTo>
                  <a:pt x="92430" y="164287"/>
                </a:lnTo>
                <a:lnTo>
                  <a:pt x="92430" y="0"/>
                </a:lnTo>
                <a:close/>
              </a:path>
              <a:path w="268224" h="298710">
                <a:moveTo>
                  <a:pt x="268224" y="0"/>
                </a:moveTo>
                <a:lnTo>
                  <a:pt x="175780" y="0"/>
                </a:lnTo>
                <a:lnTo>
                  <a:pt x="175507" y="171381"/>
                </a:lnTo>
                <a:lnTo>
                  <a:pt x="172497" y="187002"/>
                </a:lnTo>
                <a:lnTo>
                  <a:pt x="166325" y="199433"/>
                </a:lnTo>
                <a:lnTo>
                  <a:pt x="157194" y="208505"/>
                </a:lnTo>
                <a:lnTo>
                  <a:pt x="145308" y="214048"/>
                </a:lnTo>
                <a:lnTo>
                  <a:pt x="130871" y="215894"/>
                </a:lnTo>
                <a:lnTo>
                  <a:pt x="262305" y="215894"/>
                </a:lnTo>
                <a:lnTo>
                  <a:pt x="265333" y="203835"/>
                </a:lnTo>
                <a:lnTo>
                  <a:pt x="267494" y="188640"/>
                </a:lnTo>
                <a:lnTo>
                  <a:pt x="268204" y="172839"/>
                </a:lnTo>
                <a:lnTo>
                  <a:pt x="268224" y="0"/>
                </a:lnTo>
                <a:close/>
              </a:path>
            </a:pathLst>
          </a:custGeom>
          <a:solidFill>
            <a:srgbClr val="D73B0A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544620" y="6409168"/>
            <a:ext cx="252611" cy="277513"/>
          </a:xfrm>
          <a:custGeom>
            <a:avLst/>
            <a:gdLst/>
            <a:ahLst/>
            <a:cxnLst/>
            <a:rect l="l" t="t" r="r" b="b"/>
            <a:pathLst>
              <a:path w="189458" h="291947">
                <a:moveTo>
                  <a:pt x="189458" y="0"/>
                </a:moveTo>
                <a:lnTo>
                  <a:pt x="83121" y="0"/>
                </a:lnTo>
                <a:lnTo>
                  <a:pt x="0" y="145973"/>
                </a:lnTo>
                <a:lnTo>
                  <a:pt x="83121" y="291947"/>
                </a:lnTo>
                <a:lnTo>
                  <a:pt x="189458" y="291947"/>
                </a:lnTo>
                <a:lnTo>
                  <a:pt x="106184" y="145973"/>
                </a:lnTo>
                <a:lnTo>
                  <a:pt x="189458" y="0"/>
                </a:lnTo>
                <a:close/>
              </a:path>
            </a:pathLst>
          </a:custGeom>
          <a:solidFill>
            <a:srgbClr val="C20013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312003" y="6404265"/>
            <a:ext cx="0" cy="277513"/>
          </a:xfrm>
          <a:custGeom>
            <a:avLst/>
            <a:gdLst/>
            <a:ahLst/>
            <a:cxnLst/>
            <a:rect l="l" t="t" r="r" b="b"/>
            <a:pathLst>
              <a:path h="303606">
                <a:moveTo>
                  <a:pt x="0" y="0"/>
                </a:moveTo>
                <a:lnTo>
                  <a:pt x="0" y="303606"/>
                </a:lnTo>
              </a:path>
            </a:pathLst>
          </a:custGeom>
          <a:ln w="19011">
            <a:solidFill>
              <a:srgbClr val="A500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46" name="Holder 6"/>
          <p:cNvSpPr>
            <a:spLocks noGrp="1"/>
          </p:cNvSpPr>
          <p:nvPr>
            <p:ph type="sldNum" sz="quarter" idx="7"/>
          </p:nvPr>
        </p:nvSpPr>
        <p:spPr>
          <a:xfrm>
            <a:off x="1389143" y="6429573"/>
            <a:ext cx="2760149" cy="3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>
                <a:solidFill>
                  <a:srgbClr val="5C5D5F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SIDE </a:t>
            </a:r>
            <a:fld id="{81D60167-4931-47E6-BA6A-407CBD079E47}" type="slidenum">
              <a:rPr lang="en-US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pPr marL="12700"/>
              <a:t>‹#›</a:t>
            </a:fld>
            <a:endParaRPr lang="en-US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spcBef>
                <a:spcPts val="220"/>
              </a:spcBef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CENTER FOR KUTUR OG UDVIKLING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959072" y="144274"/>
            <a:ext cx="3655313" cy="277513"/>
          </a:xfrm>
          <a:custGeom>
            <a:avLst/>
            <a:gdLst/>
            <a:ahLst/>
            <a:cxnLst/>
            <a:rect l="l" t="t" r="r" b="b"/>
            <a:pathLst>
              <a:path w="2741485" h="4224527">
                <a:moveTo>
                  <a:pt x="1538782" y="0"/>
                </a:moveTo>
                <a:lnTo>
                  <a:pt x="0" y="0"/>
                </a:lnTo>
                <a:lnTo>
                  <a:pt x="1204912" y="2112263"/>
                </a:lnTo>
                <a:lnTo>
                  <a:pt x="0" y="4224527"/>
                </a:lnTo>
                <a:lnTo>
                  <a:pt x="1538782" y="4224527"/>
                </a:lnTo>
                <a:lnTo>
                  <a:pt x="2741485" y="2112263"/>
                </a:lnTo>
                <a:lnTo>
                  <a:pt x="1538782" y="0"/>
                </a:lnTo>
                <a:close/>
              </a:path>
            </a:pathLst>
          </a:custGeom>
          <a:solidFill>
            <a:srgbClr val="8A8B8E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2822409" y="144274"/>
            <a:ext cx="3655313" cy="277513"/>
          </a:xfrm>
          <a:custGeom>
            <a:avLst/>
            <a:gdLst/>
            <a:ahLst/>
            <a:cxnLst/>
            <a:rect l="l" t="t" r="r" b="b"/>
            <a:pathLst>
              <a:path w="2741485" h="4224527">
                <a:moveTo>
                  <a:pt x="1538782" y="0"/>
                </a:moveTo>
                <a:lnTo>
                  <a:pt x="0" y="0"/>
                </a:lnTo>
                <a:lnTo>
                  <a:pt x="1204912" y="2112263"/>
                </a:lnTo>
                <a:lnTo>
                  <a:pt x="0" y="4224527"/>
                </a:lnTo>
                <a:lnTo>
                  <a:pt x="1538782" y="4224527"/>
                </a:lnTo>
                <a:lnTo>
                  <a:pt x="2741485" y="2112263"/>
                </a:lnTo>
                <a:lnTo>
                  <a:pt x="1538782" y="0"/>
                </a:lnTo>
                <a:close/>
              </a:path>
            </a:pathLst>
          </a:custGeom>
          <a:solidFill>
            <a:srgbClr val="A1A3A5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4685745" y="144273"/>
            <a:ext cx="3655313" cy="277513"/>
          </a:xfrm>
          <a:custGeom>
            <a:avLst/>
            <a:gdLst/>
            <a:ahLst/>
            <a:cxnLst/>
            <a:rect l="l" t="t" r="r" b="b"/>
            <a:pathLst>
              <a:path w="2741485" h="4224528">
                <a:moveTo>
                  <a:pt x="1538782" y="0"/>
                </a:moveTo>
                <a:lnTo>
                  <a:pt x="0" y="0"/>
                </a:lnTo>
                <a:lnTo>
                  <a:pt x="1204912" y="2112264"/>
                </a:lnTo>
                <a:lnTo>
                  <a:pt x="0" y="4224528"/>
                </a:lnTo>
                <a:lnTo>
                  <a:pt x="1538782" y="4224528"/>
                </a:lnTo>
                <a:lnTo>
                  <a:pt x="2741485" y="2112264"/>
                </a:lnTo>
                <a:lnTo>
                  <a:pt x="1538782" y="0"/>
                </a:lnTo>
                <a:close/>
              </a:path>
            </a:pathLst>
          </a:custGeom>
          <a:solidFill>
            <a:srgbClr val="B9BABC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6549082" y="144273"/>
            <a:ext cx="3655313" cy="277513"/>
          </a:xfrm>
          <a:custGeom>
            <a:avLst/>
            <a:gdLst/>
            <a:ahLst/>
            <a:cxnLst/>
            <a:rect l="l" t="t" r="r" b="b"/>
            <a:pathLst>
              <a:path w="2741485" h="4224528">
                <a:moveTo>
                  <a:pt x="1538782" y="0"/>
                </a:moveTo>
                <a:lnTo>
                  <a:pt x="0" y="0"/>
                </a:lnTo>
                <a:lnTo>
                  <a:pt x="1204912" y="2112264"/>
                </a:lnTo>
                <a:lnTo>
                  <a:pt x="0" y="4224528"/>
                </a:lnTo>
                <a:lnTo>
                  <a:pt x="1538782" y="4224528"/>
                </a:lnTo>
                <a:lnTo>
                  <a:pt x="2741485" y="2112264"/>
                </a:lnTo>
                <a:lnTo>
                  <a:pt x="1538782" y="0"/>
                </a:lnTo>
                <a:close/>
              </a:path>
            </a:pathLst>
          </a:custGeom>
          <a:solidFill>
            <a:srgbClr val="D0D1D2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8412418" y="144273"/>
            <a:ext cx="3655313" cy="277513"/>
          </a:xfrm>
          <a:custGeom>
            <a:avLst/>
            <a:gdLst/>
            <a:ahLst/>
            <a:cxnLst/>
            <a:rect l="l" t="t" r="r" b="b"/>
            <a:pathLst>
              <a:path w="2741485" h="4224528">
                <a:moveTo>
                  <a:pt x="1538782" y="0"/>
                </a:moveTo>
                <a:lnTo>
                  <a:pt x="0" y="0"/>
                </a:lnTo>
                <a:lnTo>
                  <a:pt x="1204912" y="2112264"/>
                </a:lnTo>
                <a:lnTo>
                  <a:pt x="0" y="4224528"/>
                </a:lnTo>
                <a:lnTo>
                  <a:pt x="1538782" y="4224528"/>
                </a:lnTo>
                <a:lnTo>
                  <a:pt x="2741485" y="2112264"/>
                </a:lnTo>
                <a:lnTo>
                  <a:pt x="1538782" y="0"/>
                </a:lnTo>
                <a:close/>
              </a:path>
            </a:pathLst>
          </a:custGeom>
          <a:solidFill>
            <a:srgbClr val="E7E8E9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846004" y="1709268"/>
            <a:ext cx="3655296" cy="277513"/>
          </a:xfrm>
          <a:custGeom>
            <a:avLst/>
            <a:gdLst/>
            <a:ahLst/>
            <a:cxnLst/>
            <a:rect l="l" t="t" r="r" b="b"/>
            <a:pathLst>
              <a:path w="2741472" h="3826167">
                <a:moveTo>
                  <a:pt x="975880" y="0"/>
                </a:moveTo>
                <a:lnTo>
                  <a:pt x="0" y="1713903"/>
                </a:lnTo>
                <a:lnTo>
                  <a:pt x="312648" y="2263000"/>
                </a:lnTo>
                <a:lnTo>
                  <a:pt x="1289710" y="550164"/>
                </a:lnTo>
                <a:lnTo>
                  <a:pt x="975880" y="0"/>
                </a:lnTo>
                <a:close/>
              </a:path>
              <a:path w="2741472" h="3826167">
                <a:moveTo>
                  <a:pt x="2077643" y="2662428"/>
                </a:moveTo>
                <a:lnTo>
                  <a:pt x="540080" y="2662428"/>
                </a:lnTo>
                <a:lnTo>
                  <a:pt x="1202702" y="3826167"/>
                </a:lnTo>
                <a:lnTo>
                  <a:pt x="2741472" y="3826167"/>
                </a:lnTo>
                <a:lnTo>
                  <a:pt x="2077643" y="2662428"/>
                </a:lnTo>
                <a:close/>
              </a:path>
            </a:pathLst>
          </a:custGeom>
          <a:solidFill>
            <a:srgbClr val="A50013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1262880" y="1310167"/>
            <a:ext cx="2841531" cy="277513"/>
          </a:xfrm>
          <a:custGeom>
            <a:avLst/>
            <a:gdLst/>
            <a:ahLst/>
            <a:cxnLst/>
            <a:rect l="l" t="t" r="r" b="b"/>
            <a:pathLst>
              <a:path w="2131148" h="3060788">
                <a:moveTo>
                  <a:pt x="1833486" y="0"/>
                </a:moveTo>
                <a:lnTo>
                  <a:pt x="890054" y="0"/>
                </a:lnTo>
                <a:lnTo>
                  <a:pt x="663219" y="398360"/>
                </a:lnTo>
                <a:lnTo>
                  <a:pt x="977061" y="948524"/>
                </a:lnTo>
                <a:lnTo>
                  <a:pt x="0" y="2661361"/>
                </a:lnTo>
                <a:lnTo>
                  <a:pt x="227418" y="3060788"/>
                </a:lnTo>
                <a:lnTo>
                  <a:pt x="1169644" y="3060788"/>
                </a:lnTo>
                <a:lnTo>
                  <a:pt x="1467319" y="2538971"/>
                </a:lnTo>
                <a:lnTo>
                  <a:pt x="1223911" y="2112264"/>
                </a:lnTo>
                <a:lnTo>
                  <a:pt x="2131148" y="521817"/>
                </a:lnTo>
                <a:lnTo>
                  <a:pt x="1833486" y="0"/>
                </a:lnTo>
                <a:close/>
              </a:path>
            </a:pathLst>
          </a:custGeom>
          <a:solidFill>
            <a:srgbClr val="5E040E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2822417" y="1310167"/>
            <a:ext cx="1678888" cy="277513"/>
          </a:xfrm>
          <a:custGeom>
            <a:avLst/>
            <a:gdLst/>
            <a:ahLst/>
            <a:cxnLst/>
            <a:rect l="l" t="t" r="r" b="b"/>
            <a:pathLst>
              <a:path w="1259166" h="3060788">
                <a:moveTo>
                  <a:pt x="1259166" y="0"/>
                </a:moveTo>
                <a:lnTo>
                  <a:pt x="663828" y="0"/>
                </a:lnTo>
                <a:lnTo>
                  <a:pt x="961504" y="521817"/>
                </a:lnTo>
                <a:lnTo>
                  <a:pt x="1259166" y="0"/>
                </a:lnTo>
                <a:close/>
              </a:path>
              <a:path w="1259166" h="3060788">
                <a:moveTo>
                  <a:pt x="297662" y="2538971"/>
                </a:moveTo>
                <a:lnTo>
                  <a:pt x="0" y="3060788"/>
                </a:lnTo>
                <a:lnTo>
                  <a:pt x="595325" y="3060788"/>
                </a:lnTo>
                <a:lnTo>
                  <a:pt x="297662" y="2538971"/>
                </a:lnTo>
                <a:close/>
              </a:path>
            </a:pathLst>
          </a:custGeom>
          <a:solidFill>
            <a:srgbClr val="6B000F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673600" y="2512904"/>
            <a:ext cx="609600" cy="458048"/>
          </a:xfrm>
        </p:spPr>
        <p:txBody>
          <a:bodyPr lIns="0" tIns="0" rIns="0" bIns="0" anchor="t" anchorCtr="0">
            <a:noAutofit/>
          </a:bodyPr>
          <a:lstStyle>
            <a:lvl1pPr marL="0" indent="0" algn="r">
              <a:buFont typeface="Lucida Grande"/>
              <a:buNone/>
              <a:defRPr sz="2800" b="1" i="0" baseline="0">
                <a:solidFill>
                  <a:schemeClr val="accent1"/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 hasCustomPrompt="1"/>
          </p:nvPr>
        </p:nvSpPr>
        <p:spPr>
          <a:xfrm>
            <a:off x="5791200" y="2512904"/>
            <a:ext cx="5892800" cy="458048"/>
          </a:xfrm>
        </p:spPr>
        <p:txBody>
          <a:bodyPr lIns="0" tIns="0" bIns="0">
            <a:noAutofit/>
          </a:bodyPr>
          <a:lstStyle>
            <a:lvl1pPr>
              <a:defRPr sz="2800" b="1" i="0" baseline="0">
                <a:solidFill>
                  <a:schemeClr val="accent1"/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2" hasCustomPrompt="1"/>
          </p:nvPr>
        </p:nvSpPr>
        <p:spPr>
          <a:xfrm>
            <a:off x="5791200" y="2970952"/>
            <a:ext cx="4572000" cy="992438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Thema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5588000" y="2512904"/>
            <a:ext cx="0" cy="45804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42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9143" y="6429573"/>
            <a:ext cx="2760149" cy="3145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5C5D5F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da-DK">
                <a:latin typeface="Calibri"/>
                <a:cs typeface="Calibri"/>
              </a:rPr>
              <a:t>SIDE </a:t>
            </a:r>
            <a:fld id="{81D60167-4931-47E6-BA6A-407CBD079E47}" type="slidenum">
              <a:rPr lang="da-DK" smtClean="0">
                <a:latin typeface="Calibri"/>
                <a:cs typeface="Calibri"/>
              </a:rPr>
              <a:pPr marL="12700"/>
              <a:t>‹#›</a:t>
            </a:fld>
            <a:endParaRPr lang="da-DK">
              <a:latin typeface="Calibri"/>
              <a:cs typeface="Calibri"/>
            </a:endParaRPr>
          </a:p>
          <a:p>
            <a:pPr marL="12700">
              <a:spcBef>
                <a:spcPts val="220"/>
              </a:spcBef>
            </a:pPr>
            <a:r>
              <a:rPr lang="da-DK" b="1">
                <a:latin typeface="Calibri"/>
                <a:cs typeface="Calibri"/>
              </a:rPr>
              <a:t>CENTER FOR KUTUR OG UDVIKLING</a:t>
            </a:r>
            <a:endParaRPr lang="da-DK" b="1" dirty="0">
              <a:latin typeface="Calibri"/>
              <a:cs typeface="Calibri"/>
            </a:endParaRPr>
          </a:p>
        </p:txBody>
      </p:sp>
      <p:sp>
        <p:nvSpPr>
          <p:cNvPr id="7" name="object 2"/>
          <p:cNvSpPr/>
          <p:nvPr userDrawn="1"/>
        </p:nvSpPr>
        <p:spPr>
          <a:xfrm>
            <a:off x="10678744" y="144278"/>
            <a:ext cx="1321256" cy="277513"/>
          </a:xfrm>
          <a:custGeom>
            <a:avLst/>
            <a:gdLst/>
            <a:ahLst/>
            <a:cxnLst/>
            <a:rect l="l" t="t" r="r" b="b"/>
            <a:pathLst>
              <a:path w="990942" h="1526997">
                <a:moveTo>
                  <a:pt x="990942" y="0"/>
                </a:moveTo>
                <a:lnTo>
                  <a:pt x="434733" y="0"/>
                </a:lnTo>
                <a:lnTo>
                  <a:pt x="0" y="763498"/>
                </a:lnTo>
                <a:lnTo>
                  <a:pt x="434733" y="1526997"/>
                </a:lnTo>
                <a:lnTo>
                  <a:pt x="990942" y="1526997"/>
                </a:lnTo>
                <a:lnTo>
                  <a:pt x="555409" y="763498"/>
                </a:lnTo>
                <a:lnTo>
                  <a:pt x="990942" y="0"/>
                </a:lnTo>
                <a:close/>
              </a:path>
            </a:pathLst>
          </a:custGeom>
          <a:solidFill>
            <a:srgbClr val="A50013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83067" y="1796274"/>
            <a:ext cx="6465735" cy="315955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bg2">
                  <a:lumMod val="25000"/>
                </a:schemeClr>
              </a:buClr>
              <a:buSzPct val="100000"/>
              <a:buFont typeface="+mj-lt"/>
              <a:buNone/>
              <a:defRPr sz="2000" cap="none" spc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1194795"/>
            <a:ext cx="609600" cy="458048"/>
          </a:xfrm>
        </p:spPr>
        <p:txBody>
          <a:bodyPr lIns="0" tIns="0" rIns="0" bIns="0" anchor="t" anchorCtr="0">
            <a:noAutofit/>
          </a:bodyPr>
          <a:lstStyle>
            <a:lvl1pPr marL="0" indent="0" algn="r">
              <a:buFont typeface="Lucida Grande"/>
              <a:buNone/>
              <a:defRPr sz="2400" b="1" i="0" baseline="0">
                <a:solidFill>
                  <a:schemeClr val="accent1"/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7" name="Text Placeholder 36"/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1194795"/>
            <a:ext cx="7823200" cy="458048"/>
          </a:xfrm>
        </p:spPr>
        <p:txBody>
          <a:bodyPr lIns="0" tIns="0" bIns="0">
            <a:noAutofit/>
          </a:bodyPr>
          <a:lstStyle>
            <a:lvl1pPr>
              <a:defRPr sz="2400" b="1" i="0" baseline="0">
                <a:solidFill>
                  <a:schemeClr val="accent1"/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422400" y="1215101"/>
            <a:ext cx="0" cy="381707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25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9143" y="6429573"/>
            <a:ext cx="2760149" cy="3145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5C5D5F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da-DK">
                <a:latin typeface="Calibri"/>
                <a:cs typeface="Calibri"/>
              </a:rPr>
              <a:t>SIDE </a:t>
            </a:r>
            <a:fld id="{81D60167-4931-47E6-BA6A-407CBD079E47}" type="slidenum">
              <a:rPr lang="da-DK" smtClean="0">
                <a:latin typeface="Calibri"/>
                <a:cs typeface="Calibri"/>
              </a:rPr>
              <a:pPr marL="12700"/>
              <a:t>‹#›</a:t>
            </a:fld>
            <a:endParaRPr lang="da-DK">
              <a:latin typeface="Calibri"/>
              <a:cs typeface="Calibri"/>
            </a:endParaRPr>
          </a:p>
          <a:p>
            <a:pPr marL="12700">
              <a:spcBef>
                <a:spcPts val="220"/>
              </a:spcBef>
            </a:pPr>
            <a:r>
              <a:rPr lang="da-DK" b="1">
                <a:latin typeface="Calibri"/>
                <a:cs typeface="Calibri"/>
              </a:rPr>
              <a:t>CENTER FOR KUTUR OG UDVIKLING</a:t>
            </a:r>
            <a:endParaRPr lang="da-DK" b="1" dirty="0">
              <a:latin typeface="Calibri"/>
              <a:cs typeface="Calibri"/>
            </a:endParaRPr>
          </a:p>
        </p:txBody>
      </p:sp>
      <p:sp>
        <p:nvSpPr>
          <p:cNvPr id="7" name="object 2"/>
          <p:cNvSpPr/>
          <p:nvPr userDrawn="1"/>
        </p:nvSpPr>
        <p:spPr>
          <a:xfrm>
            <a:off x="10678744" y="144278"/>
            <a:ext cx="1321256" cy="277513"/>
          </a:xfrm>
          <a:custGeom>
            <a:avLst/>
            <a:gdLst/>
            <a:ahLst/>
            <a:cxnLst/>
            <a:rect l="l" t="t" r="r" b="b"/>
            <a:pathLst>
              <a:path w="990942" h="1526997">
                <a:moveTo>
                  <a:pt x="990942" y="0"/>
                </a:moveTo>
                <a:lnTo>
                  <a:pt x="434733" y="0"/>
                </a:lnTo>
                <a:lnTo>
                  <a:pt x="0" y="763498"/>
                </a:lnTo>
                <a:lnTo>
                  <a:pt x="434733" y="1526997"/>
                </a:lnTo>
                <a:lnTo>
                  <a:pt x="990942" y="1526997"/>
                </a:lnTo>
                <a:lnTo>
                  <a:pt x="555409" y="763498"/>
                </a:lnTo>
                <a:lnTo>
                  <a:pt x="990942" y="0"/>
                </a:lnTo>
                <a:close/>
              </a:path>
            </a:pathLst>
          </a:custGeom>
          <a:solidFill>
            <a:srgbClr val="A50013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1194795"/>
            <a:ext cx="609600" cy="458048"/>
          </a:xfrm>
        </p:spPr>
        <p:txBody>
          <a:bodyPr lIns="0" tIns="0" rIns="0" bIns="0" anchor="t" anchorCtr="0">
            <a:noAutofit/>
          </a:bodyPr>
          <a:lstStyle>
            <a:lvl1pPr marL="0" indent="0" algn="r">
              <a:buFont typeface="Lucida Grande"/>
              <a:buNone/>
              <a:defRPr sz="2400" b="1" i="0" baseline="0">
                <a:solidFill>
                  <a:schemeClr val="accent1"/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7" name="Text Placeholder 36"/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1194795"/>
            <a:ext cx="7823200" cy="458048"/>
          </a:xfrm>
        </p:spPr>
        <p:txBody>
          <a:bodyPr lIns="0" tIns="0" bIns="0">
            <a:noAutofit/>
          </a:bodyPr>
          <a:lstStyle>
            <a:lvl1pPr>
              <a:defRPr sz="2400" b="1" i="0" baseline="0">
                <a:solidFill>
                  <a:schemeClr val="accent1"/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422400" y="1215101"/>
            <a:ext cx="0" cy="381707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1625600" y="1978515"/>
            <a:ext cx="8940800" cy="3969751"/>
          </a:xfrm>
        </p:spPr>
        <p:txBody>
          <a:bodyPr/>
          <a:lstStyle/>
          <a:p>
            <a:r>
              <a:rPr lang="da-DK"/>
              <a:t>Klik på ikonet for at tilføje en tabel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5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9143" y="6429573"/>
            <a:ext cx="2760149" cy="3145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5C5D5F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da-DK">
                <a:latin typeface="Calibri"/>
                <a:cs typeface="Calibri"/>
              </a:rPr>
              <a:t>SIDE </a:t>
            </a:r>
            <a:fld id="{81D60167-4931-47E6-BA6A-407CBD079E47}" type="slidenum">
              <a:rPr lang="da-DK" smtClean="0">
                <a:latin typeface="Calibri"/>
                <a:cs typeface="Calibri"/>
              </a:rPr>
              <a:pPr marL="12700"/>
              <a:t>‹#›</a:t>
            </a:fld>
            <a:endParaRPr lang="da-DK">
              <a:latin typeface="Calibri"/>
              <a:cs typeface="Calibri"/>
            </a:endParaRPr>
          </a:p>
          <a:p>
            <a:pPr marL="12700">
              <a:spcBef>
                <a:spcPts val="220"/>
              </a:spcBef>
            </a:pPr>
            <a:r>
              <a:rPr lang="da-DK" b="1">
                <a:latin typeface="Calibri"/>
                <a:cs typeface="Calibri"/>
              </a:rPr>
              <a:t>CENTER FOR KUTUR OG UDVIKLING</a:t>
            </a:r>
            <a:endParaRPr lang="da-DK" b="1" dirty="0">
              <a:latin typeface="Calibri"/>
              <a:cs typeface="Calibri"/>
            </a:endParaRPr>
          </a:p>
        </p:txBody>
      </p:sp>
      <p:sp>
        <p:nvSpPr>
          <p:cNvPr id="7" name="object 2"/>
          <p:cNvSpPr/>
          <p:nvPr userDrawn="1"/>
        </p:nvSpPr>
        <p:spPr>
          <a:xfrm>
            <a:off x="10678744" y="144278"/>
            <a:ext cx="1321256" cy="277513"/>
          </a:xfrm>
          <a:custGeom>
            <a:avLst/>
            <a:gdLst/>
            <a:ahLst/>
            <a:cxnLst/>
            <a:rect l="l" t="t" r="r" b="b"/>
            <a:pathLst>
              <a:path w="990942" h="1526997">
                <a:moveTo>
                  <a:pt x="990942" y="0"/>
                </a:moveTo>
                <a:lnTo>
                  <a:pt x="434733" y="0"/>
                </a:lnTo>
                <a:lnTo>
                  <a:pt x="0" y="763498"/>
                </a:lnTo>
                <a:lnTo>
                  <a:pt x="434733" y="1526997"/>
                </a:lnTo>
                <a:lnTo>
                  <a:pt x="990942" y="1526997"/>
                </a:lnTo>
                <a:lnTo>
                  <a:pt x="555409" y="763498"/>
                </a:lnTo>
                <a:lnTo>
                  <a:pt x="990942" y="0"/>
                </a:lnTo>
                <a:close/>
              </a:path>
            </a:pathLst>
          </a:custGeom>
          <a:solidFill>
            <a:srgbClr val="A50013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1194795"/>
            <a:ext cx="609600" cy="458048"/>
          </a:xfrm>
        </p:spPr>
        <p:txBody>
          <a:bodyPr lIns="0" tIns="0" rIns="0" bIns="0" anchor="t" anchorCtr="0">
            <a:noAutofit/>
          </a:bodyPr>
          <a:lstStyle>
            <a:lvl1pPr marL="0" indent="0" algn="r">
              <a:buFont typeface="Lucida Grande"/>
              <a:buNone/>
              <a:defRPr sz="2400" b="1" i="0" baseline="0">
                <a:solidFill>
                  <a:schemeClr val="accent1"/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7" name="Text Placeholder 36"/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1194795"/>
            <a:ext cx="7823200" cy="458048"/>
          </a:xfrm>
        </p:spPr>
        <p:txBody>
          <a:bodyPr lIns="0" tIns="0" bIns="0">
            <a:noAutofit/>
          </a:bodyPr>
          <a:lstStyle>
            <a:lvl1pPr>
              <a:defRPr sz="2400" b="1" i="0" baseline="0">
                <a:solidFill>
                  <a:schemeClr val="accent1"/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422400" y="1215101"/>
            <a:ext cx="0" cy="381707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1625600" y="1978514"/>
            <a:ext cx="9753600" cy="4198776"/>
          </a:xfrm>
        </p:spPr>
        <p:txBody>
          <a:bodyPr/>
          <a:lstStyle/>
          <a:p>
            <a:r>
              <a:rPr lang="da-DK"/>
              <a:t>Klik på ikonet for at tilføje et diagram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9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9143" y="6429573"/>
            <a:ext cx="2760149" cy="3145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5C5D5F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da-DK">
                <a:latin typeface="Calibri"/>
                <a:cs typeface="Calibri"/>
              </a:rPr>
              <a:t>SIDE </a:t>
            </a:r>
            <a:fld id="{81D60167-4931-47E6-BA6A-407CBD079E47}" type="slidenum">
              <a:rPr lang="da-DK" smtClean="0">
                <a:latin typeface="Calibri"/>
                <a:cs typeface="Calibri"/>
              </a:rPr>
              <a:pPr marL="12700"/>
              <a:t>‹#›</a:t>
            </a:fld>
            <a:endParaRPr lang="da-DK">
              <a:latin typeface="Calibri"/>
              <a:cs typeface="Calibri"/>
            </a:endParaRPr>
          </a:p>
          <a:p>
            <a:pPr marL="12700">
              <a:spcBef>
                <a:spcPts val="220"/>
              </a:spcBef>
            </a:pPr>
            <a:r>
              <a:rPr lang="da-DK" b="1">
                <a:latin typeface="Calibri"/>
                <a:cs typeface="Calibri"/>
              </a:rPr>
              <a:t>CENTER FOR KUTUR OG UDVIKLING</a:t>
            </a:r>
            <a:endParaRPr lang="da-DK" b="1" dirty="0">
              <a:latin typeface="Calibri"/>
              <a:cs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253631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528028"/>
            <a:ext cx="609600" cy="458048"/>
          </a:xfrm>
        </p:spPr>
        <p:txBody>
          <a:bodyPr lIns="0" tIns="0" rIns="0" bIns="0" anchor="t" anchorCtr="0">
            <a:noAutofit/>
          </a:bodyPr>
          <a:lstStyle>
            <a:lvl1pPr marL="0" indent="0" algn="r">
              <a:buFont typeface="Lucida Grande"/>
              <a:buNone/>
              <a:defRPr sz="2400" b="1" i="0" baseline="0">
                <a:solidFill>
                  <a:schemeClr val="bg1">
                    <a:lumMod val="95000"/>
                  </a:schemeClr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7" name="Text Placeholder 36"/>
          <p:cNvSpPr>
            <a:spLocks noGrp="1"/>
          </p:cNvSpPr>
          <p:nvPr>
            <p:ph type="body" sz="quarter" idx="13" hasCustomPrompt="1"/>
          </p:nvPr>
        </p:nvSpPr>
        <p:spPr>
          <a:xfrm>
            <a:off x="1625600" y="528028"/>
            <a:ext cx="7823200" cy="458048"/>
          </a:xfrm>
        </p:spPr>
        <p:txBody>
          <a:bodyPr lIns="0" tIns="0" bIns="0">
            <a:noAutofit/>
          </a:bodyPr>
          <a:lstStyle>
            <a:lvl1pPr>
              <a:defRPr sz="2400" b="1" i="0" baseline="0">
                <a:solidFill>
                  <a:schemeClr val="bg1">
                    <a:lumMod val="95000"/>
                  </a:schemeClr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026402" y="1138759"/>
            <a:ext cx="3657599" cy="458048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bg2">
                  <a:lumMod val="25000"/>
                </a:schemeClr>
              </a:buClr>
              <a:buSzPct val="100000"/>
              <a:buFont typeface="+mj-lt"/>
              <a:buNone/>
              <a:defRPr sz="1600" b="1" i="0" cap="none" spc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Kjskks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422400" y="548334"/>
            <a:ext cx="0" cy="38170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6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5A30-D772-2235-9887-6AC8DE16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846FFF-96DF-ED0B-5642-B27A7A4FC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F394B9-257C-F486-5421-91663B8D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9E780F-2A94-5DD2-8363-DFE4FE57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16A0E0-D49F-B908-493B-D8768DE0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588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9143" y="6429573"/>
            <a:ext cx="2760149" cy="3145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5C5D5F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da-DK">
                <a:latin typeface="Calibri"/>
                <a:cs typeface="Calibri"/>
              </a:rPr>
              <a:t>SIDE </a:t>
            </a:r>
            <a:fld id="{81D60167-4931-47E6-BA6A-407CBD079E47}" type="slidenum">
              <a:rPr lang="da-DK" smtClean="0">
                <a:latin typeface="Calibri"/>
                <a:cs typeface="Calibri"/>
              </a:rPr>
              <a:pPr marL="12700"/>
              <a:t>‹#›</a:t>
            </a:fld>
            <a:endParaRPr lang="da-DK">
              <a:latin typeface="Calibri"/>
              <a:cs typeface="Calibri"/>
            </a:endParaRPr>
          </a:p>
          <a:p>
            <a:pPr marL="12700">
              <a:spcBef>
                <a:spcPts val="220"/>
              </a:spcBef>
            </a:pPr>
            <a:r>
              <a:rPr lang="da-DK" b="1">
                <a:latin typeface="Calibri"/>
                <a:cs typeface="Calibri"/>
              </a:rPr>
              <a:t>CENTER FOR KUTUR OG UDVIKLING</a:t>
            </a:r>
            <a:endParaRPr lang="da-DK" b="1" dirty="0">
              <a:latin typeface="Calibri"/>
              <a:cs typeface="Calibri"/>
            </a:endParaRPr>
          </a:p>
        </p:txBody>
      </p:sp>
      <p:sp>
        <p:nvSpPr>
          <p:cNvPr id="7" name="object 2"/>
          <p:cNvSpPr/>
          <p:nvPr userDrawn="1"/>
        </p:nvSpPr>
        <p:spPr>
          <a:xfrm>
            <a:off x="10678744" y="144278"/>
            <a:ext cx="1321256" cy="277513"/>
          </a:xfrm>
          <a:custGeom>
            <a:avLst/>
            <a:gdLst/>
            <a:ahLst/>
            <a:cxnLst/>
            <a:rect l="l" t="t" r="r" b="b"/>
            <a:pathLst>
              <a:path w="990942" h="1526997">
                <a:moveTo>
                  <a:pt x="990942" y="0"/>
                </a:moveTo>
                <a:lnTo>
                  <a:pt x="434733" y="0"/>
                </a:lnTo>
                <a:lnTo>
                  <a:pt x="0" y="763498"/>
                </a:lnTo>
                <a:lnTo>
                  <a:pt x="434733" y="1526997"/>
                </a:lnTo>
                <a:lnTo>
                  <a:pt x="990942" y="1526997"/>
                </a:lnTo>
                <a:lnTo>
                  <a:pt x="555409" y="763498"/>
                </a:lnTo>
                <a:lnTo>
                  <a:pt x="990942" y="0"/>
                </a:lnTo>
                <a:close/>
              </a:path>
            </a:pathLst>
          </a:custGeom>
          <a:solidFill>
            <a:srgbClr val="A50013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33001" y="1194796"/>
            <a:ext cx="9023801" cy="381707"/>
          </a:xfrm>
        </p:spPr>
        <p:txBody>
          <a:bodyPr lIns="0" tIns="0" rIns="0" bIns="0">
            <a:noAutofit/>
          </a:bodyPr>
          <a:lstStyle>
            <a:lvl1pPr>
              <a:defRPr sz="24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Video</a:t>
            </a:r>
          </a:p>
        </p:txBody>
      </p:sp>
      <p:sp>
        <p:nvSpPr>
          <p:cNvPr id="8" name="object 3"/>
          <p:cNvSpPr/>
          <p:nvPr userDrawn="1"/>
        </p:nvSpPr>
        <p:spPr>
          <a:xfrm>
            <a:off x="1500005" y="1671114"/>
            <a:ext cx="8964795" cy="277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1"/>
          </p:nvPr>
        </p:nvSpPr>
        <p:spPr>
          <a:xfrm>
            <a:off x="2641600" y="2436563"/>
            <a:ext cx="5080000" cy="2595607"/>
          </a:xfrm>
        </p:spPr>
        <p:txBody>
          <a:bodyPr/>
          <a:lstStyle/>
          <a:p>
            <a:r>
              <a:rPr lang="da-DK"/>
              <a:t>Klik på ikonet for at tilføje et medie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58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451687"/>
            <a:ext cx="609600" cy="458048"/>
          </a:xfrm>
        </p:spPr>
        <p:txBody>
          <a:bodyPr lIns="0" tIns="0" rIns="0" bIns="0" anchor="t" anchorCtr="0">
            <a:noAutofit/>
          </a:bodyPr>
          <a:lstStyle>
            <a:lvl1pPr marL="0" indent="0" algn="r">
              <a:buFont typeface="Lucida Grande"/>
              <a:buNone/>
              <a:defRPr sz="2400" b="1" i="0" baseline="0">
                <a:solidFill>
                  <a:schemeClr val="accent1"/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7" name="Text Placeholder 36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451687"/>
            <a:ext cx="3759200" cy="839755"/>
          </a:xfrm>
        </p:spPr>
        <p:txBody>
          <a:bodyPr lIns="0" tIns="0" bIns="0">
            <a:noAutofit/>
          </a:bodyPr>
          <a:lstStyle>
            <a:lvl1pPr>
              <a:defRPr sz="2400" b="1" i="0" baseline="0">
                <a:solidFill>
                  <a:schemeClr val="accent1"/>
                </a:solidFill>
                <a:latin typeface="Calibri"/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14400" y="471993"/>
            <a:ext cx="0" cy="381707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17600" y="1520467"/>
            <a:ext cx="4267200" cy="374072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Clr>
                <a:schemeClr val="bg2">
                  <a:lumMod val="25000"/>
                </a:schemeClr>
              </a:buClr>
              <a:buSzPct val="100000"/>
              <a:buFont typeface="+mj-lt"/>
              <a:buNone/>
              <a:defRPr sz="1600" b="0" i="0" cap="none" spc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689600" y="0"/>
            <a:ext cx="65024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20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347200" y="5642900"/>
            <a:ext cx="2438400" cy="534390"/>
          </a:xfrm>
        </p:spPr>
        <p:txBody>
          <a:bodyPr lIns="0" tIns="0" rIns="0" bIns="0">
            <a:normAutofit/>
          </a:bodyPr>
          <a:lstStyle>
            <a:lvl1pPr>
              <a:defRPr sz="1050" b="1"/>
            </a:lvl1pPr>
          </a:lstStyle>
          <a:p>
            <a:pPr lvl="0"/>
            <a:r>
              <a:rPr lang="da-DK" dirty="0"/>
              <a:t>Titel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347200" y="6191988"/>
            <a:ext cx="2438400" cy="687072"/>
          </a:xfrm>
        </p:spPr>
        <p:txBody>
          <a:bodyPr lIns="0" tIns="0" rIns="0" bIns="0">
            <a:normAutofit/>
          </a:bodyPr>
          <a:lstStyle>
            <a:lvl1pPr>
              <a:defRPr sz="105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Navn</a:t>
            </a:r>
          </a:p>
          <a:p>
            <a:pPr lvl="0"/>
            <a:r>
              <a:rPr lang="da-DK" dirty="0"/>
              <a:t>Titel</a:t>
            </a:r>
          </a:p>
          <a:p>
            <a:pPr lvl="0"/>
            <a:r>
              <a:rPr lang="da-DK" dirty="0" err="1"/>
              <a:t>email</a:t>
            </a:r>
            <a:endParaRPr lang="en-US" dirty="0"/>
          </a:p>
        </p:txBody>
      </p:sp>
      <p:sp>
        <p:nvSpPr>
          <p:cNvPr id="10" name="object 2"/>
          <p:cNvSpPr txBox="1"/>
          <p:nvPr userDrawn="1"/>
        </p:nvSpPr>
        <p:spPr>
          <a:xfrm>
            <a:off x="6175067" y="2434968"/>
            <a:ext cx="3390053" cy="885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20" dirty="0">
                <a:latin typeface="Calibri"/>
                <a:cs typeface="Calibri"/>
              </a:rPr>
              <a:t>DO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b="1" spc="20" dirty="0">
                <a:latin typeface="Calibri"/>
                <a:cs typeface="Calibri"/>
              </a:rPr>
              <a:t>YOU</a:t>
            </a:r>
            <a:r>
              <a:rPr sz="2850" b="1" spc="10" dirty="0">
                <a:latin typeface="Calibri"/>
                <a:cs typeface="Calibri"/>
              </a:rPr>
              <a:t> </a:t>
            </a:r>
            <a:r>
              <a:rPr sz="2850" spc="20" dirty="0">
                <a:latin typeface="Calibri"/>
                <a:cs typeface="Calibri"/>
              </a:rPr>
              <a:t>H</a:t>
            </a:r>
            <a:r>
              <a:rPr sz="2850" spc="-200" dirty="0">
                <a:latin typeface="Calibri"/>
                <a:cs typeface="Calibri"/>
              </a:rPr>
              <a:t>A</a:t>
            </a:r>
            <a:r>
              <a:rPr sz="2850" spc="15" dirty="0">
                <a:latin typeface="Calibri"/>
                <a:cs typeface="Calibri"/>
              </a:rPr>
              <a:t>VE</a:t>
            </a:r>
            <a:endParaRPr sz="2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b="1" spc="15" dirty="0">
                <a:latin typeface="Calibri"/>
                <a:cs typeface="Calibri"/>
              </a:rPr>
              <a:t>QUESTIONS</a:t>
            </a:r>
            <a:r>
              <a:rPr sz="2850" spc="15" dirty="0">
                <a:latin typeface="Calibri"/>
                <a:cs typeface="Calibri"/>
              </a:rPr>
              <a:t>?</a:t>
            </a:r>
            <a:endParaRPr sz="2850" dirty="0">
              <a:latin typeface="Calibri"/>
              <a:cs typeface="Calibri"/>
            </a:endParaRPr>
          </a:p>
        </p:txBody>
      </p:sp>
      <p:sp>
        <p:nvSpPr>
          <p:cNvPr id="13" name="object 3"/>
          <p:cNvSpPr/>
          <p:nvPr userDrawn="1"/>
        </p:nvSpPr>
        <p:spPr>
          <a:xfrm>
            <a:off x="1886383" y="324001"/>
            <a:ext cx="4959620" cy="277513"/>
          </a:xfrm>
          <a:custGeom>
            <a:avLst/>
            <a:gdLst/>
            <a:ahLst/>
            <a:cxnLst/>
            <a:rect l="l" t="t" r="r" b="b"/>
            <a:pathLst>
              <a:path w="3719715" h="5731954">
                <a:moveTo>
                  <a:pt x="3719715" y="0"/>
                </a:moveTo>
                <a:lnTo>
                  <a:pt x="1631861" y="0"/>
                </a:lnTo>
                <a:lnTo>
                  <a:pt x="0" y="2865983"/>
                </a:lnTo>
                <a:lnTo>
                  <a:pt x="1631861" y="5731954"/>
                </a:lnTo>
                <a:lnTo>
                  <a:pt x="3719715" y="5731954"/>
                </a:lnTo>
                <a:lnTo>
                  <a:pt x="2084857" y="2865983"/>
                </a:lnTo>
                <a:lnTo>
                  <a:pt x="3719715" y="0"/>
                </a:lnTo>
                <a:close/>
              </a:path>
            </a:pathLst>
          </a:custGeom>
          <a:solidFill>
            <a:srgbClr val="A50013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5" name="object 5"/>
          <p:cNvSpPr/>
          <p:nvPr userDrawn="1"/>
        </p:nvSpPr>
        <p:spPr>
          <a:xfrm>
            <a:off x="9200407" y="5635040"/>
            <a:ext cx="0" cy="277513"/>
          </a:xfrm>
          <a:custGeom>
            <a:avLst/>
            <a:gdLst/>
            <a:ahLst/>
            <a:cxnLst/>
            <a:rect l="l" t="t" r="r" b="b"/>
            <a:pathLst>
              <a:path h="1071600">
                <a:moveTo>
                  <a:pt x="0" y="0"/>
                </a:moveTo>
                <a:lnTo>
                  <a:pt x="0" y="1071600"/>
                </a:lnTo>
              </a:path>
            </a:pathLst>
          </a:custGeom>
          <a:ln w="19011">
            <a:solidFill>
              <a:srgbClr val="A500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6" name="object 6"/>
          <p:cNvSpPr/>
          <p:nvPr userDrawn="1"/>
        </p:nvSpPr>
        <p:spPr>
          <a:xfrm>
            <a:off x="7676397" y="5640851"/>
            <a:ext cx="505696" cy="277513"/>
          </a:xfrm>
          <a:custGeom>
            <a:avLst/>
            <a:gdLst/>
            <a:ahLst/>
            <a:cxnLst/>
            <a:rect l="l" t="t" r="r" b="b"/>
            <a:pathLst>
              <a:path w="379272" h="415992">
                <a:moveTo>
                  <a:pt x="199478" y="0"/>
                </a:moveTo>
                <a:lnTo>
                  <a:pt x="149170" y="5709"/>
                </a:lnTo>
                <a:lnTo>
                  <a:pt x="104590" y="22110"/>
                </a:lnTo>
                <a:lnTo>
                  <a:pt x="66681" y="48113"/>
                </a:lnTo>
                <a:lnTo>
                  <a:pt x="36387" y="82627"/>
                </a:lnTo>
                <a:lnTo>
                  <a:pt x="14650" y="124563"/>
                </a:lnTo>
                <a:lnTo>
                  <a:pt x="2413" y="172830"/>
                </a:lnTo>
                <a:lnTo>
                  <a:pt x="0" y="207987"/>
                </a:lnTo>
                <a:lnTo>
                  <a:pt x="609" y="225846"/>
                </a:lnTo>
                <a:lnTo>
                  <a:pt x="9509" y="276003"/>
                </a:lnTo>
                <a:lnTo>
                  <a:pt x="28362" y="320193"/>
                </a:lnTo>
                <a:lnTo>
                  <a:pt x="56310" y="357299"/>
                </a:lnTo>
                <a:lnTo>
                  <a:pt x="92526" y="386258"/>
                </a:lnTo>
                <a:lnTo>
                  <a:pt x="136163" y="405972"/>
                </a:lnTo>
                <a:lnTo>
                  <a:pt x="186378" y="415351"/>
                </a:lnTo>
                <a:lnTo>
                  <a:pt x="204432" y="415992"/>
                </a:lnTo>
                <a:lnTo>
                  <a:pt x="221214" y="415101"/>
                </a:lnTo>
                <a:lnTo>
                  <a:pt x="266553" y="406033"/>
                </a:lnTo>
                <a:lnTo>
                  <a:pt x="304392" y="388318"/>
                </a:lnTo>
                <a:lnTo>
                  <a:pt x="334751" y="363174"/>
                </a:lnTo>
                <a:lnTo>
                  <a:pt x="357647" y="331816"/>
                </a:lnTo>
                <a:lnTo>
                  <a:pt x="370086" y="304237"/>
                </a:lnTo>
                <a:lnTo>
                  <a:pt x="188150" y="304237"/>
                </a:lnTo>
                <a:lnTo>
                  <a:pt x="175867" y="300888"/>
                </a:lnTo>
                <a:lnTo>
                  <a:pt x="140304" y="265682"/>
                </a:lnTo>
                <a:lnTo>
                  <a:pt x="128808" y="220531"/>
                </a:lnTo>
                <a:lnTo>
                  <a:pt x="128043" y="202701"/>
                </a:lnTo>
                <a:lnTo>
                  <a:pt x="129255" y="187237"/>
                </a:lnTo>
                <a:lnTo>
                  <a:pt x="142156" y="147574"/>
                </a:lnTo>
                <a:lnTo>
                  <a:pt x="170065" y="121257"/>
                </a:lnTo>
                <a:lnTo>
                  <a:pt x="214417" y="112467"/>
                </a:lnTo>
                <a:lnTo>
                  <a:pt x="370464" y="112467"/>
                </a:lnTo>
                <a:lnTo>
                  <a:pt x="367522" y="104423"/>
                </a:lnTo>
                <a:lnTo>
                  <a:pt x="348909" y="70140"/>
                </a:lnTo>
                <a:lnTo>
                  <a:pt x="322816" y="41315"/>
                </a:lnTo>
                <a:lnTo>
                  <a:pt x="289226" y="19189"/>
                </a:lnTo>
                <a:lnTo>
                  <a:pt x="248119" y="5004"/>
                </a:lnTo>
                <a:lnTo>
                  <a:pt x="216530" y="571"/>
                </a:lnTo>
                <a:lnTo>
                  <a:pt x="199478" y="0"/>
                </a:lnTo>
                <a:close/>
              </a:path>
              <a:path w="379272" h="415992">
                <a:moveTo>
                  <a:pt x="379272" y="269049"/>
                </a:moveTo>
                <a:lnTo>
                  <a:pt x="248287" y="277850"/>
                </a:lnTo>
                <a:lnTo>
                  <a:pt x="241727" y="287218"/>
                </a:lnTo>
                <a:lnTo>
                  <a:pt x="232698" y="294730"/>
                </a:lnTo>
                <a:lnTo>
                  <a:pt x="220935" y="300197"/>
                </a:lnTo>
                <a:lnTo>
                  <a:pt x="206174" y="303429"/>
                </a:lnTo>
                <a:lnTo>
                  <a:pt x="188150" y="304237"/>
                </a:lnTo>
                <a:lnTo>
                  <a:pt x="370086" y="304237"/>
                </a:lnTo>
                <a:lnTo>
                  <a:pt x="373098" y="295461"/>
                </a:lnTo>
                <a:lnTo>
                  <a:pt x="376598" y="282443"/>
                </a:lnTo>
                <a:lnTo>
                  <a:pt x="379272" y="269049"/>
                </a:lnTo>
                <a:close/>
              </a:path>
              <a:path w="379272" h="415992">
                <a:moveTo>
                  <a:pt x="370464" y="112467"/>
                </a:moveTo>
                <a:lnTo>
                  <a:pt x="214417" y="112467"/>
                </a:lnTo>
                <a:lnTo>
                  <a:pt x="227401" y="117080"/>
                </a:lnTo>
                <a:lnTo>
                  <a:pt x="238074" y="124451"/>
                </a:lnTo>
                <a:lnTo>
                  <a:pt x="246306" y="134292"/>
                </a:lnTo>
                <a:lnTo>
                  <a:pt x="251967" y="146316"/>
                </a:lnTo>
                <a:lnTo>
                  <a:pt x="378674" y="142923"/>
                </a:lnTo>
                <a:lnTo>
                  <a:pt x="375784" y="129697"/>
                </a:lnTo>
                <a:lnTo>
                  <a:pt x="372067" y="116849"/>
                </a:lnTo>
                <a:lnTo>
                  <a:pt x="370464" y="112467"/>
                </a:lnTo>
                <a:close/>
              </a:path>
            </a:pathLst>
          </a:custGeom>
          <a:solidFill>
            <a:srgbClr val="760817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7" name="object 7"/>
          <p:cNvSpPr/>
          <p:nvPr userDrawn="1"/>
        </p:nvSpPr>
        <p:spPr>
          <a:xfrm>
            <a:off x="8518091" y="5648632"/>
            <a:ext cx="489932" cy="277513"/>
          </a:xfrm>
          <a:custGeom>
            <a:avLst/>
            <a:gdLst/>
            <a:ahLst/>
            <a:cxnLst/>
            <a:rect l="l" t="t" r="r" b="b"/>
            <a:pathLst>
              <a:path w="367449" h="409091">
                <a:moveTo>
                  <a:pt x="126619" y="0"/>
                </a:moveTo>
                <a:lnTo>
                  <a:pt x="0" y="0"/>
                </a:lnTo>
                <a:lnTo>
                  <a:pt x="0" y="236207"/>
                </a:lnTo>
                <a:lnTo>
                  <a:pt x="4773" y="282790"/>
                </a:lnTo>
                <a:lnTo>
                  <a:pt x="18878" y="322530"/>
                </a:lnTo>
                <a:lnTo>
                  <a:pt x="41989" y="355142"/>
                </a:lnTo>
                <a:lnTo>
                  <a:pt x="73781" y="380337"/>
                </a:lnTo>
                <a:lnTo>
                  <a:pt x="113929" y="397830"/>
                </a:lnTo>
                <a:lnTo>
                  <a:pt x="162109" y="407335"/>
                </a:lnTo>
                <a:lnTo>
                  <a:pt x="198529" y="409091"/>
                </a:lnTo>
                <a:lnTo>
                  <a:pt x="214653" y="407792"/>
                </a:lnTo>
                <a:lnTo>
                  <a:pt x="258862" y="398378"/>
                </a:lnTo>
                <a:lnTo>
                  <a:pt x="296367" y="380913"/>
                </a:lnTo>
                <a:lnTo>
                  <a:pt x="326573" y="355679"/>
                </a:lnTo>
                <a:lnTo>
                  <a:pt x="348885" y="322961"/>
                </a:lnTo>
                <a:lnTo>
                  <a:pt x="359402" y="295881"/>
                </a:lnTo>
                <a:lnTo>
                  <a:pt x="181377" y="295881"/>
                </a:lnTo>
                <a:lnTo>
                  <a:pt x="168010" y="293918"/>
                </a:lnTo>
                <a:lnTo>
                  <a:pt x="131733" y="258245"/>
                </a:lnTo>
                <a:lnTo>
                  <a:pt x="126619" y="225069"/>
                </a:lnTo>
                <a:lnTo>
                  <a:pt x="126619" y="0"/>
                </a:lnTo>
                <a:close/>
              </a:path>
              <a:path w="367449" h="409091">
                <a:moveTo>
                  <a:pt x="367449" y="0"/>
                </a:moveTo>
                <a:lnTo>
                  <a:pt x="240804" y="0"/>
                </a:lnTo>
                <a:lnTo>
                  <a:pt x="240700" y="230274"/>
                </a:lnTo>
                <a:lnTo>
                  <a:pt x="238717" y="247139"/>
                </a:lnTo>
                <a:lnTo>
                  <a:pt x="218911" y="283305"/>
                </a:lnTo>
                <a:lnTo>
                  <a:pt x="181377" y="295881"/>
                </a:lnTo>
                <a:lnTo>
                  <a:pt x="359402" y="295881"/>
                </a:lnTo>
                <a:lnTo>
                  <a:pt x="366918" y="252477"/>
                </a:lnTo>
                <a:lnTo>
                  <a:pt x="367449" y="236207"/>
                </a:lnTo>
                <a:lnTo>
                  <a:pt x="367449" y="0"/>
                </a:lnTo>
                <a:close/>
              </a:path>
            </a:pathLst>
          </a:custGeom>
          <a:solidFill>
            <a:srgbClr val="D73B0A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8" name="object 8"/>
          <p:cNvSpPr/>
          <p:nvPr userDrawn="1"/>
        </p:nvSpPr>
        <p:spPr>
          <a:xfrm>
            <a:off x="8159493" y="5648886"/>
            <a:ext cx="346065" cy="277513"/>
          </a:xfrm>
          <a:custGeom>
            <a:avLst/>
            <a:gdLst/>
            <a:ahLst/>
            <a:cxnLst/>
            <a:rect l="l" t="t" r="r" b="b"/>
            <a:pathLst>
              <a:path w="259549" h="399948">
                <a:moveTo>
                  <a:pt x="259549" y="0"/>
                </a:moveTo>
                <a:lnTo>
                  <a:pt x="113868" y="0"/>
                </a:lnTo>
                <a:lnTo>
                  <a:pt x="0" y="199974"/>
                </a:lnTo>
                <a:lnTo>
                  <a:pt x="113868" y="399948"/>
                </a:lnTo>
                <a:lnTo>
                  <a:pt x="259549" y="399948"/>
                </a:lnTo>
                <a:lnTo>
                  <a:pt x="145478" y="199974"/>
                </a:lnTo>
                <a:lnTo>
                  <a:pt x="259549" y="0"/>
                </a:lnTo>
                <a:close/>
              </a:path>
            </a:pathLst>
          </a:custGeom>
          <a:solidFill>
            <a:srgbClr val="C20013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pic>
        <p:nvPicPr>
          <p:cNvPr id="4" name="Picture 3" descr="SON-OF-GOD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833394"/>
            <a:ext cx="9245600" cy="52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5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9587-415F-4D3B-8C56-E9F47A96C2EF}" type="datetime1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841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F2EF9-DEA2-FACB-CF54-4344146C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41D441-22AB-8278-08EC-E1DD67AE8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6C45ADF-470F-24BE-3A0B-04715C404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239E7A7-1916-3CA4-7872-A025F021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F3247EF-FCA3-67BF-4AC7-8B12A19E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17148A-BDE9-5FA0-A151-CC774E5C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1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D769-5ACC-61B0-31EA-2B518318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200089-D51E-4EAB-F7CD-C90B373FC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CCA559-CBD4-8E49-F474-BE8FBF83E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278B2B-50FE-B2C7-23D9-DC3663CE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A5A9708-99C1-9BB4-0204-9C63B8F54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84C72E0-8AFC-5AA1-A43F-E463A606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DC51B9A-9834-4A8A-3C9B-3E36B9D8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94D26DF-A48E-5989-0DB4-6ECA7563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86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457FE-58E7-BB56-EE38-4D129273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043A8F7-DA86-3D19-8D48-61EC2623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E4C5C9-6B48-C394-6673-04D5AAFD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43B9253-2566-C40D-1CE5-9733E364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196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D380EE-CB64-0781-A54B-20D948C5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74839C-609A-AABE-BA9B-1F2C683C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E3B887D-21E4-3F81-9C18-B5F77718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878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22DA3-F633-678A-C0D6-5C9CBE4C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1CEBCB-4E4B-42AF-F177-39E4FA9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1F38DF-D6CE-1164-9647-639E96627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D3711F2-9A5A-2B95-1C48-6FF1D6B6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129AB34-880A-17DF-98B9-5E95021E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6727B3F-F1DB-991C-BCC0-3828A2AA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697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2297D-F500-A632-810E-CBB5C06E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B63E8A6-21A7-F577-5E30-B87C814B1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B0B4E02-72E7-9D24-4CB3-B13AD18E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963A92-8465-C85A-9BE3-87C5242F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1A7F34-4458-B4BC-E652-ADBCFEDF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F640539-EF11-3C20-DE3B-1ABAC151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976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0927A57-CC02-5BCE-A410-9D118B7E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3AD9DF-C74C-F5E6-88E8-11AC520BB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3E319D-4534-570C-B3C0-38CA4926F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79B0C-0773-44BD-A458-92B29D0949F0}" type="datetimeFigureOut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204398-155F-4141-44B2-C3B9B8341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AD814E-04CB-8902-D400-362F1F2DC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2AD8-94EB-4F10-888A-F59BD9FE5A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18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931E-5CC9-425C-94CF-6260FCB3AA6A}" type="datetime1">
              <a:rPr lang="da-DK" smtClean="0"/>
              <a:t>30-05-2023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6DA8-8AD8-4CFB-82A1-6C815FF1A2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203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/>
        </p:nvSpPr>
        <p:spPr>
          <a:xfrm>
            <a:off x="192650" y="6403304"/>
            <a:ext cx="368468" cy="277513"/>
          </a:xfrm>
          <a:custGeom>
            <a:avLst/>
            <a:gdLst/>
            <a:ahLst/>
            <a:cxnLst/>
            <a:rect l="l" t="t" r="r" b="b"/>
            <a:pathLst>
              <a:path w="276351" h="303599">
                <a:moveTo>
                  <a:pt x="145109" y="0"/>
                </a:moveTo>
                <a:lnTo>
                  <a:pt x="98082" y="7103"/>
                </a:lnTo>
                <a:lnTo>
                  <a:pt x="62721" y="24587"/>
                </a:lnTo>
                <a:lnTo>
                  <a:pt x="34241" y="51771"/>
                </a:lnTo>
                <a:lnTo>
                  <a:pt x="13702" y="87874"/>
                </a:lnTo>
                <a:lnTo>
                  <a:pt x="2165" y="132112"/>
                </a:lnTo>
                <a:lnTo>
                  <a:pt x="0" y="165739"/>
                </a:lnTo>
                <a:lnTo>
                  <a:pt x="1728" y="180615"/>
                </a:lnTo>
                <a:lnTo>
                  <a:pt x="13920" y="221407"/>
                </a:lnTo>
                <a:lnTo>
                  <a:pt x="35893" y="255423"/>
                </a:lnTo>
                <a:lnTo>
                  <a:pt x="66709" y="281341"/>
                </a:lnTo>
                <a:lnTo>
                  <a:pt x="105429" y="297840"/>
                </a:lnTo>
                <a:lnTo>
                  <a:pt x="151114" y="303599"/>
                </a:lnTo>
                <a:lnTo>
                  <a:pt x="167583" y="302292"/>
                </a:lnTo>
                <a:lnTo>
                  <a:pt x="210129" y="289910"/>
                </a:lnTo>
                <a:lnTo>
                  <a:pt x="242416" y="266611"/>
                </a:lnTo>
                <a:lnTo>
                  <a:pt x="264478" y="234677"/>
                </a:lnTo>
                <a:lnTo>
                  <a:pt x="269587" y="222443"/>
                </a:lnTo>
                <a:lnTo>
                  <a:pt x="139466" y="222443"/>
                </a:lnTo>
                <a:lnTo>
                  <a:pt x="127448" y="219444"/>
                </a:lnTo>
                <a:lnTo>
                  <a:pt x="96983" y="178920"/>
                </a:lnTo>
                <a:lnTo>
                  <a:pt x="93133" y="144319"/>
                </a:lnTo>
                <a:lnTo>
                  <a:pt x="95118" y="129212"/>
                </a:lnTo>
                <a:lnTo>
                  <a:pt x="114226" y="94482"/>
                </a:lnTo>
                <a:lnTo>
                  <a:pt x="154876" y="81858"/>
                </a:lnTo>
                <a:lnTo>
                  <a:pt x="269756" y="81858"/>
                </a:lnTo>
                <a:lnTo>
                  <a:pt x="268022" y="76844"/>
                </a:lnTo>
                <a:lnTo>
                  <a:pt x="248200" y="43405"/>
                </a:lnTo>
                <a:lnTo>
                  <a:pt x="218123" y="18033"/>
                </a:lnTo>
                <a:lnTo>
                  <a:pt x="177755" y="3057"/>
                </a:lnTo>
                <a:lnTo>
                  <a:pt x="162007" y="778"/>
                </a:lnTo>
                <a:lnTo>
                  <a:pt x="145109" y="0"/>
                </a:lnTo>
                <a:close/>
              </a:path>
              <a:path w="276351" h="303599">
                <a:moveTo>
                  <a:pt x="276351" y="196392"/>
                </a:moveTo>
                <a:lnTo>
                  <a:pt x="183235" y="196968"/>
                </a:lnTo>
                <a:lnTo>
                  <a:pt x="177636" y="207716"/>
                </a:lnTo>
                <a:lnTo>
                  <a:pt x="168697" y="215796"/>
                </a:lnTo>
                <a:lnTo>
                  <a:pt x="156085" y="220830"/>
                </a:lnTo>
                <a:lnTo>
                  <a:pt x="139466" y="222443"/>
                </a:lnTo>
                <a:lnTo>
                  <a:pt x="269587" y="222443"/>
                </a:lnTo>
                <a:lnTo>
                  <a:pt x="273524" y="209719"/>
                </a:lnTo>
                <a:lnTo>
                  <a:pt x="276351" y="196392"/>
                </a:lnTo>
                <a:close/>
              </a:path>
              <a:path w="276351" h="303599">
                <a:moveTo>
                  <a:pt x="269756" y="81858"/>
                </a:moveTo>
                <a:lnTo>
                  <a:pt x="154876" y="81858"/>
                </a:lnTo>
                <a:lnTo>
                  <a:pt x="167685" y="86679"/>
                </a:lnTo>
                <a:lnTo>
                  <a:pt x="177283" y="95174"/>
                </a:lnTo>
                <a:lnTo>
                  <a:pt x="183425" y="106806"/>
                </a:lnTo>
                <a:lnTo>
                  <a:pt x="275558" y="102467"/>
                </a:lnTo>
                <a:lnTo>
                  <a:pt x="272357" y="89380"/>
                </a:lnTo>
                <a:lnTo>
                  <a:pt x="269756" y="81858"/>
                </a:lnTo>
                <a:close/>
              </a:path>
            </a:pathLst>
          </a:custGeom>
          <a:solidFill>
            <a:srgbClr val="760817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8" name="bk object 17"/>
          <p:cNvSpPr/>
          <p:nvPr/>
        </p:nvSpPr>
        <p:spPr>
          <a:xfrm>
            <a:off x="806383" y="6408992"/>
            <a:ext cx="357632" cy="277513"/>
          </a:xfrm>
          <a:custGeom>
            <a:avLst/>
            <a:gdLst/>
            <a:ahLst/>
            <a:cxnLst/>
            <a:rect l="l" t="t" r="r" b="b"/>
            <a:pathLst>
              <a:path w="268224" h="298710">
                <a:moveTo>
                  <a:pt x="92430" y="0"/>
                </a:moveTo>
                <a:lnTo>
                  <a:pt x="0" y="0"/>
                </a:lnTo>
                <a:lnTo>
                  <a:pt x="0" y="172839"/>
                </a:lnTo>
                <a:lnTo>
                  <a:pt x="6239" y="216934"/>
                </a:lnTo>
                <a:lnTo>
                  <a:pt x="24297" y="252056"/>
                </a:lnTo>
                <a:lnTo>
                  <a:pt x="53511" y="277718"/>
                </a:lnTo>
                <a:lnTo>
                  <a:pt x="93219" y="293432"/>
                </a:lnTo>
                <a:lnTo>
                  <a:pt x="142759" y="298710"/>
                </a:lnTo>
                <a:lnTo>
                  <a:pt x="158879" y="297405"/>
                </a:lnTo>
                <a:lnTo>
                  <a:pt x="201457" y="285974"/>
                </a:lnTo>
                <a:lnTo>
                  <a:pt x="234496" y="263681"/>
                </a:lnTo>
                <a:lnTo>
                  <a:pt x="256880" y="231059"/>
                </a:lnTo>
                <a:lnTo>
                  <a:pt x="262305" y="215894"/>
                </a:lnTo>
                <a:lnTo>
                  <a:pt x="130871" y="215894"/>
                </a:lnTo>
                <a:lnTo>
                  <a:pt x="118001" y="212960"/>
                </a:lnTo>
                <a:lnTo>
                  <a:pt x="107359" y="206151"/>
                </a:lnTo>
                <a:lnTo>
                  <a:pt x="99307" y="195648"/>
                </a:lnTo>
                <a:lnTo>
                  <a:pt x="94210" y="181632"/>
                </a:lnTo>
                <a:lnTo>
                  <a:pt x="92430" y="164287"/>
                </a:lnTo>
                <a:lnTo>
                  <a:pt x="92430" y="0"/>
                </a:lnTo>
                <a:close/>
              </a:path>
              <a:path w="268224" h="298710">
                <a:moveTo>
                  <a:pt x="268224" y="0"/>
                </a:moveTo>
                <a:lnTo>
                  <a:pt x="175780" y="0"/>
                </a:lnTo>
                <a:lnTo>
                  <a:pt x="175507" y="171381"/>
                </a:lnTo>
                <a:lnTo>
                  <a:pt x="172497" y="187002"/>
                </a:lnTo>
                <a:lnTo>
                  <a:pt x="166325" y="199433"/>
                </a:lnTo>
                <a:lnTo>
                  <a:pt x="157194" y="208505"/>
                </a:lnTo>
                <a:lnTo>
                  <a:pt x="145308" y="214048"/>
                </a:lnTo>
                <a:lnTo>
                  <a:pt x="130871" y="215894"/>
                </a:lnTo>
                <a:lnTo>
                  <a:pt x="262305" y="215894"/>
                </a:lnTo>
                <a:lnTo>
                  <a:pt x="265333" y="203835"/>
                </a:lnTo>
                <a:lnTo>
                  <a:pt x="267494" y="188640"/>
                </a:lnTo>
                <a:lnTo>
                  <a:pt x="268204" y="172839"/>
                </a:lnTo>
                <a:lnTo>
                  <a:pt x="268224" y="0"/>
                </a:lnTo>
                <a:close/>
              </a:path>
            </a:pathLst>
          </a:custGeom>
          <a:solidFill>
            <a:srgbClr val="D73B0A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9" name="bk object 18"/>
          <p:cNvSpPr/>
          <p:nvPr/>
        </p:nvSpPr>
        <p:spPr>
          <a:xfrm>
            <a:off x="544620" y="6409168"/>
            <a:ext cx="252611" cy="277513"/>
          </a:xfrm>
          <a:custGeom>
            <a:avLst/>
            <a:gdLst/>
            <a:ahLst/>
            <a:cxnLst/>
            <a:rect l="l" t="t" r="r" b="b"/>
            <a:pathLst>
              <a:path w="189458" h="291947">
                <a:moveTo>
                  <a:pt x="189458" y="0"/>
                </a:moveTo>
                <a:lnTo>
                  <a:pt x="83121" y="0"/>
                </a:lnTo>
                <a:lnTo>
                  <a:pt x="0" y="145973"/>
                </a:lnTo>
                <a:lnTo>
                  <a:pt x="83121" y="291947"/>
                </a:lnTo>
                <a:lnTo>
                  <a:pt x="189458" y="291947"/>
                </a:lnTo>
                <a:lnTo>
                  <a:pt x="106184" y="145973"/>
                </a:lnTo>
                <a:lnTo>
                  <a:pt x="189458" y="0"/>
                </a:lnTo>
                <a:close/>
              </a:path>
            </a:pathLst>
          </a:custGeom>
          <a:solidFill>
            <a:srgbClr val="C20013"/>
          </a:solidFill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0" name="bk object 19"/>
          <p:cNvSpPr/>
          <p:nvPr/>
        </p:nvSpPr>
        <p:spPr>
          <a:xfrm>
            <a:off x="1312003" y="6404265"/>
            <a:ext cx="0" cy="277513"/>
          </a:xfrm>
          <a:custGeom>
            <a:avLst/>
            <a:gdLst/>
            <a:ahLst/>
            <a:cxnLst/>
            <a:rect l="l" t="t" r="r" b="b"/>
            <a:pathLst>
              <a:path h="303606">
                <a:moveTo>
                  <a:pt x="0" y="0"/>
                </a:moveTo>
                <a:lnTo>
                  <a:pt x="0" y="303606"/>
                </a:lnTo>
              </a:path>
            </a:pathLst>
          </a:custGeom>
          <a:ln w="19011">
            <a:solidFill>
              <a:srgbClr val="A500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sz="180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09600" y="1599990"/>
            <a:ext cx="10972800" cy="4526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609600" y="275150"/>
            <a:ext cx="10972800" cy="558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4" name="Holder 5"/>
          <p:cNvSpPr>
            <a:spLocks noGrp="1"/>
          </p:cNvSpPr>
          <p:nvPr>
            <p:ph type="sldNum" sz="quarter" idx="4"/>
          </p:nvPr>
        </p:nvSpPr>
        <p:spPr>
          <a:xfrm>
            <a:off x="1389143" y="6429573"/>
            <a:ext cx="2760149" cy="3145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5C5D5F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da-DK">
                <a:latin typeface="Calibri"/>
                <a:cs typeface="Calibri"/>
              </a:rPr>
              <a:t>SIDE </a:t>
            </a:r>
            <a:fld id="{81D60167-4931-47E6-BA6A-407CBD079E47}" type="slidenum">
              <a:rPr lang="da-DK" smtClean="0">
                <a:latin typeface="Calibri"/>
                <a:cs typeface="Calibri"/>
              </a:rPr>
              <a:pPr marL="12700"/>
              <a:t>‹#›</a:t>
            </a:fld>
            <a:endParaRPr lang="da-DK">
              <a:latin typeface="Calibri"/>
              <a:cs typeface="Calibri"/>
            </a:endParaRPr>
          </a:p>
          <a:p>
            <a:pPr marL="12700">
              <a:spcBef>
                <a:spcPts val="220"/>
              </a:spcBef>
            </a:pPr>
            <a:r>
              <a:rPr lang="da-DK" b="1">
                <a:latin typeface="Calibri"/>
                <a:cs typeface="Calibri"/>
              </a:rPr>
              <a:t>CENTER FOR KUTUR OG UDVIKLING</a:t>
            </a:r>
            <a:endParaRPr lang="da-DK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70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eaLnBrk="1" hangingPunct="1">
        <a:defRPr sz="2800" b="0" i="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b="0" i="0" cap="all">
          <a:solidFill>
            <a:schemeClr val="tx1"/>
          </a:solidFill>
          <a:latin typeface="Calibri"/>
          <a:ea typeface="+mn-ea"/>
          <a:cs typeface="+mn-cs"/>
        </a:defRPr>
      </a:lvl1pPr>
      <a:lvl2pPr marL="457200" eaLnBrk="1" hangingPunct="1">
        <a:defRPr>
          <a:latin typeface="Calibri"/>
          <a:ea typeface="+mn-ea"/>
          <a:cs typeface="+mn-cs"/>
        </a:defRPr>
      </a:lvl2pPr>
      <a:lvl3pPr marL="914400" eaLnBrk="1" hangingPunct="1">
        <a:defRPr>
          <a:latin typeface="Calibri"/>
          <a:ea typeface="+mn-ea"/>
          <a:cs typeface="+mn-cs"/>
        </a:defRPr>
      </a:lvl3pPr>
      <a:lvl4pPr marL="1371600" eaLnBrk="1" hangingPunct="1">
        <a:defRPr>
          <a:latin typeface="Calibri"/>
          <a:ea typeface="+mn-ea"/>
          <a:cs typeface="+mn-cs"/>
        </a:defRPr>
      </a:lvl4pPr>
      <a:lvl5pPr marL="1828800" eaLnBrk="1" hangingPunct="1">
        <a:defRPr>
          <a:latin typeface="Calibri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kilde-festival.dk/da/years/2023/news/react-sound-and-voice/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kilde-festival.dk/da/years/2023/news/react-sound-and-vo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dk/url?sa=t&amp;rct=j&amp;q=&amp;esrc=s&amp;source=web&amp;cd=&amp;cad=rja&amp;uact=8&amp;ved=2ahUKEwjzmu3P4pz_AhXmVvEDHegODF0QtwJ6BAg0EAI&amp;url=https%3A%2F%2Fwww.youtube.com%2Fwatch%3Fv%3DmNY-koFCtGM&amp;usg=AOvVaw0Kc-VuHoQzCD9MkNU9c-m-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4097494#t=112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23DC1-0662-6000-AF45-1575BE6CC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32" y="506776"/>
            <a:ext cx="9144000" cy="1923534"/>
          </a:xfrm>
        </p:spPr>
        <p:txBody>
          <a:bodyPr>
            <a:noAutofit/>
          </a:bodyPr>
          <a:lstStyle/>
          <a:p>
            <a:r>
              <a:rPr lang="da-DK" sz="4000" b="1" kern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CISU Fagligt netværk: Sport, kunst og kultur for udvikling</a:t>
            </a:r>
            <a:br>
              <a:rPr lang="da-DK" sz="4000" b="1" kern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4000" b="1" kern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Netværksm</a:t>
            </a:r>
            <a:r>
              <a:rPr lang="da-DK" sz="4000" b="1" kern="18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øde 31. maj 2023</a:t>
            </a:r>
            <a:endParaRPr lang="da-DK" sz="40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D001729-EBF6-EE77-F5C5-6A4E88090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832" y="3428999"/>
            <a:ext cx="9144000" cy="2145535"/>
          </a:xfrm>
        </p:spPr>
        <p:txBody>
          <a:bodyPr>
            <a:noAutofit/>
          </a:bodyPr>
          <a:lstStyle/>
          <a:p>
            <a:endParaRPr lang="da-DK" sz="3200" b="1" dirty="0"/>
          </a:p>
          <a:p>
            <a:r>
              <a:rPr lang="da-DK" sz="3200" b="1" dirty="0"/>
              <a:t>Kunst og kultur som rum for kritisk refleksion, engagement og kraft til forandring</a:t>
            </a:r>
          </a:p>
          <a:p>
            <a:r>
              <a:rPr lang="da-DK" sz="3200" b="1" dirty="0"/>
              <a:t>Elsebeth Krogh</a:t>
            </a:r>
          </a:p>
        </p:txBody>
      </p:sp>
      <p:pic>
        <p:nvPicPr>
          <p:cNvPr id="5" name="Billede 4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26E1EDAC-E0EC-535E-D746-C38606B7F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9" y="5735637"/>
            <a:ext cx="4000849" cy="7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4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9DCEF94-E812-5DF7-09C5-F06A2091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83" y="523522"/>
            <a:ext cx="10850696" cy="156439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CKU’S ERFARINGER:</a:t>
            </a:r>
            <a:br>
              <a:rPr kumimoji="0" lang="da-DK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EMPOWERMENT OG SAMMENHÆNGSKRAFT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58EF422-01B4-A57E-C476-F1FC42011E1B}"/>
              </a:ext>
            </a:extLst>
          </p:cNvPr>
          <p:cNvGrpSpPr/>
          <p:nvPr/>
        </p:nvGrpSpPr>
        <p:grpSpPr>
          <a:xfrm>
            <a:off x="8582140" y="5541484"/>
            <a:ext cx="3282558" cy="986638"/>
            <a:chOff x="7796720" y="5252158"/>
            <a:chExt cx="4067978" cy="1275964"/>
          </a:xfrm>
        </p:grpSpPr>
        <p:pic>
          <p:nvPicPr>
            <p:cNvPr id="5" name="Billede 4" descr="Et billede, der indeholder Font/skrifttype, Grafik, grafisk design, logo&#10;&#10;Automatisk genereret beskrivelse">
              <a:extLst>
                <a:ext uri="{FF2B5EF4-FFF2-40B4-BE49-F238E27FC236}">
                  <a16:creationId xmlns:a16="http://schemas.microsoft.com/office/drawing/2014/main" id="{26E1EDAC-E0EC-535E-D746-C38606B7F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9" y="5735637"/>
              <a:ext cx="4000849" cy="792485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772F75B4-3E0D-5C28-C7C4-41F94CAE2D2E}"/>
                </a:ext>
              </a:extLst>
            </p:cNvPr>
            <p:cNvSpPr txBox="1"/>
            <p:nvPr/>
          </p:nvSpPr>
          <p:spPr>
            <a:xfrm>
              <a:off x="7796720" y="5252158"/>
              <a:ext cx="4067978" cy="337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18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Sport, kunst og kultur for udvikling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kstfelt 2">
            <a:extLst>
              <a:ext uri="{FF2B5EF4-FFF2-40B4-BE49-F238E27FC236}">
                <a16:creationId xmlns:a16="http://schemas.microsoft.com/office/drawing/2014/main" id="{F6939CA3-98E7-6B34-3788-C87DF3FCCA5C}"/>
              </a:ext>
            </a:extLst>
          </p:cNvPr>
          <p:cNvSpPr txBox="1"/>
          <p:nvPr/>
        </p:nvSpPr>
        <p:spPr>
          <a:xfrm>
            <a:off x="991519" y="2200642"/>
            <a:ext cx="100473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Sårbare unge i konfliktområder i Uganda og Nepal deltager i </a:t>
            </a:r>
            <a:r>
              <a:rPr kumimoji="0" lang="da-DK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poetry</a:t>
            </a: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slam eller </a:t>
            </a:r>
            <a:r>
              <a:rPr kumimoji="0" lang="da-DK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rapmusik</a:t>
            </a: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de har valgt et positivt alternativ til ekstremisme og isolation;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Intet demokrati uden litteratur: Femrite i Nord-Uganda arrangerer læse- og skriveklubber for unge og skaber interesse for samfundet;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Gadekunstnere dekorerer Nepals mure med portrætter af nationale helte;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Unge kenyanere holder </a:t>
            </a:r>
            <a:r>
              <a:rPr kumimoji="0" lang="da-DK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spoken</a:t>
            </a: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a-DK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</a:t>
            </a: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events med poesi om realiteterne i samfundet og styrker den demokratiske deltagelse.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Creation Out of </a:t>
            </a:r>
            <a:r>
              <a:rPr lang="da-DK" sz="2200" dirty="0" err="1">
                <a:solidFill>
                  <a:prstClr val="black"/>
                </a:solidFill>
                <a:latin typeface="Calibri" panose="020F0502020204030204"/>
              </a:rPr>
              <a:t>Crisis</a:t>
            </a: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/Mellemøsten: Cirkus-skole giver nye uligheder for unge i flygtningelejre, og kunstnerkollektiver skaber gennem satire alternativer til magtens narrativ.</a:t>
            </a:r>
            <a:endParaRPr kumimoji="0" lang="da-DK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9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9DCEF94-E812-5DF7-09C5-F06A2091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19" y="636247"/>
            <a:ext cx="10850696" cy="156439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CKU’S ERFARINGER:</a:t>
            </a:r>
            <a:b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YTRINGSFRIHED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58EF422-01B4-A57E-C476-F1FC42011E1B}"/>
              </a:ext>
            </a:extLst>
          </p:cNvPr>
          <p:cNvGrpSpPr/>
          <p:nvPr/>
        </p:nvGrpSpPr>
        <p:grpSpPr>
          <a:xfrm>
            <a:off x="8582140" y="5541484"/>
            <a:ext cx="3282558" cy="986638"/>
            <a:chOff x="7796720" y="5252158"/>
            <a:chExt cx="4067978" cy="1275964"/>
          </a:xfrm>
        </p:grpSpPr>
        <p:pic>
          <p:nvPicPr>
            <p:cNvPr id="5" name="Billede 4" descr="Et billede, der indeholder Font/skrifttype, Grafik, grafisk design, logo&#10;&#10;Automatisk genereret beskrivelse">
              <a:extLst>
                <a:ext uri="{FF2B5EF4-FFF2-40B4-BE49-F238E27FC236}">
                  <a16:creationId xmlns:a16="http://schemas.microsoft.com/office/drawing/2014/main" id="{26E1EDAC-E0EC-535E-D746-C38606B7F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9" y="5735637"/>
              <a:ext cx="4000849" cy="792485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772F75B4-3E0D-5C28-C7C4-41F94CAE2D2E}"/>
                </a:ext>
              </a:extLst>
            </p:cNvPr>
            <p:cNvSpPr txBox="1"/>
            <p:nvPr/>
          </p:nvSpPr>
          <p:spPr>
            <a:xfrm>
              <a:off x="7796720" y="5252158"/>
              <a:ext cx="4067978" cy="337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18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Sport, kunst og kultur for udvikling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60DF6F73-50DC-5F25-9E85-FD56DDBFC719}"/>
              </a:ext>
            </a:extLst>
          </p:cNvPr>
          <p:cNvSpPr txBox="1"/>
          <p:nvPr/>
        </p:nvSpPr>
        <p:spPr>
          <a:xfrm>
            <a:off x="991519" y="2200642"/>
            <a:ext cx="100473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Kunstneres ytringsfrihed ofte knægtet med vold og drab i regimer styret af udemokratiske kræfter;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CKU har støttet syriske kunstneres netværk, dokumentation, publikationer, udstillinger og netværk med danske kunstnere;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Sammen med CKU har den danske ambassade i Vietnam i en årrække støttet kunstneres ytringsfrihed – hvilket har styrket deres civile rettigheder og den demokratiske proces;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Images 16 præsenterede visuel kunst fra Afrika, Asien og Mellemøsten med fokus på kunstnerens rolle i samfundet.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73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1927" y="1279651"/>
            <a:ext cx="8217302" cy="9468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a-DK" sz="3000" b="1" spc="-75" dirty="0">
                <a:solidFill>
                  <a:srgbClr val="C00000"/>
                </a:solidFill>
                <a:latin typeface="+mn-lt"/>
              </a:rPr>
              <a:t>&gt;&gt; Images 2016, </a:t>
            </a:r>
            <a:r>
              <a:rPr lang="da-DK" sz="3000" b="1" spc="-75" dirty="0" err="1">
                <a:solidFill>
                  <a:srgbClr val="C00000"/>
                </a:solidFill>
                <a:latin typeface="+mn-lt"/>
              </a:rPr>
              <a:t>denmark</a:t>
            </a:r>
            <a:br>
              <a:rPr lang="da-DK" sz="2325" dirty="0"/>
            </a:br>
            <a:r>
              <a:rPr lang="en-US" sz="1650" dirty="0">
                <a:solidFill>
                  <a:srgbClr val="C00000"/>
                </a:solidFill>
                <a:latin typeface="+mn-lt"/>
              </a:rPr>
              <a:t>intercultural collaboration	 	intercultural dialogue	art exhibitions	</a:t>
            </a:r>
            <a:br>
              <a:rPr lang="en-US" sz="1650" dirty="0">
                <a:solidFill>
                  <a:srgbClr val="C00000"/>
                </a:solidFill>
                <a:latin typeface="+mn-lt"/>
              </a:rPr>
            </a:br>
            <a:r>
              <a:rPr lang="en-US" sz="1650" dirty="0">
                <a:solidFill>
                  <a:srgbClr val="C00000"/>
                </a:solidFill>
                <a:latin typeface="+mn-lt"/>
              </a:rPr>
              <a:t>art labs 	residencies	education	audience/institution development </a:t>
            </a:r>
            <a:endParaRPr lang="da-DK" sz="165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6477413" y="2494875"/>
            <a:ext cx="3496320" cy="2885182"/>
          </a:xfrm>
        </p:spPr>
        <p:txBody>
          <a:bodyPr>
            <a:normAutofit fontScale="92500" lnSpcReduction="10000"/>
          </a:bodyPr>
          <a:lstStyle/>
          <a:p>
            <a:br>
              <a:rPr lang="en-US" sz="1500" dirty="0">
                <a:solidFill>
                  <a:srgbClr val="C00000"/>
                </a:solidFill>
              </a:rPr>
            </a:br>
            <a:r>
              <a:rPr lang="en-US" sz="1500" dirty="0">
                <a:solidFill>
                  <a:srgbClr val="C00000"/>
                </a:solidFill>
              </a:rPr>
              <a:t>21 Danish cultural institutions</a:t>
            </a:r>
            <a:br>
              <a:rPr lang="en-US" sz="1500" dirty="0">
                <a:solidFill>
                  <a:srgbClr val="C00000"/>
                </a:solidFill>
              </a:rPr>
            </a:br>
            <a:r>
              <a:rPr lang="en-US" sz="1500" dirty="0">
                <a:solidFill>
                  <a:srgbClr val="C00000"/>
                </a:solidFill>
              </a:rPr>
              <a:t>8 international art institutions</a:t>
            </a:r>
            <a:br>
              <a:rPr lang="en-US" sz="1500" dirty="0">
                <a:solidFill>
                  <a:srgbClr val="C00000"/>
                </a:solidFill>
              </a:rPr>
            </a:br>
            <a:r>
              <a:rPr lang="en-US" sz="1500" dirty="0">
                <a:solidFill>
                  <a:srgbClr val="C00000"/>
                </a:solidFill>
              </a:rPr>
              <a:t>10 international Curators</a:t>
            </a:r>
            <a:br>
              <a:rPr lang="en-US" sz="1500" dirty="0">
                <a:solidFill>
                  <a:srgbClr val="C00000"/>
                </a:solidFill>
              </a:rPr>
            </a:br>
            <a:r>
              <a:rPr lang="en-US" sz="1500" dirty="0">
                <a:solidFill>
                  <a:srgbClr val="C00000"/>
                </a:solidFill>
              </a:rPr>
              <a:t>5 Danish regions</a:t>
            </a:r>
            <a:br>
              <a:rPr lang="en-US" sz="1500" dirty="0">
                <a:solidFill>
                  <a:srgbClr val="C00000"/>
                </a:solidFill>
              </a:rPr>
            </a:br>
            <a:r>
              <a:rPr lang="en-US" sz="1500" dirty="0">
                <a:solidFill>
                  <a:srgbClr val="C00000"/>
                </a:solidFill>
              </a:rPr>
              <a:t>20 exhibitions of Visual ART from Africa, Asia and the middle east</a:t>
            </a:r>
          </a:p>
          <a:p>
            <a:endParaRPr lang="en-US" sz="1500" dirty="0">
              <a:solidFill>
                <a:srgbClr val="C00000"/>
              </a:solidFill>
            </a:endParaRPr>
          </a:p>
          <a:p>
            <a:r>
              <a:rPr lang="en-US" sz="1500" dirty="0">
                <a:solidFill>
                  <a:srgbClr val="C00000"/>
                </a:solidFill>
              </a:rPr>
              <a:t>Images youth with schools in 15 municipalities</a:t>
            </a:r>
          </a:p>
          <a:p>
            <a:endParaRPr lang="en-US" sz="1500" dirty="0">
              <a:solidFill>
                <a:srgbClr val="C00000"/>
              </a:solidFill>
              <a:latin typeface="+mn-lt"/>
            </a:endParaRPr>
          </a:p>
          <a:p>
            <a:r>
              <a:rPr lang="en-US" sz="1500" dirty="0">
                <a:solidFill>
                  <a:srgbClr val="C00000"/>
                </a:solidFill>
              </a:rPr>
              <a:t>Celebration of images’ 25 years anniversary</a:t>
            </a:r>
            <a:br>
              <a:rPr lang="da-DK" sz="1050" dirty="0">
                <a:solidFill>
                  <a:srgbClr val="C00000"/>
                </a:solidFill>
                <a:latin typeface="+mn-lt"/>
              </a:rPr>
            </a:br>
            <a:endParaRPr lang="da-DK" sz="1050" dirty="0">
              <a:latin typeface="Calibri" panose="020F0502020204030204" pitchFamily="34" charset="0"/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76DA8-8AD8-4CFB-82A1-6C815FF1A201}" type="slidenum"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5C5D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5C5D5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ladsholder til indhold 8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44" y="5628085"/>
            <a:ext cx="646510" cy="270272"/>
          </a:xfrm>
        </p:spPr>
      </p:pic>
      <p:pic>
        <p:nvPicPr>
          <p:cNvPr id="12" name="Pladsholder til billede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927" y="2476969"/>
            <a:ext cx="4345168" cy="28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2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9DCEF94-E812-5DF7-09C5-F06A2091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01" y="610608"/>
            <a:ext cx="10850696" cy="156439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CKU’S ERFARINGER:</a:t>
            </a:r>
            <a:b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KREATIVE INDUSTRIER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58EF422-01B4-A57E-C476-F1FC42011E1B}"/>
              </a:ext>
            </a:extLst>
          </p:cNvPr>
          <p:cNvGrpSpPr/>
          <p:nvPr/>
        </p:nvGrpSpPr>
        <p:grpSpPr>
          <a:xfrm>
            <a:off x="8582140" y="5541484"/>
            <a:ext cx="3282558" cy="986638"/>
            <a:chOff x="7796720" y="5252158"/>
            <a:chExt cx="4067978" cy="1275964"/>
          </a:xfrm>
        </p:grpSpPr>
        <p:pic>
          <p:nvPicPr>
            <p:cNvPr id="5" name="Billede 4" descr="Et billede, der indeholder Font/skrifttype, Grafik, grafisk design, logo&#10;&#10;Automatisk genereret beskrivelse">
              <a:extLst>
                <a:ext uri="{FF2B5EF4-FFF2-40B4-BE49-F238E27FC236}">
                  <a16:creationId xmlns:a16="http://schemas.microsoft.com/office/drawing/2014/main" id="{26E1EDAC-E0EC-535E-D746-C38606B7F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9" y="5735637"/>
              <a:ext cx="4000849" cy="792485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772F75B4-3E0D-5C28-C7C4-41F94CAE2D2E}"/>
                </a:ext>
              </a:extLst>
            </p:cNvPr>
            <p:cNvSpPr txBox="1"/>
            <p:nvPr/>
          </p:nvSpPr>
          <p:spPr>
            <a:xfrm>
              <a:off x="7796720" y="5252158"/>
              <a:ext cx="4067978" cy="337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18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Sport, kunst og kultur for udvikling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BCE95747-45B6-32DE-724F-1FCCFF611958}"/>
              </a:ext>
            </a:extLst>
          </p:cNvPr>
          <p:cNvSpPr txBox="1"/>
          <p:nvPr/>
        </p:nvSpPr>
        <p:spPr>
          <a:xfrm>
            <a:off x="904301" y="1962146"/>
            <a:ext cx="100473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Kreative og kulturelle industrier har potentiale til at inkludere unge i økonomisk vækst, bidrage til </a:t>
            </a:r>
            <a:r>
              <a:rPr kumimoji="0" lang="da-DK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socio-økonomisk</a:t>
            </a: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udvikling, forebygge konflikter og styrke dialog, realisere kulturel diversitet på verdensmarkedet, øge den kulturelle selvbevidsthed og stolthed;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Design Network </a:t>
            </a:r>
            <a:r>
              <a:rPr lang="da-DK" sz="2200" dirty="0" err="1">
                <a:solidFill>
                  <a:prstClr val="black"/>
                </a:solidFill>
                <a:latin typeface="Calibri" panose="020F0502020204030204"/>
              </a:rPr>
              <a:t>Africa</a:t>
            </a: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 (DNA) med kunstnere fra Mali, Kenya, Burkina Faso, Sydafrika, Zimbabwe m.fl. opnåede stor succes på internationale platforme efter at have fået støtte fra CKU; flere hundrede jobs blev skabt og indkomst forøget;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Støtte til Ugandas dynamiske hip-hop-industri viste alternative indkomster til unge og en vej ud af arbejdsløshed – Newz Beat – nyhedskanal for unge – blev startet af en rapper Lady </a:t>
            </a:r>
            <a:r>
              <a:rPr lang="da-DK" sz="2200" dirty="0" err="1">
                <a:solidFill>
                  <a:prstClr val="black"/>
                </a:solidFill>
                <a:latin typeface="Calibri" panose="020F0502020204030204"/>
              </a:rPr>
              <a:t>Slyke</a:t>
            </a: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Støtte til musik- og filmindustrien i Tanzania har ført til, at den nu indregnes i det nationale budget.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2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2207568" y="457200"/>
            <a:ext cx="3888432" cy="1243608"/>
          </a:xfrm>
        </p:spPr>
        <p:txBody>
          <a:bodyPr/>
          <a:lstStyle/>
          <a:p>
            <a:r>
              <a:rPr lang="da-DK" sz="2800" dirty="0"/>
              <a:t>The potential of Creative and </a:t>
            </a:r>
            <a:r>
              <a:rPr lang="da-DK" sz="2800" dirty="0" err="1"/>
              <a:t>Cultural</a:t>
            </a:r>
            <a:r>
              <a:rPr lang="da-DK" sz="2800" dirty="0"/>
              <a:t> </a:t>
            </a:r>
            <a:r>
              <a:rPr lang="da-DK" sz="2800" dirty="0" err="1"/>
              <a:t>industries</a:t>
            </a:r>
            <a:r>
              <a:rPr lang="da-DK" sz="2800" dirty="0"/>
              <a:t>?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991544" y="1988840"/>
            <a:ext cx="4176464" cy="4320480"/>
          </a:xfrm>
        </p:spPr>
        <p:txBody>
          <a:bodyPr/>
          <a:lstStyle/>
          <a:p>
            <a:r>
              <a:rPr lang="en-GB" sz="1700" b="1" dirty="0"/>
              <a:t>Creative and cultural industries are: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/>
              <a:t>Emerging in growth economies 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/>
              <a:t>Influenced by </a:t>
            </a:r>
            <a:r>
              <a:rPr lang="en-GB" sz="1700" dirty="0">
                <a:solidFill>
                  <a:srgbClr val="000000"/>
                </a:solidFill>
              </a:rPr>
              <a:t>growth in other sectors 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Providing alternative income opportunities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Recognised politically as a bridge to trade and tourism</a:t>
            </a:r>
          </a:p>
          <a:p>
            <a:pPr marL="285750" indent="-285750">
              <a:buFont typeface="Arial"/>
              <a:buChar char="•"/>
            </a:pPr>
            <a:endParaRPr lang="en-GB" sz="1700" dirty="0">
              <a:solidFill>
                <a:srgbClr val="000000"/>
              </a:solidFill>
            </a:endParaRPr>
          </a:p>
          <a:p>
            <a:r>
              <a:rPr lang="en-GB" sz="1700" b="1" dirty="0">
                <a:solidFill>
                  <a:srgbClr val="000000"/>
                </a:solidFill>
              </a:rPr>
              <a:t>Creative and cultural industries hold the potential to: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Include young people in economic growth 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Contribute to socio-economic development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Prevent conflicts and increase dialogue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Realise cultural diversity on the world market for cultural products   </a:t>
            </a:r>
          </a:p>
          <a:p>
            <a:pPr marL="285750" indent="-285750"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Enhance cultural self-esteem through identification in cultural products. </a:t>
            </a:r>
            <a:endParaRPr lang="da-DK" sz="1700" dirty="0"/>
          </a:p>
        </p:txBody>
      </p:sp>
      <p:pic>
        <p:nvPicPr>
          <p:cNvPr id="7" name="Picture 2" descr="C:\Users\jmyschetzky\AppData\Local\Temp\CHEICK DIALLO (MALI) Vowen chair PHOTO by Karl Rogers Photography 3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" b="3231"/>
          <a:stretch>
            <a:fillRect/>
          </a:stretch>
        </p:blipFill>
        <p:spPr bwMode="auto">
          <a:xfrm>
            <a:off x="6168008" y="6350"/>
            <a:ext cx="4499992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3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9DCEF94-E812-5DF7-09C5-F06A2091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33" y="528810"/>
            <a:ext cx="10850696" cy="156439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CKU’S ERFARINGER:</a:t>
            </a:r>
            <a:b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FRED OG FORSONING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58EF422-01B4-A57E-C476-F1FC42011E1B}"/>
              </a:ext>
            </a:extLst>
          </p:cNvPr>
          <p:cNvGrpSpPr/>
          <p:nvPr/>
        </p:nvGrpSpPr>
        <p:grpSpPr>
          <a:xfrm>
            <a:off x="8582140" y="5541484"/>
            <a:ext cx="3282558" cy="986638"/>
            <a:chOff x="7796720" y="5252158"/>
            <a:chExt cx="4067978" cy="1275964"/>
          </a:xfrm>
        </p:grpSpPr>
        <p:pic>
          <p:nvPicPr>
            <p:cNvPr id="5" name="Billede 4" descr="Et billede, der indeholder Font/skrifttype, Grafik, grafisk design, logo&#10;&#10;Automatisk genereret beskrivelse">
              <a:extLst>
                <a:ext uri="{FF2B5EF4-FFF2-40B4-BE49-F238E27FC236}">
                  <a16:creationId xmlns:a16="http://schemas.microsoft.com/office/drawing/2014/main" id="{26E1EDAC-E0EC-535E-D746-C38606B7F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9" y="5735637"/>
              <a:ext cx="4000849" cy="792485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772F75B4-3E0D-5C28-C7C4-41F94CAE2D2E}"/>
                </a:ext>
              </a:extLst>
            </p:cNvPr>
            <p:cNvSpPr txBox="1"/>
            <p:nvPr/>
          </p:nvSpPr>
          <p:spPr>
            <a:xfrm>
              <a:off x="7796720" y="5252158"/>
              <a:ext cx="4067978" cy="337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18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Sport, kunst og kultur for udvikling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44CD7EE1-5957-4048-1915-D3484A248906}"/>
              </a:ext>
            </a:extLst>
          </p:cNvPr>
          <p:cNvSpPr txBox="1"/>
          <p:nvPr/>
        </p:nvSpPr>
        <p:spPr>
          <a:xfrm>
            <a:off x="904301" y="1962146"/>
            <a:ext cx="100473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CKU har støttet kulturelle aktiviteter i kølvandet på konflikter, krige og borgerkrige i Sydsudan, Jordan, Uganda, </a:t>
            </a:r>
            <a:r>
              <a:rPr kumimoji="0" lang="da-DK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nepal</a:t>
            </a: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Palæstina, Pakistan, Indonesien, Afghanistan;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Befolkninger mærket efter konflikt har brug for at bearbejde traumer og genopbygge tillid;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CKU har udgivet publikation om The </a:t>
            </a:r>
            <a:r>
              <a:rPr lang="da-DK" sz="2200" dirty="0" err="1">
                <a:solidFill>
                  <a:prstClr val="black"/>
                </a:solidFill>
                <a:latin typeface="Calibri" panose="020F0502020204030204"/>
              </a:rPr>
              <a:t>Contribution</a:t>
            </a: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 of Art and </a:t>
            </a:r>
            <a:r>
              <a:rPr lang="da-DK" sz="2200" dirty="0" err="1">
                <a:solidFill>
                  <a:prstClr val="black"/>
                </a:solidFill>
                <a:latin typeface="Calibri" panose="020F0502020204030204"/>
              </a:rPr>
              <a:t>Culture</a:t>
            </a: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 in Peace and </a:t>
            </a:r>
            <a:r>
              <a:rPr lang="da-DK" sz="2200" dirty="0" err="1">
                <a:solidFill>
                  <a:prstClr val="black"/>
                </a:solidFill>
                <a:latin typeface="Calibri" panose="020F0502020204030204"/>
              </a:rPr>
              <a:t>Reconciliation</a:t>
            </a: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a-DK" sz="2200" dirty="0" err="1">
                <a:solidFill>
                  <a:prstClr val="black"/>
                </a:solidFill>
                <a:latin typeface="Calibri" panose="020F0502020204030204"/>
              </a:rPr>
              <a:t>Processes</a:t>
            </a:r>
            <a:r>
              <a:rPr lang="da-DK" sz="2200" dirty="0">
                <a:solidFill>
                  <a:prstClr val="black"/>
                </a:solidFill>
                <a:latin typeface="Calibri" panose="020F0502020204030204"/>
              </a:rPr>
              <a:t> in Asia.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08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4554" y="626467"/>
            <a:ext cx="7639839" cy="9468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cap="all" spc="-75" dirty="0">
                <a:solidFill>
                  <a:srgbClr val="C00000"/>
                </a:solidFill>
                <a:latin typeface="+mn-lt"/>
              </a:rPr>
              <a:t>The future of culture and development ?</a:t>
            </a:r>
            <a:endParaRPr lang="en-GB" sz="1500" cap="all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993912" y="1465766"/>
            <a:ext cx="10090205" cy="1794269"/>
          </a:xfrm>
          <a:ln w="127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 Bold Italic" panose="020F07020304040A0204" pitchFamily="34" charset="0"/>
              </a:rPr>
              <a:t>DISTURBING TRENDS</a:t>
            </a:r>
          </a:p>
          <a:p>
            <a:pPr marL="0" indent="0">
              <a:buNone/>
            </a:pPr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 Bold Italic" panose="020F07020304040A0204" pitchFamily="34" charset="0"/>
              </a:rPr>
              <a:t>World more complex-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 Bold Italic" panose="020F07020304040A0204" pitchFamily="34" charset="0"/>
              </a:rPr>
              <a:t>stable countries becoming fragile – increased need for conflict prevention and rebuilding societies after conflict and disaster – massive migration and forced displacement - radicalisation</a:t>
            </a:r>
          </a:p>
          <a:p>
            <a:pPr marL="0" indent="0">
              <a:buNone/>
            </a:pPr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 Bold Italic" panose="020F07020304040A0204" pitchFamily="34" charset="0"/>
              </a:rPr>
              <a:t>Changing attitudes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 Bold Italic" panose="020F07020304040A0204" pitchFamily="34" charset="0"/>
              </a:rPr>
              <a:t>towards human rights – internationally endorsed values and frameworks under threat</a:t>
            </a:r>
          </a:p>
          <a:p>
            <a:pPr marL="0" indent="0">
              <a:buNone/>
            </a:pPr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 Bold Italic" panose="020F07020304040A0204" pitchFamily="34" charset="0"/>
              </a:rPr>
              <a:t>Manoeuvring space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 Bold Italic" panose="020F07020304040A0204" pitchFamily="34" charset="0"/>
              </a:rPr>
              <a:t>for civil society reducing due to political repression in many countries </a:t>
            </a: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 Bold Italic" panose="020F07020304040A0204" pitchFamily="34" charset="0"/>
              </a:rPr>
              <a:t>A number of European countries have </a:t>
            </a:r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 Bold Italic" panose="020F07020304040A0204" pitchFamily="34" charset="0"/>
              </a:rPr>
              <a:t>reduced the development budget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 Bold Italic" panose="020F07020304040A0204" pitchFamily="34" charset="0"/>
              </a:rPr>
              <a:t>including support to culture and development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76DA8-8AD8-4CFB-82A1-6C815FF1A201}" type="slidenum"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dsholder til billed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3" y="442340"/>
            <a:ext cx="1125389" cy="85446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DDD462B-2321-462F-9136-04ABB1A00E18}"/>
              </a:ext>
            </a:extLst>
          </p:cNvPr>
          <p:cNvSpPr/>
          <p:nvPr/>
        </p:nvSpPr>
        <p:spPr>
          <a:xfrm>
            <a:off x="993912" y="3778858"/>
            <a:ext cx="10010691" cy="22700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HOPES FOR THE FUTURE: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seems that Denmark’s work has been of inspiration: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incorporated culture in new development policy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UNESCO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promoting the Danish approach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GIZ with Goethe Institute: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Cultural and creative industries as a driver of employment – support for women in a future-oriented sector in Africa &amp; Middle East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Sweden: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Swedish Arts Council has launched a new programme to strengthen artistic freedom globally during a three-year period through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(2021-2023).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Switzerland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strengthens the role of arts and culture in development cooperation (Strategy 2021-2024)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European Cultural Network for Development Cooperation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0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7B80-95E6-5F1A-CCC4-0797AD03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E906C-4C13-2D6A-6838-C71A35085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https://www.roskilde-festival.dk/da/years/2023/news/react-sound-and-voice/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C5358-75DB-4B86-42F8-F195B918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8B614-D83C-FDA0-1937-7F2A8A64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DA8-8AD8-4CFB-82A1-6C815FF1A201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339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9DCEF94-E812-5DF7-09C5-F06A2091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451"/>
            <a:ext cx="10850696" cy="156439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UGANDA YOUTH: </a:t>
            </a:r>
            <a:r>
              <a:rPr lang="da-DK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Rap-orters</a:t>
            </a:r>
            <a:endParaRPr kumimoji="0" lang="da-DK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58EF422-01B4-A57E-C476-F1FC42011E1B}"/>
              </a:ext>
            </a:extLst>
          </p:cNvPr>
          <p:cNvGrpSpPr/>
          <p:nvPr/>
        </p:nvGrpSpPr>
        <p:grpSpPr>
          <a:xfrm>
            <a:off x="8582140" y="5541484"/>
            <a:ext cx="3282558" cy="986638"/>
            <a:chOff x="7796720" y="5252158"/>
            <a:chExt cx="4067978" cy="1275964"/>
          </a:xfrm>
        </p:grpSpPr>
        <p:pic>
          <p:nvPicPr>
            <p:cNvPr id="5" name="Billede 4" descr="Et billede, der indeholder Font/skrifttype, Grafik, grafisk design, logo&#10;&#10;Automatisk genereret beskrivelse">
              <a:extLst>
                <a:ext uri="{FF2B5EF4-FFF2-40B4-BE49-F238E27FC236}">
                  <a16:creationId xmlns:a16="http://schemas.microsoft.com/office/drawing/2014/main" id="{26E1EDAC-E0EC-535E-D746-C38606B7F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9" y="5735637"/>
              <a:ext cx="4000849" cy="792485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772F75B4-3E0D-5C28-C7C4-41F94CAE2D2E}"/>
                </a:ext>
              </a:extLst>
            </p:cNvPr>
            <p:cNvSpPr txBox="1"/>
            <p:nvPr/>
          </p:nvSpPr>
          <p:spPr>
            <a:xfrm>
              <a:off x="7796720" y="5252158"/>
              <a:ext cx="4067978" cy="337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18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Sport, kunst og kultur for udvikling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17A3F7A-E3F0-F131-8979-DFBD31BD3DF9}"/>
              </a:ext>
            </a:extLst>
          </p:cNvPr>
          <p:cNvSpPr txBox="1"/>
          <p:nvPr/>
        </p:nvSpPr>
        <p:spPr>
          <a:xfrm>
            <a:off x="1254406" y="5410679"/>
            <a:ext cx="60969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hlinkClick r:id="rId3"/>
              </a:rPr>
              <a:t>https://www.roskilde-festival.dk/da/years/2023/news/react-sound-and-voice/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3EDBC-EF59-43EB-7CDB-A9E9E763BA40}"/>
              </a:ext>
            </a:extLst>
          </p:cNvPr>
          <p:cNvSpPr txBox="1"/>
          <p:nvPr/>
        </p:nvSpPr>
        <p:spPr>
          <a:xfrm>
            <a:off x="3048482" y="2690336"/>
            <a:ext cx="6096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https://www.google.dk/url?sa=t&amp;rct=j&amp;q=&amp;esrc=s&amp;source=web&amp;cd=&amp;cad=rja&amp;uact=8&amp;ved=2ahUKEwjzmu3P4pz_AhXmVvEDHegODF0QtwJ6BAg0EAI&amp;url=https%3A%2F%2Fwww.youtube.com%2Fwatch%3Fv%3DmNY-koFCtGM&amp;usg=AOvVaw0Kc-VuHoQzCD9MkNU9c-m-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5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9DCEF94-E812-5DF7-09C5-F06A2091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0696" cy="2146721"/>
          </a:xfr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Hvorfor har kunst og kultur en særlig forandringskraft? </a:t>
            </a:r>
            <a:b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Erfaringer fra jeres organisationer</a:t>
            </a:r>
            <a:b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a-DK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58EF422-01B4-A57E-C476-F1FC42011E1B}"/>
              </a:ext>
            </a:extLst>
          </p:cNvPr>
          <p:cNvGrpSpPr/>
          <p:nvPr/>
        </p:nvGrpSpPr>
        <p:grpSpPr>
          <a:xfrm>
            <a:off x="7796720" y="5252158"/>
            <a:ext cx="4067978" cy="1275964"/>
            <a:chOff x="7796720" y="5252158"/>
            <a:chExt cx="4067978" cy="1275964"/>
          </a:xfrm>
        </p:grpSpPr>
        <p:pic>
          <p:nvPicPr>
            <p:cNvPr id="5" name="Billede 4" descr="Et billede, der indeholder Font/skrifttype, Grafik, grafisk design, logo&#10;&#10;Automatisk genereret beskrivelse">
              <a:extLst>
                <a:ext uri="{FF2B5EF4-FFF2-40B4-BE49-F238E27FC236}">
                  <a16:creationId xmlns:a16="http://schemas.microsoft.com/office/drawing/2014/main" id="{26E1EDAC-E0EC-535E-D746-C38606B7F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9" y="5735637"/>
              <a:ext cx="4000849" cy="792485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772F75B4-3E0D-5C28-C7C4-41F94CAE2D2E}"/>
                </a:ext>
              </a:extLst>
            </p:cNvPr>
            <p:cNvSpPr txBox="1"/>
            <p:nvPr/>
          </p:nvSpPr>
          <p:spPr>
            <a:xfrm>
              <a:off x="7796720" y="5252158"/>
              <a:ext cx="40679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8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Sport, kunst og kultur for udvikling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961D97-FF96-F200-1C43-0F27010FE058}"/>
              </a:ext>
            </a:extLst>
          </p:cNvPr>
          <p:cNvSpPr txBox="1"/>
          <p:nvPr/>
        </p:nvSpPr>
        <p:spPr>
          <a:xfrm>
            <a:off x="838200" y="3075057"/>
            <a:ext cx="6096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Diskussion og anbefalinger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43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9DCEF94-E812-5DF7-09C5-F06A2091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+mn-lt"/>
              </a:rPr>
              <a:t>Dagsorden for netværksmødet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58EF422-01B4-A57E-C476-F1FC42011E1B}"/>
              </a:ext>
            </a:extLst>
          </p:cNvPr>
          <p:cNvGrpSpPr/>
          <p:nvPr/>
        </p:nvGrpSpPr>
        <p:grpSpPr>
          <a:xfrm>
            <a:off x="7796720" y="5252158"/>
            <a:ext cx="4067978" cy="1275964"/>
            <a:chOff x="7796720" y="5252158"/>
            <a:chExt cx="4067978" cy="1275964"/>
          </a:xfrm>
        </p:grpSpPr>
        <p:pic>
          <p:nvPicPr>
            <p:cNvPr id="5" name="Billede 4" descr="Et billede, der indeholder Font/skrifttype, Grafik, grafisk design, logo&#10;&#10;Automatisk genereret beskrivelse">
              <a:extLst>
                <a:ext uri="{FF2B5EF4-FFF2-40B4-BE49-F238E27FC236}">
                  <a16:creationId xmlns:a16="http://schemas.microsoft.com/office/drawing/2014/main" id="{26E1EDAC-E0EC-535E-D746-C38606B7F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9" y="5735637"/>
              <a:ext cx="4000849" cy="792485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772F75B4-3E0D-5C28-C7C4-41F94CAE2D2E}"/>
                </a:ext>
              </a:extLst>
            </p:cNvPr>
            <p:cNvSpPr txBox="1"/>
            <p:nvPr/>
          </p:nvSpPr>
          <p:spPr>
            <a:xfrm>
              <a:off x="7796720" y="5252158"/>
              <a:ext cx="40679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800" b="1" kern="1800" dirty="0">
                  <a:solidFill>
                    <a:srgbClr val="21252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Sport, kunst og kultur for udvikling</a:t>
              </a:r>
              <a:endParaRPr lang="da-DK" dirty="0"/>
            </a:p>
          </p:txBody>
        </p:sp>
      </p:grpSp>
      <p:sp>
        <p:nvSpPr>
          <p:cNvPr id="10" name="Tekstfelt 9">
            <a:extLst>
              <a:ext uri="{FF2B5EF4-FFF2-40B4-BE49-F238E27FC236}">
                <a16:creationId xmlns:a16="http://schemas.microsoft.com/office/drawing/2014/main" id="{F43EAAAE-0F74-F7B7-95DF-CA577734CE2D}"/>
              </a:ext>
            </a:extLst>
          </p:cNvPr>
          <p:cNvSpPr txBox="1"/>
          <p:nvPr/>
        </p:nvSpPr>
        <p:spPr>
          <a:xfrm>
            <a:off x="1123719" y="2016087"/>
            <a:ext cx="79762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2800" dirty="0"/>
              <a:t>Introduktion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800" dirty="0"/>
              <a:t>Formål med mødet i dag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800" dirty="0"/>
              <a:t>Hvorfor har kunst og kultur en særlig forandringskraft?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dirty="0"/>
              <a:t>Erfaringer fra Center for Kultur og Udvikling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800" dirty="0"/>
              <a:t>Erfaringer fra jeres organisationer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800" dirty="0"/>
              <a:t> Diskussion og anbefalinger</a:t>
            </a:r>
          </a:p>
          <a:p>
            <a:pPr marL="342900" indent="-342900">
              <a:buFont typeface="+mj-lt"/>
              <a:buAutoNum type="arabicPeriod"/>
            </a:pP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07874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1584" y="620689"/>
            <a:ext cx="7560840" cy="18192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b="1" kern="0" cap="all" spc="-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right to art And culture:</a:t>
            </a:r>
            <a:br>
              <a:rPr lang="en-GB" sz="3600" b="1" kern="0" cap="all" spc="-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kern="0" cap="all" spc="-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 from Denmark’s Strategic approach to culture and development</a:t>
            </a:r>
            <a:endParaRPr lang="da-DK" sz="2000" kern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AC76DA8-8AD8-4CFB-82A1-6C815FF1A201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390446A-BB74-4277-AE89-E35C4E0D7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948" y="2639799"/>
            <a:ext cx="5791702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1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1927" y="1169767"/>
            <a:ext cx="8217302" cy="9468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3000" b="1" cap="all" spc="-75" dirty="0">
                <a:solidFill>
                  <a:srgbClr val="C00000"/>
                </a:solidFill>
                <a:latin typeface="+mn-lt"/>
              </a:rPr>
              <a:t>‘the right to art and </a:t>
            </a:r>
            <a:r>
              <a:rPr lang="da-DK" sz="3000" b="1" cap="all" spc="-75" dirty="0" err="1">
                <a:solidFill>
                  <a:srgbClr val="C00000"/>
                </a:solidFill>
                <a:latin typeface="+mn-lt"/>
              </a:rPr>
              <a:t>culture</a:t>
            </a:r>
            <a:r>
              <a:rPr lang="da-DK" sz="3000" b="1" cap="all" spc="-75" dirty="0">
                <a:solidFill>
                  <a:srgbClr val="C00000"/>
                </a:solidFill>
                <a:latin typeface="+mn-lt"/>
              </a:rPr>
              <a:t>’</a:t>
            </a:r>
            <a:br>
              <a:rPr lang="da-DK" sz="3000" b="1" cap="all" spc="-75" dirty="0">
                <a:solidFill>
                  <a:srgbClr val="C00000"/>
                </a:solidFill>
                <a:latin typeface="+mn-lt"/>
              </a:rPr>
            </a:br>
            <a:r>
              <a:rPr lang="da-DK" sz="1500" cap="all" dirty="0">
                <a:solidFill>
                  <a:srgbClr val="C00000"/>
                </a:solidFill>
                <a:latin typeface="+mn-lt"/>
              </a:rPr>
              <a:t>danish </a:t>
            </a:r>
            <a:r>
              <a:rPr lang="da-DK" sz="1500" cap="all" dirty="0" err="1">
                <a:solidFill>
                  <a:srgbClr val="C00000"/>
                </a:solidFill>
                <a:latin typeface="+mn-lt"/>
              </a:rPr>
              <a:t>strategY</a:t>
            </a:r>
            <a:r>
              <a:rPr lang="da-DK" sz="1500" cap="all" dirty="0">
                <a:solidFill>
                  <a:srgbClr val="C00000"/>
                </a:solidFill>
                <a:latin typeface="+mn-lt"/>
              </a:rPr>
              <a:t> for support to </a:t>
            </a:r>
            <a:r>
              <a:rPr lang="da-DK" sz="1500" cap="all" dirty="0" err="1">
                <a:solidFill>
                  <a:srgbClr val="C00000"/>
                </a:solidFill>
                <a:latin typeface="+mn-lt"/>
              </a:rPr>
              <a:t>culture</a:t>
            </a:r>
            <a:r>
              <a:rPr lang="da-DK" sz="1500" cap="all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da-DK" sz="1500" cap="all" dirty="0" err="1">
                <a:solidFill>
                  <a:srgbClr val="C00000"/>
                </a:solidFill>
                <a:latin typeface="+mn-lt"/>
              </a:rPr>
              <a:t>development</a:t>
            </a:r>
            <a:r>
              <a:rPr lang="da-DK" sz="1500" cap="all" dirty="0">
                <a:solidFill>
                  <a:srgbClr val="C00000"/>
                </a:solidFill>
                <a:latin typeface="+mn-lt"/>
              </a:rPr>
              <a:t> </a:t>
            </a:r>
            <a:r>
              <a:rPr lang="da-DK" sz="1500" cap="all" spc="-75" dirty="0">
                <a:solidFill>
                  <a:srgbClr val="C00000"/>
                </a:solidFill>
                <a:latin typeface="+mn-lt"/>
              </a:rPr>
              <a:t>(</a:t>
            </a:r>
            <a:r>
              <a:rPr lang="da-DK" sz="1500" cap="all" dirty="0">
                <a:solidFill>
                  <a:srgbClr val="C00000"/>
                </a:solidFill>
                <a:latin typeface="+mn-lt"/>
              </a:rPr>
              <a:t>2013) 		</a:t>
            </a:r>
            <a:endParaRPr lang="da-DK" sz="1500" cap="all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6406131" y="2226470"/>
            <a:ext cx="3541853" cy="2897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cap="all" spc="-75" dirty="0">
                <a:solidFill>
                  <a:srgbClr val="C00000"/>
                </a:solidFill>
              </a:rPr>
              <a:t>strategic priorities: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cap="all" dirty="0">
                <a:solidFill>
                  <a:srgbClr val="C00000"/>
                </a:solidFill>
              </a:rPr>
              <a:t># Empowering people through active participation in art and cultural activities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cap="all" dirty="0">
                <a:solidFill>
                  <a:srgbClr val="C00000"/>
                </a:solidFill>
              </a:rPr>
              <a:t># Ensuring freedom of expression for artists and cultural actors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cap="all" dirty="0">
                <a:solidFill>
                  <a:srgbClr val="C00000"/>
                </a:solidFill>
              </a:rPr>
              <a:t># Enhancing economic growth through creative industries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cap="all" dirty="0">
                <a:solidFill>
                  <a:srgbClr val="C00000"/>
                </a:solidFill>
              </a:rPr>
              <a:t># Strengthening peace and reconciliation in post-conflict areas through art and cultural activities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cap="all" dirty="0">
                <a:solidFill>
                  <a:srgbClr val="C00000"/>
                </a:solidFill>
              </a:rPr>
              <a:t># Promoting intercultural dialogue and intercultural collaboration.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da-DK" sz="1200" cap="all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da-DK" sz="1200" cap="all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AC76DA8-8AD8-4CFB-82A1-6C815FF1A201}" type="slidenum">
              <a:rPr lang="da-DK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4</a:t>
            </a:fld>
            <a:endParaRPr lang="da-DK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28" y="2226470"/>
            <a:ext cx="4254203" cy="26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1927" y="1169767"/>
            <a:ext cx="8516074" cy="9468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000" b="1" cap="all" spc="-75" dirty="0">
                <a:solidFill>
                  <a:srgbClr val="C00000"/>
                </a:solidFill>
                <a:latin typeface="+mn-lt"/>
              </a:rPr>
              <a:t>ART and culture in development cooperation</a:t>
            </a:r>
            <a:br>
              <a:rPr lang="en-GB" sz="1950" dirty="0">
                <a:latin typeface="+mn-lt"/>
              </a:rPr>
            </a:br>
            <a:r>
              <a:rPr lang="en-GB" sz="1500" cap="all" dirty="0">
                <a:solidFill>
                  <a:srgbClr val="C00000"/>
                </a:solidFill>
                <a:latin typeface="Calibri" panose="020F0502020204030204" pitchFamily="34" charset="0"/>
              </a:rPr>
              <a:t>14 countries	 4 regions	embassies	Local staff	 local partners 	         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6497498" y="2226470"/>
            <a:ext cx="3541853" cy="2897047"/>
          </a:xfrm>
        </p:spPr>
        <p:txBody>
          <a:bodyPr>
            <a:normAutofit/>
          </a:bodyPr>
          <a:lstStyle/>
          <a:p>
            <a:endParaRPr lang="en-GB" sz="1500" dirty="0"/>
          </a:p>
          <a:p>
            <a:pPr marL="0" indent="0">
              <a:buNone/>
            </a:pPr>
            <a:r>
              <a:rPr lang="en-GB" sz="1500" cap="all" dirty="0">
                <a:solidFill>
                  <a:srgbClr val="C00000"/>
                </a:solidFill>
              </a:rPr>
              <a:t>“A dynamic cultural life is a central element in an independent civil society. Art and culture give rise to critical reflections and engagement and are an important part of the development of modern, democratic societies.” </a:t>
            </a:r>
            <a:br>
              <a:rPr lang="en-GB" sz="1500" cap="all" dirty="0">
                <a:solidFill>
                  <a:srgbClr val="C00000"/>
                </a:solidFill>
              </a:rPr>
            </a:br>
            <a:br>
              <a:rPr lang="en-GB" sz="1500" cap="all" dirty="0">
                <a:solidFill>
                  <a:srgbClr val="C00000"/>
                </a:solidFill>
              </a:rPr>
            </a:br>
            <a:r>
              <a:rPr lang="en-GB" sz="1500" cap="all" dirty="0">
                <a:solidFill>
                  <a:srgbClr val="C00000"/>
                </a:solidFill>
              </a:rPr>
              <a:t>Christian </a:t>
            </a:r>
            <a:r>
              <a:rPr lang="en-GB" sz="1500" cap="all" dirty="0" err="1">
                <a:solidFill>
                  <a:srgbClr val="C00000"/>
                </a:solidFill>
              </a:rPr>
              <a:t>Friis</a:t>
            </a:r>
            <a:r>
              <a:rPr lang="en-GB" sz="1500" cap="all" dirty="0">
                <a:solidFill>
                  <a:srgbClr val="C00000"/>
                </a:solidFill>
              </a:rPr>
              <a:t> Bach </a:t>
            </a:r>
            <a:br>
              <a:rPr lang="en-GB" sz="1500" cap="all" dirty="0">
                <a:solidFill>
                  <a:srgbClr val="C00000"/>
                </a:solidFill>
              </a:rPr>
            </a:br>
            <a:r>
              <a:rPr lang="en-GB" sz="1500" cap="all" dirty="0">
                <a:solidFill>
                  <a:srgbClr val="C00000"/>
                </a:solidFill>
              </a:rPr>
              <a:t>Former Danish Minister for Development Cooperation</a:t>
            </a:r>
            <a:endParaRPr lang="da-DK" sz="1500" cap="all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 Bold Italic" panose="020F07020304040A0204" pitchFamily="34" charset="0"/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76DA8-8AD8-4CFB-82A1-6C815FF1A201}" type="slidenum"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dsholder til billed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76" y="2226635"/>
            <a:ext cx="4345072" cy="2896715"/>
          </a:xfrm>
          <a:prstGeom prst="rect">
            <a:avLst/>
          </a:prstGeom>
        </p:spPr>
      </p:pic>
      <p:pic>
        <p:nvPicPr>
          <p:cNvPr id="11" name="Pladsholder til indhold 8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44" y="5628085"/>
            <a:ext cx="646510" cy="270272"/>
          </a:xfrm>
        </p:spPr>
      </p:pic>
    </p:spTree>
    <p:extLst>
      <p:ext uri="{BB962C8B-B14F-4D97-AF65-F5344CB8AC3E}">
        <p14:creationId xmlns:p14="http://schemas.microsoft.com/office/powerpoint/2010/main" val="172230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1927" y="1169767"/>
            <a:ext cx="8217302" cy="9468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D" sz="3000" b="1" cap="all" spc="-75" dirty="0">
                <a:solidFill>
                  <a:srgbClr val="C00000"/>
                </a:solidFill>
                <a:latin typeface="+mn-lt"/>
              </a:rPr>
              <a:t>culture and development programmes</a:t>
            </a:r>
            <a:br>
              <a:rPr lang="en-ID" sz="3000" b="1" cap="all" spc="-75" dirty="0">
                <a:solidFill>
                  <a:srgbClr val="C00000"/>
                </a:solidFill>
                <a:latin typeface="+mn-lt"/>
              </a:rPr>
            </a:br>
            <a:r>
              <a:rPr lang="en-GB" sz="1500" cap="all" dirty="0">
                <a:solidFill>
                  <a:srgbClr val="C00000"/>
                </a:solidFill>
                <a:latin typeface="Calibri" panose="020F0502020204030204" pitchFamily="34" charset="0"/>
              </a:rPr>
              <a:t>human rights analysis		culture sector overview	partner/donor mapping </a:t>
            </a:r>
            <a:r>
              <a:rPr lang="en-ID" sz="1500" cap="all" dirty="0">
                <a:solidFill>
                  <a:srgbClr val="C00000"/>
                </a:solidFill>
                <a:latin typeface="Calibri" panose="020F0502020204030204" pitchFamily="34" charset="0"/>
              </a:rPr>
              <a:t>consultations/dialogue	partner assessment 		planning/implementation</a:t>
            </a:r>
            <a:r>
              <a:rPr lang="da-DK" sz="1500" cap="all" dirty="0">
                <a:solidFill>
                  <a:srgbClr val="C00000"/>
                </a:solidFill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6497498" y="2226470"/>
            <a:ext cx="3541853" cy="28970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050" dirty="0"/>
          </a:p>
          <a:p>
            <a:pPr marL="0" indent="0">
              <a:buNone/>
            </a:pPr>
            <a:r>
              <a:rPr lang="en-GB" sz="1500" cap="all" dirty="0">
                <a:solidFill>
                  <a:srgbClr val="C00000"/>
                </a:solidFill>
                <a:latin typeface="Calibri" panose="020F0502020204030204" pitchFamily="34" charset="0"/>
              </a:rPr>
              <a:t>“Denmark’s development engagement is based on partnerships with actors who can and wish to create change. The cooperation involves implementing concrete programmes as well as developing new and better methods..” </a:t>
            </a:r>
          </a:p>
          <a:p>
            <a:pPr marL="0" indent="0">
              <a:buNone/>
            </a:pPr>
            <a:r>
              <a:rPr lang="en-GB" sz="1500" cap="all" dirty="0">
                <a:solidFill>
                  <a:srgbClr val="C00000"/>
                </a:solidFill>
                <a:latin typeface="Calibri" panose="020F0502020204030204" pitchFamily="34" charset="0"/>
              </a:rPr>
              <a:t>DANIDA, Danish Development Cooperation</a:t>
            </a:r>
            <a:br>
              <a:rPr lang="da-DK" sz="1500" dirty="0"/>
            </a:br>
            <a:endParaRPr lang="da-DK" sz="150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76DA8-8AD8-4CFB-82A1-6C815FF1A201}" type="slidenum"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dsholder til billede 8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927" y="2218169"/>
            <a:ext cx="4345571" cy="2896715"/>
          </a:xfrm>
          <a:prstGeom prst="rect">
            <a:avLst/>
          </a:prstGeom>
        </p:spPr>
      </p:pic>
      <p:pic>
        <p:nvPicPr>
          <p:cNvPr id="11" name="Pladsholder til indhold 8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44" y="5628085"/>
            <a:ext cx="646510" cy="270272"/>
          </a:xfrm>
        </p:spPr>
      </p:pic>
    </p:spTree>
    <p:extLst>
      <p:ext uri="{BB962C8B-B14F-4D97-AF65-F5344CB8AC3E}">
        <p14:creationId xmlns:p14="http://schemas.microsoft.com/office/powerpoint/2010/main" val="360091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9DCEF94-E812-5DF7-09C5-F06A2091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0696" cy="2146721"/>
          </a:xfr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Hvorfor har kunst og kultur en særlig forandringskraft? Erfaringer fra CKU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58EF422-01B4-A57E-C476-F1FC42011E1B}"/>
              </a:ext>
            </a:extLst>
          </p:cNvPr>
          <p:cNvGrpSpPr/>
          <p:nvPr/>
        </p:nvGrpSpPr>
        <p:grpSpPr>
          <a:xfrm>
            <a:off x="8582140" y="5541484"/>
            <a:ext cx="3282558" cy="986638"/>
            <a:chOff x="7796720" y="5252158"/>
            <a:chExt cx="4067978" cy="1275964"/>
          </a:xfrm>
        </p:grpSpPr>
        <p:pic>
          <p:nvPicPr>
            <p:cNvPr id="5" name="Billede 4" descr="Et billede, der indeholder Font/skrifttype, Grafik, grafisk design, logo&#10;&#10;Automatisk genereret beskrivelse">
              <a:extLst>
                <a:ext uri="{FF2B5EF4-FFF2-40B4-BE49-F238E27FC236}">
                  <a16:creationId xmlns:a16="http://schemas.microsoft.com/office/drawing/2014/main" id="{26E1EDAC-E0EC-535E-D746-C38606B7F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9" y="5735637"/>
              <a:ext cx="4000849" cy="792485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772F75B4-3E0D-5C28-C7C4-41F94CAE2D2E}"/>
                </a:ext>
              </a:extLst>
            </p:cNvPr>
            <p:cNvSpPr txBox="1"/>
            <p:nvPr/>
          </p:nvSpPr>
          <p:spPr>
            <a:xfrm>
              <a:off x="7796720" y="5252158"/>
              <a:ext cx="4067978" cy="337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18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Sport, kunst og kultur for udvikling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D89E122C-AC65-BC3D-1E85-276EB4917A19}"/>
              </a:ext>
            </a:extLst>
          </p:cNvPr>
          <p:cNvSpPr txBox="1"/>
          <p:nvPr/>
        </p:nvSpPr>
        <p:spPr>
          <a:xfrm>
            <a:off x="991519" y="2200642"/>
            <a:ext cx="89016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OVERORDNEDE ERFARINGER: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 og kultur har vist sig at være et vigtigt redskab i komplekse udviklings- og konfliktsituationer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 og kultur skaber nye perspektiver, alternative og stærke lokalsamfund og ukonventionelle indkomstmuligheder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 og kulturs fokus på at skabe ”</a:t>
            </a:r>
            <a:r>
              <a:rPr kumimoji="0" lang="da-DK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</a:t>
            </a: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a-DK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spaces</a:t>
            </a: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og aktiviteter, hvor folk kan udfolde deres kreative talent, styrker deres organisering og mod på at deltage demokratisk og skabe forandring i deres samfund.</a:t>
            </a:r>
          </a:p>
        </p:txBody>
      </p:sp>
    </p:spTree>
    <p:extLst>
      <p:ext uri="{BB962C8B-B14F-4D97-AF65-F5344CB8AC3E}">
        <p14:creationId xmlns:p14="http://schemas.microsoft.com/office/powerpoint/2010/main" val="70284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a-DK" sz="3000" b="1" cap="all" spc="-75" dirty="0">
                <a:solidFill>
                  <a:srgbClr val="C00000"/>
                </a:solidFill>
                <a:latin typeface="Calibri" panose="020F0502020204030204" pitchFamily="34" charset="0"/>
              </a:rPr>
              <a:t>The </a:t>
            </a:r>
            <a:r>
              <a:rPr lang="da-DK" sz="3000" b="1" cap="all" spc="-75" dirty="0" err="1">
                <a:solidFill>
                  <a:srgbClr val="C00000"/>
                </a:solidFill>
                <a:latin typeface="Calibri" panose="020F0502020204030204" pitchFamily="34" charset="0"/>
              </a:rPr>
              <a:t>cku</a:t>
            </a:r>
            <a:r>
              <a:rPr lang="da-DK" sz="3000" b="1" cap="all" spc="-75" dirty="0">
                <a:solidFill>
                  <a:srgbClr val="C00000"/>
                </a:solidFill>
                <a:latin typeface="Calibri" panose="020F0502020204030204" pitchFamily="34" charset="0"/>
              </a:rPr>
              <a:t> approach</a:t>
            </a:r>
            <a:br>
              <a:rPr lang="da-DK" sz="3000" b="1" cap="all" spc="-75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da-DK" sz="1500" cap="all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sz="half" idx="1"/>
          </p:nvPr>
        </p:nvSpPr>
        <p:spPr>
          <a:xfrm>
            <a:off x="4171709" y="2125267"/>
            <a:ext cx="4765877" cy="3190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500" b="1" dirty="0">
              <a:solidFill>
                <a:srgbClr val="C00000"/>
              </a:solidFill>
            </a:endParaRPr>
          </a:p>
          <a:p>
            <a:r>
              <a:rPr lang="en-GB" sz="1800" b="1" dirty="0">
                <a:solidFill>
                  <a:srgbClr val="C00000"/>
                </a:solidFill>
              </a:rPr>
              <a:t>Intercultural collaboration as leverage for inclusive processes, mutuality, co-creation, synergies</a:t>
            </a:r>
          </a:p>
          <a:p>
            <a:endParaRPr lang="en-GB" sz="1800" b="1" dirty="0">
              <a:solidFill>
                <a:srgbClr val="C00000"/>
              </a:solidFill>
            </a:endParaRPr>
          </a:p>
          <a:p>
            <a:r>
              <a:rPr lang="en-GB" sz="1800" b="1" dirty="0">
                <a:solidFill>
                  <a:srgbClr val="C00000"/>
                </a:solidFill>
              </a:rPr>
              <a:t>Culture in mainstream of development, thorough in-country analysis and consultation, theory of change, change stories</a:t>
            </a:r>
          </a:p>
          <a:p>
            <a:endParaRPr lang="en-GB" sz="1800" b="1" dirty="0">
              <a:solidFill>
                <a:srgbClr val="C00000"/>
              </a:solidFill>
            </a:endParaRPr>
          </a:p>
          <a:p>
            <a:r>
              <a:rPr lang="en-GB" sz="1800" b="1" dirty="0">
                <a:solidFill>
                  <a:srgbClr val="C00000"/>
                </a:solidFill>
              </a:rPr>
              <a:t>Rights-based approach,  strong value base, negotiated partnerships, local ownership</a:t>
            </a:r>
            <a:endParaRPr lang="en-GB" sz="1650" b="1" cap="all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ladsholder til indhold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61" y="5490232"/>
            <a:ext cx="645275" cy="271203"/>
          </a:xfrm>
        </p:spPr>
      </p:pic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76DA8-8AD8-4CFB-82A1-6C815FF1A201}" type="slidenum"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ladsholder til billede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61" y="2025790"/>
            <a:ext cx="1819853" cy="112996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561" y="3149038"/>
            <a:ext cx="1819853" cy="1150063"/>
          </a:xfrm>
          <a:prstGeom prst="rect">
            <a:avLst/>
          </a:prstGeom>
        </p:spPr>
      </p:pic>
      <p:pic>
        <p:nvPicPr>
          <p:cNvPr id="9" name="Pladsholder til billede 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61" y="4299099"/>
            <a:ext cx="1819853" cy="10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0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2063552" y="1916832"/>
            <a:ext cx="3744416" cy="424847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700" b="1" dirty="0">
                <a:solidFill>
                  <a:srgbClr val="000000"/>
                </a:solidFill>
              </a:rPr>
              <a:t>Several links between strategic priorities: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Participation in cultural activities is strengthening the voice and creative expressions of disadvantaged groups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Encouraging participants to become active contributors to social and economic development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Enhancing social cohesion through processes of group based artistic production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Improving skill levels to increase job opportunities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GB" sz="1700" dirty="0">
                <a:solidFill>
                  <a:srgbClr val="000000"/>
                </a:solidFill>
              </a:rPr>
              <a:t>Job creation contributes to sustain peace in post-conflict societies</a:t>
            </a:r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1919538" y="908720"/>
            <a:ext cx="4304299" cy="717900"/>
          </a:xfrm>
        </p:spPr>
        <p:txBody>
          <a:bodyPr/>
          <a:lstStyle/>
          <a:p>
            <a:r>
              <a:rPr lang="da-DK" dirty="0"/>
              <a:t>Art and </a:t>
            </a:r>
            <a:r>
              <a:rPr lang="da-DK" dirty="0" err="1"/>
              <a:t>culture</a:t>
            </a:r>
            <a:r>
              <a:rPr lang="da-DK" dirty="0"/>
              <a:t> </a:t>
            </a:r>
            <a:r>
              <a:rPr lang="da-DK" dirty="0" err="1"/>
              <a:t>contribute</a:t>
            </a:r>
            <a:r>
              <a:rPr lang="da-DK" dirty="0"/>
              <a:t> to </a:t>
            </a:r>
            <a:r>
              <a:rPr lang="da-DK" dirty="0" err="1"/>
              <a:t>development</a:t>
            </a:r>
            <a:endParaRPr lang="da-DK" dirty="0"/>
          </a:p>
        </p:txBody>
      </p:sp>
      <p:pic>
        <p:nvPicPr>
          <p:cNvPr id="6" name="Billede 5" descr="2013-11-06 16.07.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11" y="-99392"/>
            <a:ext cx="4563533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4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ku">
  <a:themeElements>
    <a:clrScheme name="CKU2">
      <a:dk1>
        <a:sysClr val="windowText" lastClr="000000"/>
      </a:dk1>
      <a:lt1>
        <a:sysClr val="window" lastClr="FFFFFF"/>
      </a:lt1>
      <a:dk2>
        <a:srgbClr val="646B86"/>
      </a:dk2>
      <a:lt2>
        <a:srgbClr val="DDDEDD"/>
      </a:lt2>
      <a:accent1>
        <a:srgbClr val="960F1D"/>
      </a:accent1>
      <a:accent2>
        <a:srgbClr val="4D1619"/>
      </a:accent2>
      <a:accent3>
        <a:srgbClr val="D64120"/>
      </a:accent3>
      <a:accent4>
        <a:srgbClr val="E47823"/>
      </a:accent4>
      <a:accent5>
        <a:srgbClr val="5C1867"/>
      </a:accent5>
      <a:accent6>
        <a:srgbClr val="40E9B2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>
        <a:spAutoFit/>
      </a:bodyPr>
      <a:lstStyle>
        <a:defPPr marL="12700">
          <a:lnSpc>
            <a:spcPct val="100000"/>
          </a:lnSpc>
          <a:defRPr sz="2800" b="1" dirty="0">
            <a:solidFill>
              <a:srgbClr val="A50013"/>
            </a:solidFill>
            <a:latin typeface="Arial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6A4EA8CD694A448AAF29FEB1A8F245" ma:contentTypeVersion="16" ma:contentTypeDescription="Opret et nyt dokument." ma:contentTypeScope="" ma:versionID="fe3b83ffa81080b1a516ba39ee6faf2a">
  <xsd:schema xmlns:xsd="http://www.w3.org/2001/XMLSchema" xmlns:xs="http://www.w3.org/2001/XMLSchema" xmlns:p="http://schemas.microsoft.com/office/2006/metadata/properties" xmlns:ns2="0a33e1fb-23dc-4222-ac46-473c6a01316b" xmlns:ns3="3b2effea-7677-426a-abfa-e08815e88a3e" targetNamespace="http://schemas.microsoft.com/office/2006/metadata/properties" ma:root="true" ma:fieldsID="4aa914570545302b0b4ad0bf8bee6047" ns2:_="" ns3:_="">
    <xsd:import namespace="0a33e1fb-23dc-4222-ac46-473c6a01316b"/>
    <xsd:import namespace="3b2effea-7677-426a-abfa-e08815e88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3e1fb-23dc-4222-ac46-473c6a01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c9f317a3-9525-4bf5-b194-1869bb4e8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effea-7677-426a-abfa-e08815e88a3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839cca5-46db-42bf-aa82-13451054610f}" ma:internalName="TaxCatchAll" ma:showField="CatchAllData" ma:web="3b2effea-7677-426a-abfa-e08815e88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800303-97C5-43B0-B552-4F0D44722E4E}"/>
</file>

<file path=customXml/itemProps2.xml><?xml version="1.0" encoding="utf-8"?>
<ds:datastoreItem xmlns:ds="http://schemas.openxmlformats.org/officeDocument/2006/customXml" ds:itemID="{D18E3BC2-6B31-4ACF-ACD1-A7BA1C18551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1883</Words>
  <Application>Microsoft Office PowerPoint</Application>
  <PresentationFormat>Widescreen</PresentationFormat>
  <Paragraphs>209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Lucida Grande</vt:lpstr>
      <vt:lpstr>Arial</vt:lpstr>
      <vt:lpstr>Calibri</vt:lpstr>
      <vt:lpstr>Calibri Light</vt:lpstr>
      <vt:lpstr>Wingdings</vt:lpstr>
      <vt:lpstr>Office-tema</vt:lpstr>
      <vt:lpstr>1_Office-tema</vt:lpstr>
      <vt:lpstr>cku</vt:lpstr>
      <vt:lpstr>CISU Fagligt netværk: Sport, kunst og kultur for udvikling Netværksmøde 31. maj 2023</vt:lpstr>
      <vt:lpstr>Dagsorden for netværksmødet</vt:lpstr>
      <vt:lpstr>The right to art And culture: Experiences from Denmark’s Strategic approach to culture and development</vt:lpstr>
      <vt:lpstr>‘the right to art and culture’ danish strategY for support to culture and development (2013)   </vt:lpstr>
      <vt:lpstr>ART and culture in development cooperation 14 countries  4 regions embassies Local staff  local partners           </vt:lpstr>
      <vt:lpstr>culture and development programmes human rights analysis  culture sector overview partner/donor mapping consultations/dialogue partner assessment   planning/implementation         </vt:lpstr>
      <vt:lpstr>Hvorfor har kunst og kultur en særlig forandringskraft? Erfaringer fra CKU</vt:lpstr>
      <vt:lpstr>The cku approach </vt:lpstr>
      <vt:lpstr>PowerPoint Presentation</vt:lpstr>
      <vt:lpstr>CKU’S ERFARINGER: EMPOWERMENT OG SAMMENHÆNGSKRAFT</vt:lpstr>
      <vt:lpstr>CKU’S ERFARINGER: YTRINGSFRIHED</vt:lpstr>
      <vt:lpstr>&gt;&gt; Images 2016, denmark intercultural collaboration   intercultural dialogue art exhibitions  art labs  residencies education audience/institution development </vt:lpstr>
      <vt:lpstr>CKU’S ERFARINGER: KREATIVE INDUSTRIER</vt:lpstr>
      <vt:lpstr>PowerPoint Presentation</vt:lpstr>
      <vt:lpstr>CKU’S ERFARINGER: FRED OG FORSONING</vt:lpstr>
      <vt:lpstr>The future of culture and development ?</vt:lpstr>
      <vt:lpstr>PowerPoint Presentation</vt:lpstr>
      <vt:lpstr>UGANDA YOUTH: Rap-orters</vt:lpstr>
      <vt:lpstr>Hvorfor har kunst og kultur en særlig forandringskraft?  Erfaringer fra jeres organisationer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CISU Fagligt netværk: Sport, kunst og kultur for udvikling </dc:title>
  <dc:creator>Elsebeth Krogh</dc:creator>
  <cp:lastModifiedBy>Elsebeth Krogh</cp:lastModifiedBy>
  <cp:revision>8</cp:revision>
  <dcterms:created xsi:type="dcterms:W3CDTF">2023-05-29T11:19:46Z</dcterms:created>
  <dcterms:modified xsi:type="dcterms:W3CDTF">2023-05-30T13:28:41Z</dcterms:modified>
</cp:coreProperties>
</file>