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199" r:id="rId1"/>
  </p:sldMasterIdLst>
  <p:notesMasterIdLst>
    <p:notesMasterId r:id="rId7"/>
  </p:notesMasterIdLst>
  <p:handoutMasterIdLst>
    <p:handoutMasterId r:id="rId8"/>
  </p:handoutMasterIdLst>
  <p:sldIdLst>
    <p:sldId id="276" r:id="rId2"/>
    <p:sldId id="277" r:id="rId3"/>
    <p:sldId id="278" r:id="rId4"/>
    <p:sldId id="273" r:id="rId5"/>
    <p:sldId id="274" r:id="rId6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B8A3DA6E-3CC4-BC41-805B-2EDCDFE1D432}">
          <p14:sldIdLst>
            <p14:sldId id="276"/>
            <p14:sldId id="277"/>
            <p14:sldId id="278"/>
            <p14:sldId id="273"/>
            <p14:sldId id="274"/>
          </p14:sldIdLst>
        </p14:section>
        <p14:section name="Untitled Section" id="{6262FF1E-E32E-B247-8AE1-1672A9AC00C3}">
          <p14:sldIdLst/>
        </p14:section>
        <p14:section name="New Section" id="{E65B02BC-697D-0D4D-9295-82624EBD853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E44"/>
    <a:srgbClr val="006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58" autoAdjust="0"/>
    <p:restoredTop sz="96349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996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72C6B0-147E-8547-B75F-C8C5144EA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da-DK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A69F1-4A3D-3140-B109-43D38CC0A5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CC927D7-1AF9-674C-B8B6-175EADFF6402}" type="datetimeFigureOut">
              <a:rPr lang="da-DK" smtClean="0"/>
              <a:t>30-11-2021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18E4B-44A2-7D46-8157-6CEB34E9D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BD698-EAA1-3040-96D3-999FB4C8CC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9EC80B8-BDD6-CC45-A40E-F3923AB670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2178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da-DK"/>
              <a:t>Click to add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B1C0CE4-225E-5345-8CD4-6F4C9921F348}" type="datetimeFigureOut">
              <a:rPr lang="da-DK" smtClean="0"/>
              <a:t>30-11-2021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52F80CC-40C3-B748-9591-3B889CAC77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7599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a-DK"/>
              <a:t>Click to add text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F80CC-40C3-B748-9591-3B889CAC775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21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a-DK"/>
              <a:t>Click to add text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F80CC-40C3-B748-9591-3B889CAC775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82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a-DK"/>
              <a:t>Click to add text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F80CC-40C3-B748-9591-3B889CAC775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9804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a-DK"/>
              <a:t>Click to add text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F80CC-40C3-B748-9591-3B889CAC775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010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a-DK"/>
              <a:t>Click to add text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F80CC-40C3-B748-9591-3B889CAC775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83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3EBFA16D-F6FC-8945-9D55-6C84C3EF7D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22B9B0D-463B-5943-BDEC-8DCB9B88A3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7658" y="903768"/>
            <a:ext cx="10336612" cy="1405092"/>
          </a:xfrm>
          <a:noFill/>
        </p:spPr>
        <p:txBody>
          <a:bodyPr lIns="360000" tIns="360000" rIns="0" bIns="360000" anchor="b">
            <a:normAutofit/>
          </a:bodyPr>
          <a:lstStyle>
            <a:lvl1pPr algn="r">
              <a:defRPr sz="3600" b="0" cap="all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Title slide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0BE8-30D9-F149-AF9D-13C97719A1D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0"/>
            <a:ext cx="12192000" cy="5585791"/>
          </a:xfrm>
        </p:spPr>
        <p:txBody>
          <a:bodyPr lIns="360000" tIns="0" rIns="360000" bIns="0"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313702657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9C4336D-9C84-D846-907C-433A0250841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9999" y="389965"/>
            <a:ext cx="10726525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3203937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FE9D420C-590C-5E4E-BE5B-CC76CEB602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E72BD80-E9E2-0044-9D82-48A6DB0FB3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19999" y="389965"/>
            <a:ext cx="10770593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6016719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1" y="3034800"/>
            <a:ext cx="10653001" cy="1504844"/>
          </a:xfrm>
        </p:spPr>
        <p:txBody>
          <a:bodyPr lIns="360000" tIns="360000" rIns="360000" bIns="360000" anchor="b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header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1" y="4541417"/>
            <a:ext cx="10653001" cy="600556"/>
          </a:xfrm>
        </p:spPr>
        <p:txBody>
          <a:bodyPr lIns="360000" tIns="0" rIns="360000" bIns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A17DD3-79FF-5144-80DD-D348BB0E348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2525721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260330"/>
            <a:ext cx="10653003" cy="1280484"/>
          </a:xfrm>
        </p:spPr>
        <p:txBody>
          <a:bodyPr lIns="360000" tIns="360000" rIns="360000" bIns="36000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259931"/>
            <a:ext cx="10653003" cy="3630795"/>
          </a:xfrm>
        </p:spPr>
        <p:txBody>
          <a:bodyPr lIns="360000" tIns="0" rIns="360000" bIns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42A3B86-93C6-AA4C-A338-21E6B52919E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338533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Two content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864" y="2228003"/>
            <a:ext cx="5199369" cy="363304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9" y="2228004"/>
            <a:ext cx="5210216" cy="363304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70B3DBF-DD88-4C44-A2C7-0CE0838F7B0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19220077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1" y="5263200"/>
            <a:ext cx="4715500" cy="689514"/>
          </a:xfrm>
        </p:spPr>
        <p:txBody>
          <a:bodyPr lIns="360000" tIns="0" rIns="360000" bIns="0" anchor="ctr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260001"/>
            <a:ext cx="10707925" cy="4002295"/>
          </a:xfrm>
        </p:spPr>
        <p:txBody>
          <a:bodyPr lIns="360000" tIns="0" rIns="360000" bIns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687103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56BE29C-C955-164F-946B-4DD841EF321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7929469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63" y="4693389"/>
            <a:ext cx="10653003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1357" y="1293788"/>
            <a:ext cx="10653003" cy="282065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863" y="5260127"/>
            <a:ext cx="1065300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778B557-1EB9-E348-B205-3A4C8A8A939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0000" y="389965"/>
            <a:ext cx="3367906" cy="676476"/>
          </a:xfrm>
        </p:spPr>
        <p:txBody>
          <a:bodyPr lIns="180000" tIns="360000" rIns="180000" bIns="360000" anchor="ctr" anchorCtr="0">
            <a:noAutofit/>
          </a:bodyPr>
          <a:lstStyle>
            <a:lvl1pPr marL="0" indent="0" algn="l">
              <a:buNone/>
              <a:defRPr sz="180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0823593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, rectangle&#10;&#10;Description automatically generated">
            <a:extLst>
              <a:ext uri="{FF2B5EF4-FFF2-40B4-BE49-F238E27FC236}">
                <a16:creationId xmlns:a16="http://schemas.microsoft.com/office/drawing/2014/main" id="{B88A02AB-D602-BF40-8F6C-352F45D63F2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863" y="1291860"/>
            <a:ext cx="10653003" cy="901864"/>
          </a:xfrm>
          <a:prstGeom prst="rect">
            <a:avLst/>
          </a:prstGeom>
        </p:spPr>
        <p:txBody>
          <a:bodyPr vert="horz" lIns="360000" tIns="360000" rIns="360000" bIns="0" rtlCol="0" anchor="t" anchorCtr="0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863" y="2291063"/>
            <a:ext cx="10653003" cy="3630794"/>
          </a:xfrm>
          <a:prstGeom prst="rect">
            <a:avLst/>
          </a:prstGeom>
        </p:spPr>
        <p:txBody>
          <a:bodyPr vert="horz" lIns="360000" tIns="360000" rIns="360000" bIns="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0259" y="6197821"/>
            <a:ext cx="119871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7600" y="6197821"/>
            <a:ext cx="503599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 cap="all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5837" y="6197821"/>
            <a:ext cx="1027291" cy="145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5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4" r:id="rId2"/>
    <p:sldLayoutId id="2147484205" r:id="rId3"/>
    <p:sldLayoutId id="2147484202" r:id="rId4"/>
    <p:sldLayoutId id="2147484201" r:id="rId5"/>
    <p:sldLayoutId id="2147484203" r:id="rId6"/>
    <p:sldLayoutId id="2147484206" r:id="rId7"/>
    <p:sldLayoutId id="2147484207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0" i="0" kern="1200" cap="all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8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24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6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30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4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08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2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6800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None/>
        <a:defRPr sz="1200" b="0" i="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35E2E72E-5BA1-47FB-8B5F-EB9D1284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i="0" dirty="0">
                <a:solidFill>
                  <a:srgbClr val="212529"/>
                </a:solidFill>
                <a:effectLst/>
                <a:latin typeface="europa"/>
              </a:rPr>
              <a:t>Samarbejde forskning og civilsamfund</a:t>
            </a:r>
            <a:br>
              <a:rPr lang="da-DK" b="1" i="0" dirty="0">
                <a:solidFill>
                  <a:srgbClr val="212529"/>
                </a:solidFill>
                <a:effectLst/>
                <a:latin typeface="europa"/>
              </a:rPr>
            </a:br>
            <a:r>
              <a:rPr lang="da-DK" b="1" i="0" dirty="0">
                <a:solidFill>
                  <a:srgbClr val="212529"/>
                </a:solidFill>
                <a:effectLst/>
                <a:latin typeface="europa"/>
              </a:rPr>
              <a:t> i udviklingsprojekter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DFCE39F6-6009-488A-86CD-9C08B4EFB8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81643" y="1551214"/>
            <a:ext cx="12192000" cy="1877786"/>
          </a:xfrm>
        </p:spPr>
        <p:txBody>
          <a:bodyPr/>
          <a:lstStyle/>
          <a:p>
            <a:endParaRPr lang="da-DK" i="0" dirty="0">
              <a:solidFill>
                <a:srgbClr val="212529"/>
              </a:solidFill>
              <a:effectLst/>
              <a:latin typeface="europa"/>
            </a:endParaRPr>
          </a:p>
          <a:p>
            <a:r>
              <a:rPr lang="da-DK" dirty="0">
                <a:solidFill>
                  <a:srgbClr val="212529"/>
                </a:solidFill>
                <a:latin typeface="europa"/>
              </a:rPr>
              <a:t>																			</a:t>
            </a:r>
            <a:r>
              <a:rPr lang="da-DK" i="0" dirty="0">
                <a:solidFill>
                  <a:srgbClr val="212529"/>
                </a:solidFill>
                <a:effectLst/>
                <a:latin typeface="europa"/>
              </a:rPr>
              <a:t>Vartov 2.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85317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indhold 13">
            <a:extLst>
              <a:ext uri="{FF2B5EF4-FFF2-40B4-BE49-F238E27FC236}">
                <a16:creationId xmlns:a16="http://schemas.microsoft.com/office/drawing/2014/main" id="{18B7AB68-DC8D-4711-9D35-0E953E6D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401" y="61905"/>
            <a:ext cx="8363040" cy="6796095"/>
          </a:xfrm>
        </p:spPr>
        <p:txBody>
          <a:bodyPr>
            <a:noAutofit/>
          </a:bodyPr>
          <a:lstStyle/>
          <a:p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15:30 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Indledning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Seminar efteråret 2020 -&gt; ”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documented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experience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based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knowledge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Sondring </a:t>
            </a:r>
            <a:r>
              <a:rPr lang="da-D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knowledge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sharing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da-D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knowledge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creation</a:t>
            </a: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16:00 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Cases med praktiske eksempler og perspektiver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 err="1">
                <a:ea typeface="Calibri" panose="020F0502020204030204" pitchFamily="34" charset="0"/>
              </a:rPr>
              <a:t>Brighter</a:t>
            </a:r>
            <a:r>
              <a:rPr lang="da-DK" sz="1400" dirty="0">
                <a:ea typeface="Calibri" panose="020F0502020204030204" pitchFamily="34" charset="0"/>
              </a:rPr>
              <a:t> Horizons – Pink Power – HIV forskning (Sierra Leone)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Dream</a:t>
            </a:r>
            <a:r>
              <a:rPr lang="da-DK" sz="1400" dirty="0">
                <a:ea typeface="Calibri" panose="020F0502020204030204" pitchFamily="34" charset="0"/>
              </a:rPr>
              <a:t>t</a:t>
            </a:r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own (Sierra Leone)/Canberra University </a:t>
            </a:r>
            <a:r>
              <a:rPr lang="da-DK" sz="1400" dirty="0">
                <a:ea typeface="Calibri" panose="020F0502020204030204" pitchFamily="34" charset="0"/>
              </a:rPr>
              <a:t>(Australien)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/>
              <a:t>Børnebeskyttelsesnetværket (100% for Børnene, ATOS, </a:t>
            </a:r>
            <a:r>
              <a:rPr lang="da-DK" sz="1400"/>
              <a:t>SOS Børnebyerne)</a:t>
            </a:r>
            <a:endParaRPr lang="da-DK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1600" dirty="0">
              <a:ea typeface="Calibri" panose="020F0502020204030204" pitchFamily="34" charset="0"/>
            </a:endParaRPr>
          </a:p>
          <a:p>
            <a:r>
              <a:rPr lang="da-DK" sz="1400" dirty="0">
                <a:ea typeface="Calibri" panose="020F0502020204030204" pitchFamily="34" charset="0"/>
              </a:rPr>
              <a:t>17:00 </a:t>
            </a:r>
            <a:r>
              <a:rPr lang="da-DK" sz="1400" b="1" dirty="0">
                <a:ea typeface="Calibri" panose="020F0502020204030204" pitchFamily="34" charset="0"/>
              </a:rPr>
              <a:t>PAUSE</a:t>
            </a: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a-DK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17:30 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Anne Boukris oplæg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Aktionsforskning – hvad er det (teori og praksis)</a:t>
            </a:r>
            <a:endParaRPr lang="da-DK" sz="1400" dirty="0">
              <a:ea typeface="Times New Roman" panose="02020603050405020304" pitchFamily="18" charset="0"/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Vidensdannelse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(og magt)</a:t>
            </a:r>
            <a:endParaRPr lang="da-DK" sz="1400" dirty="0">
              <a:ea typeface="Times New Roman" panose="02020603050405020304" pitchFamily="18" charset="0"/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Inputs 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guiding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principles</a:t>
            </a:r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aktionsforskning i en CISU sammenhæng</a:t>
            </a:r>
            <a:endParaRPr lang="da-DK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18:30 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Gruppesession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da-DK" sz="1400" dirty="0">
                <a:ea typeface="Times New Roman" panose="02020603050405020304" pitchFamily="18" charset="0"/>
              </a:rPr>
              <a:t>19:00 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Præsentation og diskussion udkast </a:t>
            </a:r>
            <a:r>
              <a:rPr lang="da-DK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guiding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a-DK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principles</a:t>
            </a:r>
            <a:r>
              <a:rPr lang="da-DK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forskning i CISU støttede indsatser</a:t>
            </a:r>
            <a:endParaRPr lang="da-DK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a-DK" sz="1400" dirty="0">
              <a:ea typeface="Calibri" panose="020F0502020204030204" pitchFamily="34" charset="0"/>
            </a:endParaRPr>
          </a:p>
        </p:txBody>
      </p:sp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D413E559-E48C-4435-86BE-BF19BBC54A9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 rot="16200000">
            <a:off x="-1498497" y="1653122"/>
            <a:ext cx="3982720" cy="676476"/>
          </a:xfrm>
        </p:spPr>
        <p:txBody>
          <a:bodyPr/>
          <a:lstStyle/>
          <a:p>
            <a:r>
              <a:rPr lang="da-DK" sz="6600" dirty="0">
                <a:solidFill>
                  <a:srgbClr val="C00000"/>
                </a:solidFill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32066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e 11">
            <a:extLst>
              <a:ext uri="{FF2B5EF4-FFF2-40B4-BE49-F238E27FC236}">
                <a16:creationId xmlns:a16="http://schemas.microsoft.com/office/drawing/2014/main" id="{10856FAB-AF76-408F-ABE4-B1B79992CE12}"/>
              </a:ext>
            </a:extLst>
          </p:cNvPr>
          <p:cNvGrpSpPr/>
          <p:nvPr/>
        </p:nvGrpSpPr>
        <p:grpSpPr>
          <a:xfrm>
            <a:off x="3581866" y="1850936"/>
            <a:ext cx="3565227" cy="3565227"/>
            <a:chOff x="2941814" y="3767365"/>
            <a:chExt cx="3565227" cy="356522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0F5FDABB-AAAD-4BB4-8031-DD10663AB75C}"/>
                </a:ext>
              </a:extLst>
            </p:cNvPr>
            <p:cNvSpPr/>
            <p:nvPr/>
          </p:nvSpPr>
          <p:spPr>
            <a:xfrm>
              <a:off x="2941814" y="3767365"/>
              <a:ext cx="3565227" cy="356522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lipse 4">
              <a:extLst>
                <a:ext uri="{FF2B5EF4-FFF2-40B4-BE49-F238E27FC236}">
                  <a16:creationId xmlns:a16="http://schemas.microsoft.com/office/drawing/2014/main" id="{0845DB92-6F85-4489-BDCB-896F6A7638BC}"/>
                </a:ext>
              </a:extLst>
            </p:cNvPr>
            <p:cNvSpPr txBox="1"/>
            <p:nvPr/>
          </p:nvSpPr>
          <p:spPr>
            <a:xfrm>
              <a:off x="3463929" y="4289480"/>
              <a:ext cx="2520997" cy="2520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b="1" kern="1200" dirty="0">
                  <a:solidFill>
                    <a:schemeClr val="bg1">
                      <a:lumMod val="95000"/>
                    </a:schemeClr>
                  </a:solidFill>
                </a:rPr>
                <a:t>Documented experience-based knowledge </a:t>
              </a:r>
              <a:endParaRPr lang="da-DK" b="1" kern="12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76BD4A1E-18D3-48B9-AA6C-891E731D6642}"/>
              </a:ext>
            </a:extLst>
          </p:cNvPr>
          <p:cNvGrpSpPr/>
          <p:nvPr/>
        </p:nvGrpSpPr>
        <p:grpSpPr>
          <a:xfrm>
            <a:off x="2017012" y="3429000"/>
            <a:ext cx="2793496" cy="2793496"/>
            <a:chOff x="1558600" y="5441375"/>
            <a:chExt cx="2793496" cy="2793496"/>
          </a:xfrm>
        </p:grpSpPr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F246A627-F53A-4D68-B1A3-1153AB7F6656}"/>
                </a:ext>
              </a:extLst>
            </p:cNvPr>
            <p:cNvSpPr/>
            <p:nvPr/>
          </p:nvSpPr>
          <p:spPr>
            <a:xfrm>
              <a:off x="1558600" y="5441375"/>
              <a:ext cx="2793496" cy="2793496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Ellipse 4">
              <a:extLst>
                <a:ext uri="{FF2B5EF4-FFF2-40B4-BE49-F238E27FC236}">
                  <a16:creationId xmlns:a16="http://schemas.microsoft.com/office/drawing/2014/main" id="{4069C860-F329-430F-B4FE-2C5A78416F69}"/>
                </a:ext>
              </a:extLst>
            </p:cNvPr>
            <p:cNvSpPr txBox="1"/>
            <p:nvPr/>
          </p:nvSpPr>
          <p:spPr>
            <a:xfrm>
              <a:off x="1967698" y="5850473"/>
              <a:ext cx="1975300" cy="1975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>
                  <a:solidFill>
                    <a:srgbClr val="C00000"/>
                  </a:solidFill>
                </a:rPr>
                <a:t>Action research lens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To </a:t>
              </a:r>
              <a:r>
                <a:rPr lang="en-GB" sz="1400" b="1" kern="1200" dirty="0"/>
                <a:t>create change and developmen</a:t>
              </a:r>
              <a:r>
                <a:rPr lang="en-GB" sz="1400" kern="1200" dirty="0"/>
                <a:t>t in close collaboration with the local actors to </a:t>
              </a:r>
              <a:r>
                <a:rPr lang="en-GB" sz="1400" b="1" kern="1200" dirty="0">
                  <a:solidFill>
                    <a:srgbClr val="FFC000"/>
                  </a:solidFill>
                </a:rPr>
                <a:t>find solutions to problems </a:t>
              </a:r>
              <a:r>
                <a:rPr lang="en-GB" sz="1400" kern="1200" dirty="0"/>
                <a:t>that the local actors experience a need to make changes in relation to.</a:t>
              </a:r>
              <a:endParaRPr lang="da-DK" sz="1400" kern="1200" dirty="0"/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19E78745-80AF-4B2E-9DFC-B9D200287F93}"/>
              </a:ext>
            </a:extLst>
          </p:cNvPr>
          <p:cNvGrpSpPr/>
          <p:nvPr/>
        </p:nvGrpSpPr>
        <p:grpSpPr>
          <a:xfrm>
            <a:off x="4253836" y="66960"/>
            <a:ext cx="3257608" cy="3208721"/>
            <a:chOff x="3495023" y="1912794"/>
            <a:chExt cx="3257608" cy="3208721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8F5530E-20ED-4E6A-B57A-92B139AF1D14}"/>
                </a:ext>
              </a:extLst>
            </p:cNvPr>
            <p:cNvSpPr/>
            <p:nvPr/>
          </p:nvSpPr>
          <p:spPr>
            <a:xfrm>
              <a:off x="3495023" y="1912794"/>
              <a:ext cx="3257608" cy="320872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Ellipse 4">
              <a:extLst>
                <a:ext uri="{FF2B5EF4-FFF2-40B4-BE49-F238E27FC236}">
                  <a16:creationId xmlns:a16="http://schemas.microsoft.com/office/drawing/2014/main" id="{5DC456F2-CD2A-4A38-AA89-6BD2310643BF}"/>
                </a:ext>
              </a:extLst>
            </p:cNvPr>
            <p:cNvSpPr txBox="1"/>
            <p:nvPr/>
          </p:nvSpPr>
          <p:spPr>
            <a:xfrm>
              <a:off x="3972089" y="2382700"/>
              <a:ext cx="2303476" cy="2268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400" b="1" kern="1200" dirty="0">
                  <a:solidFill>
                    <a:srgbClr val="C00000"/>
                  </a:solidFill>
                </a:rPr>
                <a:t>CSO lens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kern="1200" dirty="0"/>
                <a:t>To </a:t>
              </a:r>
              <a:r>
                <a:rPr lang="en-GB" sz="1400" b="1" kern="1200" dirty="0"/>
                <a:t>detect broader patterns </a:t>
              </a:r>
              <a:r>
                <a:rPr lang="en-GB" sz="1400" kern="1200" dirty="0"/>
                <a:t>and approaches to test hypothesises and look for evidence. This allows for </a:t>
              </a:r>
              <a:r>
                <a:rPr lang="en-GB" sz="1400" b="1" kern="1200" dirty="0"/>
                <a:t>deeper understanding of context</a:t>
              </a:r>
              <a:r>
                <a:rPr lang="en-GB" sz="1400" kern="1200" dirty="0"/>
                <a:t>, </a:t>
              </a:r>
              <a:r>
                <a:rPr lang="en-GB" sz="1400" b="1" kern="1200" dirty="0"/>
                <a:t>causalities</a:t>
              </a:r>
              <a:r>
                <a:rPr lang="en-GB" sz="1400" kern="1200" dirty="0"/>
                <a:t> and</a:t>
              </a:r>
              <a:r>
                <a:rPr lang="en-GB" sz="1400" b="1" kern="1200" dirty="0"/>
                <a:t> impact of interventions</a:t>
              </a:r>
              <a:r>
                <a:rPr lang="en-GB" sz="1400" kern="1200" dirty="0"/>
                <a:t>, and to elaborate a </a:t>
              </a:r>
              <a:r>
                <a:rPr lang="en-GB" sz="1400" b="1" kern="1200" dirty="0">
                  <a:solidFill>
                    <a:srgbClr val="FFC000"/>
                  </a:solidFill>
                </a:rPr>
                <a:t>more fit and tailormade design for advocacy and future interventions</a:t>
              </a:r>
              <a:r>
                <a:rPr lang="en-GB" sz="1400" kern="1200" dirty="0"/>
                <a:t>. </a:t>
              </a:r>
              <a:endParaRPr lang="da-DK" sz="1400" kern="1200" dirty="0"/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A4594AFF-E428-4DB8-8509-2529017706E5}"/>
              </a:ext>
            </a:extLst>
          </p:cNvPr>
          <p:cNvGrpSpPr/>
          <p:nvPr/>
        </p:nvGrpSpPr>
        <p:grpSpPr>
          <a:xfrm>
            <a:off x="5617028" y="3895533"/>
            <a:ext cx="2834700" cy="2834700"/>
            <a:chOff x="4963029" y="5646608"/>
            <a:chExt cx="2834700" cy="2834700"/>
          </a:xfrm>
        </p:grpSpPr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276E38CD-251F-499F-AA6B-01695436BD23}"/>
                </a:ext>
              </a:extLst>
            </p:cNvPr>
            <p:cNvSpPr/>
            <p:nvPr/>
          </p:nvSpPr>
          <p:spPr>
            <a:xfrm>
              <a:off x="4963029" y="5646608"/>
              <a:ext cx="2834700" cy="2834700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lipse 4">
              <a:extLst>
                <a:ext uri="{FF2B5EF4-FFF2-40B4-BE49-F238E27FC236}">
                  <a16:creationId xmlns:a16="http://schemas.microsoft.com/office/drawing/2014/main" id="{4086EFC0-9A09-465A-A751-A2EEAE384292}"/>
                </a:ext>
              </a:extLst>
            </p:cNvPr>
            <p:cNvSpPr txBox="1"/>
            <p:nvPr/>
          </p:nvSpPr>
          <p:spPr>
            <a:xfrm>
              <a:off x="5378161" y="6061740"/>
              <a:ext cx="2004436" cy="20044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400" b="1" kern="1200" dirty="0">
                  <a:solidFill>
                    <a:srgbClr val="C00000"/>
                  </a:solidFill>
                </a:rPr>
                <a:t>Target </a:t>
              </a:r>
              <a:r>
                <a:rPr lang="da-DK" sz="1400" b="1" kern="1200" dirty="0" err="1">
                  <a:solidFill>
                    <a:srgbClr val="C00000"/>
                  </a:solidFill>
                </a:rPr>
                <a:t>group</a:t>
              </a:r>
              <a:r>
                <a:rPr lang="da-DK" sz="1400" b="1" kern="1200" dirty="0">
                  <a:solidFill>
                    <a:srgbClr val="C00000"/>
                  </a:solidFill>
                </a:rPr>
                <a:t> lens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b="1" kern="1200" dirty="0"/>
                <a:t>Ground truthing </a:t>
              </a:r>
              <a:r>
                <a:rPr lang="en-GB" sz="1400" kern="1200" dirty="0"/>
                <a:t>allow </a:t>
              </a:r>
              <a:r>
                <a:rPr lang="en-GB" sz="1400" b="1" kern="1200" dirty="0"/>
                <a:t>self-observation </a:t>
              </a:r>
              <a:r>
                <a:rPr lang="en-GB" sz="1400" kern="1200" dirty="0"/>
                <a:t>on everyday life and own practices. </a:t>
              </a:r>
              <a:r>
                <a:rPr lang="en-GB" sz="1400" b="1" kern="1200" dirty="0">
                  <a:solidFill>
                    <a:srgbClr val="FFC000"/>
                  </a:solidFill>
                </a:rPr>
                <a:t>Learning through reflected experiences </a:t>
              </a:r>
              <a:r>
                <a:rPr lang="en-GB" sz="1400" kern="1200" dirty="0"/>
                <a:t>creates </a:t>
              </a:r>
              <a:r>
                <a:rPr lang="en-GB" sz="1400" b="1" kern="1200" dirty="0"/>
                <a:t>insights </a:t>
              </a:r>
              <a:r>
                <a:rPr lang="en-GB" sz="1400" kern="1200" dirty="0"/>
                <a:t>and </a:t>
              </a:r>
              <a:r>
                <a:rPr lang="en-GB" sz="1400" b="1" kern="1200" dirty="0"/>
                <a:t>understanding </a:t>
              </a:r>
              <a:r>
                <a:rPr lang="en-GB" sz="1400" kern="1200" dirty="0"/>
                <a:t>of </a:t>
              </a:r>
              <a:r>
                <a:rPr lang="en-GB" sz="1400" b="1" kern="1200" dirty="0"/>
                <a:t>self </a:t>
              </a:r>
              <a:r>
                <a:rPr lang="en-GB" sz="1400" kern="1200" dirty="0"/>
                <a:t>and </a:t>
              </a:r>
              <a:r>
                <a:rPr lang="en-GB" sz="1400" b="1" kern="1200" dirty="0"/>
                <a:t>context</a:t>
              </a:r>
              <a:r>
                <a:rPr lang="en-GB" sz="1400" kern="1200" dirty="0"/>
                <a:t>. </a:t>
              </a:r>
              <a:endParaRPr lang="da-DK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24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DBE75FA8-52BE-4A56-AAF5-C9FC62AF3DCA}"/>
              </a:ext>
            </a:extLst>
          </p:cNvPr>
          <p:cNvSpPr/>
          <p:nvPr/>
        </p:nvSpPr>
        <p:spPr>
          <a:xfrm>
            <a:off x="988617" y="632666"/>
            <a:ext cx="2113005" cy="23028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ktangel: afrundede hjørner 4">
            <a:extLst>
              <a:ext uri="{FF2B5EF4-FFF2-40B4-BE49-F238E27FC236}">
                <a16:creationId xmlns:a16="http://schemas.microsoft.com/office/drawing/2014/main" id="{2B06C8B6-831B-4A39-89D0-213666FDD53A}"/>
              </a:ext>
            </a:extLst>
          </p:cNvPr>
          <p:cNvSpPr/>
          <p:nvPr/>
        </p:nvSpPr>
        <p:spPr>
          <a:xfrm>
            <a:off x="814576" y="4650917"/>
            <a:ext cx="8543567" cy="1754660"/>
          </a:xfrm>
          <a:prstGeom prst="roundRect">
            <a:avLst/>
          </a:prstGeom>
          <a:solidFill>
            <a:srgbClr val="92D050">
              <a:alpha val="7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Kombinationstegning: figur 8">
            <a:extLst>
              <a:ext uri="{FF2B5EF4-FFF2-40B4-BE49-F238E27FC236}">
                <a16:creationId xmlns:a16="http://schemas.microsoft.com/office/drawing/2014/main" id="{B6FAA0A2-8B0C-492E-88A5-4D213BF3842A}"/>
              </a:ext>
            </a:extLst>
          </p:cNvPr>
          <p:cNvSpPr/>
          <p:nvPr/>
        </p:nvSpPr>
        <p:spPr>
          <a:xfrm>
            <a:off x="455587" y="3240479"/>
            <a:ext cx="11280826" cy="392307"/>
          </a:xfrm>
          <a:custGeom>
            <a:avLst/>
            <a:gdLst>
              <a:gd name="connsiteX0" fmla="*/ 0 w 11986054"/>
              <a:gd name="connsiteY0" fmla="*/ 519543 h 927316"/>
              <a:gd name="connsiteX1" fmla="*/ 4386649 w 11986054"/>
              <a:gd name="connsiteY1" fmla="*/ 559 h 927316"/>
              <a:gd name="connsiteX2" fmla="*/ 6005384 w 11986054"/>
              <a:gd name="connsiteY2" fmla="*/ 606040 h 927316"/>
              <a:gd name="connsiteX3" fmla="*/ 8723870 w 11986054"/>
              <a:gd name="connsiteY3" fmla="*/ 395975 h 927316"/>
              <a:gd name="connsiteX4" fmla="*/ 11022227 w 11986054"/>
              <a:gd name="connsiteY4" fmla="*/ 754321 h 927316"/>
              <a:gd name="connsiteX5" fmla="*/ 11986054 w 11986054"/>
              <a:gd name="connsiteY5" fmla="*/ 927316 h 9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86054" h="927316">
                <a:moveTo>
                  <a:pt x="0" y="519543"/>
                </a:moveTo>
                <a:cubicBezTo>
                  <a:pt x="1692876" y="252843"/>
                  <a:pt x="3385752" y="-13857"/>
                  <a:pt x="4386649" y="559"/>
                </a:cubicBezTo>
                <a:cubicBezTo>
                  <a:pt x="5387546" y="14975"/>
                  <a:pt x="5282514" y="540137"/>
                  <a:pt x="6005384" y="606040"/>
                </a:cubicBezTo>
                <a:cubicBezTo>
                  <a:pt x="6728254" y="671943"/>
                  <a:pt x="7887730" y="371262"/>
                  <a:pt x="8723870" y="395975"/>
                </a:cubicBezTo>
                <a:cubicBezTo>
                  <a:pt x="9560010" y="420688"/>
                  <a:pt x="11022227" y="754321"/>
                  <a:pt x="11022227" y="754321"/>
                </a:cubicBezTo>
                <a:cubicBezTo>
                  <a:pt x="11565924" y="842878"/>
                  <a:pt x="11495903" y="711073"/>
                  <a:pt x="11986054" y="927316"/>
                </a:cubicBezTo>
              </a:path>
            </a:pathLst>
          </a:custGeom>
          <a:noFill/>
          <a:ln w="127000">
            <a:solidFill>
              <a:srgbClr val="0070C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F8A54CB8-7B45-4539-B7F9-66C29A6C8228}"/>
              </a:ext>
            </a:extLst>
          </p:cNvPr>
          <p:cNvCxnSpPr/>
          <p:nvPr/>
        </p:nvCxnSpPr>
        <p:spPr>
          <a:xfrm>
            <a:off x="2051373" y="1439563"/>
            <a:ext cx="0" cy="4053016"/>
          </a:xfrm>
          <a:prstGeom prst="straightConnector1">
            <a:avLst/>
          </a:prstGeom>
          <a:ln w="1143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>
            <a:extLst>
              <a:ext uri="{FF2B5EF4-FFF2-40B4-BE49-F238E27FC236}">
                <a16:creationId xmlns:a16="http://schemas.microsoft.com/office/drawing/2014/main" id="{78DF67C5-DFD5-4231-966F-96E3B0F03DAC}"/>
              </a:ext>
            </a:extLst>
          </p:cNvPr>
          <p:cNvSpPr txBox="1"/>
          <p:nvPr/>
        </p:nvSpPr>
        <p:spPr>
          <a:xfrm rot="16200000">
            <a:off x="-822426" y="3308882"/>
            <a:ext cx="4761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C00000"/>
                </a:solidFill>
              </a:rPr>
              <a:t>Knowledge </a:t>
            </a:r>
            <a:r>
              <a:rPr lang="da-DK" sz="3200" dirty="0" err="1">
                <a:solidFill>
                  <a:srgbClr val="C00000"/>
                </a:solidFill>
              </a:rPr>
              <a:t>sharing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6F3C69D-DF1E-4001-AAD2-09CA5C3486E4}"/>
              </a:ext>
            </a:extLst>
          </p:cNvPr>
          <p:cNvSpPr txBox="1"/>
          <p:nvPr/>
        </p:nvSpPr>
        <p:spPr>
          <a:xfrm>
            <a:off x="622196" y="31585"/>
            <a:ext cx="618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i="1" dirty="0"/>
              <a:t>Formal research institutions</a:t>
            </a:r>
            <a:endParaRPr lang="en-US" sz="3600" i="1" dirty="0"/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38C5EBB-FF9B-4B4D-A694-6403341CD646}"/>
              </a:ext>
            </a:extLst>
          </p:cNvPr>
          <p:cNvSpPr txBox="1"/>
          <p:nvPr/>
        </p:nvSpPr>
        <p:spPr>
          <a:xfrm>
            <a:off x="1167693" y="6345228"/>
            <a:ext cx="6184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600" i="1" dirty="0"/>
              <a:t>Civil Society intervention/</a:t>
            </a:r>
            <a:r>
              <a:rPr lang="da-DK" sz="3600" i="1" dirty="0" err="1"/>
              <a:t>project</a:t>
            </a:r>
            <a:endParaRPr lang="en-US" sz="3600" i="1" dirty="0"/>
          </a:p>
        </p:txBody>
      </p:sp>
      <p:sp>
        <p:nvSpPr>
          <p:cNvPr id="15" name="Rektangel: afrundede hjørner 14">
            <a:extLst>
              <a:ext uri="{FF2B5EF4-FFF2-40B4-BE49-F238E27FC236}">
                <a16:creationId xmlns:a16="http://schemas.microsoft.com/office/drawing/2014/main" id="{BB539F75-5160-4A55-994C-E8CC41AC5B2C}"/>
              </a:ext>
            </a:extLst>
          </p:cNvPr>
          <p:cNvSpPr/>
          <p:nvPr/>
        </p:nvSpPr>
        <p:spPr>
          <a:xfrm>
            <a:off x="6470229" y="4778525"/>
            <a:ext cx="2677296" cy="149944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Lige pilforbindelse 15">
            <a:extLst>
              <a:ext uri="{FF2B5EF4-FFF2-40B4-BE49-F238E27FC236}">
                <a16:creationId xmlns:a16="http://schemas.microsoft.com/office/drawing/2014/main" id="{F12E0BB4-C2D6-49FD-BF09-54DEEDC9F95D}"/>
              </a:ext>
            </a:extLst>
          </p:cNvPr>
          <p:cNvCxnSpPr>
            <a:cxnSpLocks/>
          </p:cNvCxnSpPr>
          <p:nvPr/>
        </p:nvCxnSpPr>
        <p:spPr>
          <a:xfrm flipH="1">
            <a:off x="3385748" y="5917147"/>
            <a:ext cx="4022401" cy="22805"/>
          </a:xfrm>
          <a:prstGeom prst="straightConnector1">
            <a:avLst/>
          </a:prstGeom>
          <a:ln w="1143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felt 20">
            <a:extLst>
              <a:ext uri="{FF2B5EF4-FFF2-40B4-BE49-F238E27FC236}">
                <a16:creationId xmlns:a16="http://schemas.microsoft.com/office/drawing/2014/main" id="{4EDE3A46-ED0C-41FB-83A3-E272F3C56B52}"/>
              </a:ext>
            </a:extLst>
          </p:cNvPr>
          <p:cNvSpPr txBox="1"/>
          <p:nvPr/>
        </p:nvSpPr>
        <p:spPr>
          <a:xfrm>
            <a:off x="3185744" y="5140694"/>
            <a:ext cx="4761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>
                <a:solidFill>
                  <a:srgbClr val="C00000"/>
                </a:solidFill>
              </a:rPr>
              <a:t>Creation of </a:t>
            </a:r>
            <a:r>
              <a:rPr lang="da-DK" sz="3200" dirty="0" err="1">
                <a:solidFill>
                  <a:srgbClr val="C00000"/>
                </a:solidFill>
              </a:rPr>
              <a:t>knowledge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65D3903B-4AC2-4BB6-A8D0-891A168BC461}"/>
              </a:ext>
            </a:extLst>
          </p:cNvPr>
          <p:cNvSpPr txBox="1"/>
          <p:nvPr/>
        </p:nvSpPr>
        <p:spPr>
          <a:xfrm flipH="1">
            <a:off x="1034292" y="5617033"/>
            <a:ext cx="3225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i="1" dirty="0">
                <a:solidFill>
                  <a:srgbClr val="C00000"/>
                </a:solidFill>
              </a:rPr>
              <a:t>Robust </a:t>
            </a:r>
            <a:r>
              <a:rPr lang="da-DK" sz="2400" b="1" i="1" dirty="0" err="1">
                <a:solidFill>
                  <a:srgbClr val="C00000"/>
                </a:solidFill>
              </a:rPr>
              <a:t>advocacy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4" name="Billedforklaring: streg med kant og fremhævningsstreg 23">
            <a:extLst>
              <a:ext uri="{FF2B5EF4-FFF2-40B4-BE49-F238E27FC236}">
                <a16:creationId xmlns:a16="http://schemas.microsoft.com/office/drawing/2014/main" id="{A64702B7-3DB2-4D75-9A32-252F76138C1A}"/>
              </a:ext>
            </a:extLst>
          </p:cNvPr>
          <p:cNvSpPr/>
          <p:nvPr/>
        </p:nvSpPr>
        <p:spPr>
          <a:xfrm rot="20400872">
            <a:off x="4506048" y="785543"/>
            <a:ext cx="4796168" cy="1131781"/>
          </a:xfrm>
          <a:prstGeom prst="accentBorderCallout1">
            <a:avLst>
              <a:gd name="adj1" fmla="val 18750"/>
              <a:gd name="adj2" fmla="val -8333"/>
              <a:gd name="adj3" fmla="val 105905"/>
              <a:gd name="adj4" fmla="val -6057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rgbClr val="C00000"/>
              </a:solidFill>
            </a:endParaRPr>
          </a:p>
          <a:p>
            <a:pPr algn="ctr"/>
            <a:r>
              <a:rPr lang="da-DK" b="1" dirty="0" err="1">
                <a:solidFill>
                  <a:srgbClr val="C00000"/>
                </a:solidFill>
              </a:rPr>
              <a:t>Share</a:t>
            </a:r>
            <a:r>
              <a:rPr lang="da-DK" b="1" dirty="0">
                <a:solidFill>
                  <a:srgbClr val="C00000"/>
                </a:solidFill>
              </a:rPr>
              <a:t> and </a:t>
            </a:r>
            <a:r>
              <a:rPr lang="da-DK" b="1" dirty="0" err="1">
                <a:solidFill>
                  <a:srgbClr val="C00000"/>
                </a:solidFill>
              </a:rPr>
              <a:t>exchange</a:t>
            </a:r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err="1">
                <a:solidFill>
                  <a:srgbClr val="C00000"/>
                </a:solidFill>
              </a:rPr>
              <a:t>knowledge</a:t>
            </a:r>
            <a:endParaRPr lang="da-DK" b="1" dirty="0">
              <a:solidFill>
                <a:srgbClr val="C00000"/>
              </a:solidFill>
            </a:endParaRPr>
          </a:p>
          <a:p>
            <a:pPr algn="ctr"/>
            <a:r>
              <a:rPr lang="da-DK" dirty="0" err="1">
                <a:solidFill>
                  <a:srgbClr val="C00000"/>
                </a:solidFill>
              </a:rPr>
              <a:t>Build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stronger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advocacy</a:t>
            </a:r>
            <a:r>
              <a:rPr lang="da-DK" dirty="0">
                <a:solidFill>
                  <a:srgbClr val="C00000"/>
                </a:solidFill>
              </a:rPr>
              <a:t> arguments</a:t>
            </a:r>
          </a:p>
          <a:p>
            <a:pPr algn="ctr"/>
            <a:r>
              <a:rPr lang="da-DK" dirty="0">
                <a:solidFill>
                  <a:srgbClr val="C00000"/>
                </a:solidFill>
              </a:rPr>
              <a:t>Can link to </a:t>
            </a:r>
            <a:r>
              <a:rPr lang="da-DK" dirty="0" err="1">
                <a:solidFill>
                  <a:srgbClr val="C00000"/>
                </a:solidFill>
              </a:rPr>
              <a:t>both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local</a:t>
            </a:r>
            <a:r>
              <a:rPr lang="da-DK" dirty="0">
                <a:solidFill>
                  <a:srgbClr val="C00000"/>
                </a:solidFill>
              </a:rPr>
              <a:t> and international institutions</a:t>
            </a:r>
          </a:p>
          <a:p>
            <a:pPr algn="ctr"/>
            <a:r>
              <a:rPr lang="da-DK" dirty="0">
                <a:solidFill>
                  <a:srgbClr val="C00000"/>
                </a:solidFill>
              </a:rPr>
              <a:t>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Billedforklaring: streg med kant og fremhævningsstreg 24">
            <a:extLst>
              <a:ext uri="{FF2B5EF4-FFF2-40B4-BE49-F238E27FC236}">
                <a16:creationId xmlns:a16="http://schemas.microsoft.com/office/drawing/2014/main" id="{6F2DA3F6-C777-484A-B6A8-A130F4CAD2CE}"/>
              </a:ext>
            </a:extLst>
          </p:cNvPr>
          <p:cNvSpPr/>
          <p:nvPr/>
        </p:nvSpPr>
        <p:spPr>
          <a:xfrm rot="19953219">
            <a:off x="8502901" y="1729214"/>
            <a:ext cx="3425445" cy="1635304"/>
          </a:xfrm>
          <a:prstGeom prst="accentBorderCallout1">
            <a:avLst>
              <a:gd name="adj1" fmla="val 18750"/>
              <a:gd name="adj2" fmla="val -8333"/>
              <a:gd name="adj3" fmla="val 106773"/>
              <a:gd name="adj4" fmla="val -6697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err="1">
                <a:solidFill>
                  <a:srgbClr val="C00000"/>
                </a:solidFill>
              </a:rPr>
              <a:t>Produce</a:t>
            </a:r>
            <a:r>
              <a:rPr lang="da-DK" b="1" dirty="0">
                <a:solidFill>
                  <a:srgbClr val="C00000"/>
                </a:solidFill>
              </a:rPr>
              <a:t> relevant </a:t>
            </a:r>
            <a:r>
              <a:rPr lang="da-DK" b="1" dirty="0" err="1">
                <a:solidFill>
                  <a:srgbClr val="C00000"/>
                </a:solidFill>
              </a:rPr>
              <a:t>documentation</a:t>
            </a:r>
            <a:endParaRPr lang="da-DK" b="1" dirty="0">
              <a:solidFill>
                <a:srgbClr val="C00000"/>
              </a:solidFill>
            </a:endParaRPr>
          </a:p>
          <a:p>
            <a:pPr algn="ctr"/>
            <a:r>
              <a:rPr lang="da-DK" dirty="0">
                <a:solidFill>
                  <a:srgbClr val="C00000"/>
                </a:solidFill>
              </a:rPr>
              <a:t>Action research </a:t>
            </a:r>
            <a:r>
              <a:rPr lang="da-DK" dirty="0" err="1">
                <a:solidFill>
                  <a:srgbClr val="C00000"/>
                </a:solidFill>
              </a:rPr>
              <a:t>oriented</a:t>
            </a:r>
            <a:r>
              <a:rPr lang="da-DK" dirty="0">
                <a:solidFill>
                  <a:srgbClr val="C00000"/>
                </a:solidFill>
              </a:rPr>
              <a:t>. </a:t>
            </a:r>
          </a:p>
          <a:p>
            <a:pPr algn="ctr"/>
            <a:r>
              <a:rPr lang="da-DK" u="sng" dirty="0">
                <a:solidFill>
                  <a:srgbClr val="C00000"/>
                </a:solidFill>
              </a:rPr>
              <a:t>Part </a:t>
            </a:r>
            <a:r>
              <a:rPr lang="da-DK" dirty="0">
                <a:solidFill>
                  <a:srgbClr val="C00000"/>
                </a:solidFill>
              </a:rPr>
              <a:t>of an intervention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>
                <a:solidFill>
                  <a:srgbClr val="C00000"/>
                </a:solidFill>
              </a:rPr>
              <a:t>Builds local capacity</a:t>
            </a:r>
            <a:endParaRPr lang="da-D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4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5" grpId="0" animBg="1"/>
      <p:bldP spid="21" grpId="0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51A67B6-678B-449C-955E-29134ADA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07/09/19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55DEE0-5F80-4CEF-8AC6-54B53ED5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Footeren skal skrives ind her</a:t>
            </a:r>
            <a:endParaRPr lang="en-US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22CE6D5-A94C-4EC0-BBAF-43DB1EC7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737C524-D016-4786-85F9-0B27C27735C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05837" y="176470"/>
            <a:ext cx="11004378" cy="676476"/>
          </a:xfrm>
        </p:spPr>
        <p:txBody>
          <a:bodyPr/>
          <a:lstStyle/>
          <a:p>
            <a:pPr algn="ctr"/>
            <a:r>
              <a:rPr lang="da-DK" sz="4000" dirty="0">
                <a:solidFill>
                  <a:srgbClr val="C00000"/>
                </a:solidFill>
              </a:rPr>
              <a:t>Can </a:t>
            </a:r>
            <a:r>
              <a:rPr lang="da-DK" sz="4000" dirty="0" err="1">
                <a:solidFill>
                  <a:srgbClr val="C00000"/>
                </a:solidFill>
              </a:rPr>
              <a:t>we</a:t>
            </a:r>
            <a:r>
              <a:rPr lang="da-DK" sz="4000" dirty="0">
                <a:solidFill>
                  <a:srgbClr val="C00000"/>
                </a:solidFill>
              </a:rPr>
              <a:t> </a:t>
            </a:r>
            <a:r>
              <a:rPr lang="da-DK" sz="4000" dirty="0" err="1">
                <a:solidFill>
                  <a:srgbClr val="C00000"/>
                </a:solidFill>
              </a:rPr>
              <a:t>define</a:t>
            </a:r>
            <a:r>
              <a:rPr lang="da-DK" sz="4000" dirty="0">
                <a:solidFill>
                  <a:srgbClr val="C00000"/>
                </a:solidFill>
              </a:rPr>
              <a:t> </a:t>
            </a:r>
            <a:r>
              <a:rPr lang="da-DK" sz="4000" dirty="0" err="1">
                <a:solidFill>
                  <a:srgbClr val="C00000"/>
                </a:solidFill>
              </a:rPr>
              <a:t>some</a:t>
            </a:r>
            <a:r>
              <a:rPr lang="da-DK" sz="4000" dirty="0">
                <a:solidFill>
                  <a:srgbClr val="C00000"/>
                </a:solidFill>
              </a:rPr>
              <a:t> </a:t>
            </a:r>
            <a:r>
              <a:rPr lang="da-DK" sz="4000" dirty="0" err="1">
                <a:solidFill>
                  <a:srgbClr val="C00000"/>
                </a:solidFill>
              </a:rPr>
              <a:t>Guiding</a:t>
            </a:r>
            <a:r>
              <a:rPr lang="da-DK" sz="4000" dirty="0">
                <a:solidFill>
                  <a:srgbClr val="C00000"/>
                </a:solidFill>
              </a:rPr>
              <a:t> </a:t>
            </a:r>
            <a:r>
              <a:rPr lang="da-DK" sz="4000" dirty="0" err="1">
                <a:solidFill>
                  <a:srgbClr val="C00000"/>
                </a:solidFill>
              </a:rPr>
              <a:t>principles</a:t>
            </a:r>
            <a:r>
              <a:rPr lang="da-DK" sz="4000" dirty="0">
                <a:solidFill>
                  <a:srgbClr val="C00000"/>
                </a:solidFill>
              </a:rPr>
              <a:t> ??</a:t>
            </a: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A2A5BD60-30EA-4242-9726-E133900C5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33996"/>
              </p:ext>
            </p:extLst>
          </p:nvPr>
        </p:nvGraphicFramePr>
        <p:xfrm>
          <a:off x="598617" y="3534032"/>
          <a:ext cx="11004378" cy="322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9124">
                  <a:extLst>
                    <a:ext uri="{9D8B030D-6E8A-4147-A177-3AD203B41FA5}">
                      <a16:colId xmlns:a16="http://schemas.microsoft.com/office/drawing/2014/main" val="159907017"/>
                    </a:ext>
                  </a:extLst>
                </a:gridCol>
                <a:gridCol w="5585254">
                  <a:extLst>
                    <a:ext uri="{9D8B030D-6E8A-4147-A177-3AD203B41FA5}">
                      <a16:colId xmlns:a16="http://schemas.microsoft.com/office/drawing/2014/main" val="2921422853"/>
                    </a:ext>
                  </a:extLst>
                </a:gridCol>
              </a:tblGrid>
              <a:tr h="5037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4000" dirty="0">
                          <a:solidFill>
                            <a:srgbClr val="C00000"/>
                          </a:solidFill>
                        </a:rPr>
                        <a:t>Knowledge </a:t>
                      </a:r>
                      <a:r>
                        <a:rPr lang="da-DK" sz="4000" dirty="0" err="1">
                          <a:solidFill>
                            <a:srgbClr val="C00000"/>
                          </a:solidFill>
                        </a:rPr>
                        <a:t>sharing</a:t>
                      </a:r>
                      <a:endParaRPr 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4000" dirty="0">
                          <a:solidFill>
                            <a:srgbClr val="C00000"/>
                          </a:solidFill>
                        </a:rPr>
                        <a:t>Creation of </a:t>
                      </a:r>
                      <a:r>
                        <a:rPr lang="da-DK" sz="4000" dirty="0" err="1">
                          <a:solidFill>
                            <a:srgbClr val="C00000"/>
                          </a:solidFill>
                        </a:rPr>
                        <a:t>knowledge</a:t>
                      </a:r>
                      <a:endParaRPr 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125040"/>
                  </a:ext>
                </a:extLst>
              </a:tr>
              <a:tr h="619404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Builds</a:t>
                      </a:r>
                      <a:r>
                        <a:rPr lang="da-DK" dirty="0"/>
                        <a:t> on relations and </a:t>
                      </a:r>
                      <a:r>
                        <a:rPr lang="da-DK" dirty="0" err="1"/>
                        <a:t>knowledge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sharing</a:t>
                      </a:r>
                      <a:r>
                        <a:rPr lang="da-DK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Is part of the intervention </a:t>
                      </a:r>
                      <a:r>
                        <a:rPr lang="da-DK" dirty="0" err="1"/>
                        <a:t>activities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9504"/>
                  </a:ext>
                </a:extLst>
              </a:tr>
              <a:tr h="619404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Based</a:t>
                      </a:r>
                      <a:r>
                        <a:rPr lang="da-DK" dirty="0"/>
                        <a:t> on ‘</a:t>
                      </a:r>
                      <a:r>
                        <a:rPr lang="da-DK" dirty="0" err="1"/>
                        <a:t>deep</a:t>
                      </a:r>
                      <a:r>
                        <a:rPr lang="da-DK" dirty="0"/>
                        <a:t> research’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Based</a:t>
                      </a:r>
                      <a:r>
                        <a:rPr lang="da-DK" dirty="0"/>
                        <a:t> on low </a:t>
                      </a:r>
                      <a:r>
                        <a:rPr lang="da-DK" dirty="0" err="1"/>
                        <a:t>cost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knowledge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approaches</a:t>
                      </a:r>
                      <a:r>
                        <a:rPr lang="da-DK" dirty="0"/>
                        <a:t> (eg. action research)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030503"/>
                  </a:ext>
                </a:extLst>
              </a:tr>
              <a:tr h="619404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Research is independent of </a:t>
                      </a:r>
                      <a:r>
                        <a:rPr lang="da-DK" dirty="0" err="1"/>
                        <a:t>project</a:t>
                      </a:r>
                      <a:r>
                        <a:rPr lang="da-DK" dirty="0"/>
                        <a:t>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Rooted</a:t>
                      </a:r>
                      <a:r>
                        <a:rPr lang="da-DK" dirty="0"/>
                        <a:t> in the </a:t>
                      </a:r>
                      <a:r>
                        <a:rPr lang="da-DK" dirty="0" err="1"/>
                        <a:t>local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context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5485"/>
                  </a:ext>
                </a:extLst>
              </a:tr>
              <a:tr h="619404"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Only</a:t>
                      </a:r>
                      <a:r>
                        <a:rPr lang="da-DK" dirty="0"/>
                        <a:t> </a:t>
                      </a:r>
                      <a:r>
                        <a:rPr lang="da-DK" dirty="0" err="1"/>
                        <a:t>costs</a:t>
                      </a:r>
                      <a:r>
                        <a:rPr lang="da-DK" dirty="0"/>
                        <a:t> to fund ‘the </a:t>
                      </a:r>
                      <a:r>
                        <a:rPr lang="da-DK" dirty="0" err="1"/>
                        <a:t>relationship</a:t>
                      </a:r>
                      <a:r>
                        <a:rPr lang="da-DK" dirty="0"/>
                        <a:t>’ is part of </a:t>
                      </a:r>
                      <a:r>
                        <a:rPr lang="da-DK" dirty="0" err="1"/>
                        <a:t>project</a:t>
                      </a:r>
                      <a:r>
                        <a:rPr lang="da-DK" dirty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/>
                        <a:t>Costs</a:t>
                      </a:r>
                      <a:r>
                        <a:rPr lang="da-DK" dirty="0"/>
                        <a:t> part of </a:t>
                      </a:r>
                      <a:r>
                        <a:rPr lang="da-DK" dirty="0" err="1"/>
                        <a:t>project</a:t>
                      </a:r>
                      <a:r>
                        <a:rPr lang="da-DK" dirty="0"/>
                        <a:t> budget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755946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FFF56714-DEE3-47F1-BE70-30952937D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432447"/>
              </p:ext>
            </p:extLst>
          </p:nvPr>
        </p:nvGraphicFramePr>
        <p:xfrm>
          <a:off x="2589614" y="1194764"/>
          <a:ext cx="6925276" cy="212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5276">
                  <a:extLst>
                    <a:ext uri="{9D8B030D-6E8A-4147-A177-3AD203B41FA5}">
                      <a16:colId xmlns:a16="http://schemas.microsoft.com/office/drawing/2014/main" val="1510970247"/>
                    </a:ext>
                  </a:extLst>
                </a:gridCol>
              </a:tblGrid>
              <a:tr h="661401"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Shared principles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918178"/>
                  </a:ext>
                </a:extLst>
              </a:tr>
              <a:tr h="47335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Shall support the advocacy strategy of the intervention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80636"/>
                  </a:ext>
                </a:extLst>
              </a:tr>
              <a:tr h="47335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Shal have clear approach to build local and/or partner capacity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855655"/>
                  </a:ext>
                </a:extLst>
              </a:tr>
              <a:tr h="473355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Shall be cost-balanced vis-a-vis 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96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884190"/>
      </p:ext>
    </p:extLst>
  </p:cSld>
  <p:clrMapOvr>
    <a:masterClrMapping/>
  </p:clrMapOvr>
</p:sld>
</file>

<file path=ppt/theme/theme1.xml><?xml version="1.0" encoding="utf-8"?>
<a:theme xmlns:a="http://schemas.openxmlformats.org/drawingml/2006/main" name="CISU Colours">
  <a:themeElements>
    <a:clrScheme name="CISU Colours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206C69"/>
      </a:accent1>
      <a:accent2>
        <a:srgbClr val="9CAB3A"/>
      </a:accent2>
      <a:accent3>
        <a:srgbClr val="276940"/>
      </a:accent3>
      <a:accent4>
        <a:srgbClr val="413C50"/>
      </a:accent4>
      <a:accent5>
        <a:srgbClr val="0C6D83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#250 _CISU_Power Point Slide_Simple 16-9 Alt2" id="{9F03AC83-B777-FB47-AA89-6CCEE7F8E95C}" vid="{244BFE67-AB3B-7A4A-BB1E-B2E961B16D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#286 CISU Power Point Slide - Simple</Template>
  <TotalTime>470</TotalTime>
  <Words>422</Words>
  <Application>Microsoft Office PowerPoint</Application>
  <PresentationFormat>Widescreen</PresentationFormat>
  <Paragraphs>72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europa</vt:lpstr>
      <vt:lpstr>Wingdings 2</vt:lpstr>
      <vt:lpstr>CISU Colours</vt:lpstr>
      <vt:lpstr>Samarbejde forskning og civilsamfund  i udviklingsprojekter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Reimers Larsen</dc:creator>
  <cp:lastModifiedBy>Jacob Thorsen</cp:lastModifiedBy>
  <cp:revision>38</cp:revision>
  <cp:lastPrinted>2021-11-30T15:24:41Z</cp:lastPrinted>
  <dcterms:created xsi:type="dcterms:W3CDTF">2021-01-28T09:19:09Z</dcterms:created>
  <dcterms:modified xsi:type="dcterms:W3CDTF">2021-11-30T15:29:49Z</dcterms:modified>
</cp:coreProperties>
</file>