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574"/>
  </p:normalViewPr>
  <p:slideViewPr>
    <p:cSldViewPr snapToGrid="0" snapToObjects="1">
      <p:cViewPr varScale="1">
        <p:scale>
          <a:sx n="73" d="100"/>
          <a:sy n="73" d="100"/>
        </p:scale>
        <p:origin x="3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B8AA617-0537-4ED7-91B6-66511A647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E8BF1F-CE61-45C5-92AC-552D23176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83EC7AC-F7E2-904F-989F-3BC47498E1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4590661"/>
            <a:ext cx="10210862" cy="1065690"/>
          </a:xfrm>
        </p:spPr>
        <p:txBody>
          <a:bodyPr>
            <a:normAutofit/>
          </a:bodyPr>
          <a:lstStyle/>
          <a:p>
            <a:r>
              <a:rPr lang="da-DK" dirty="0"/>
              <a:t>Pink Power &amp; Brighter Horizons</a:t>
            </a:r>
          </a:p>
        </p:txBody>
      </p:sp>
      <p:pic>
        <p:nvPicPr>
          <p:cNvPr id="5" name="Billede 4" descr="Et billede, der indeholder tekst, person&#10;&#10;Automatisk genereret beskrivelse">
            <a:extLst>
              <a:ext uri="{FF2B5EF4-FFF2-40B4-BE49-F238E27FC236}">
                <a16:creationId xmlns:a16="http://schemas.microsoft.com/office/drawing/2014/main" id="{58A3F00A-E082-4E4D-8A61-9F28880144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61" r="1" b="42748"/>
          <a:stretch/>
        </p:blipFill>
        <p:spPr>
          <a:xfrm>
            <a:off x="1069847" y="484632"/>
            <a:ext cx="10637520" cy="355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86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B219FA-5C01-A94A-AF06-DE6D6B8D7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Hvem er vi?</a:t>
            </a:r>
          </a:p>
        </p:txBody>
      </p:sp>
      <p:pic>
        <p:nvPicPr>
          <p:cNvPr id="5" name="Pladsholder til indhold 4" descr="Et billede, der indeholder person, himmel, udendørs&#10;&#10;Automatisk genereret beskrivelse">
            <a:extLst>
              <a:ext uri="{FF2B5EF4-FFF2-40B4-BE49-F238E27FC236}">
                <a16:creationId xmlns:a16="http://schemas.microsoft.com/office/drawing/2014/main" id="{5E44BCF6-D33C-0048-9454-8028D8CAA6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985837"/>
            <a:ext cx="7315200" cy="4876800"/>
          </a:xfrm>
        </p:spPr>
      </p:pic>
    </p:spTree>
    <p:extLst>
      <p:ext uri="{BB962C8B-B14F-4D97-AF65-F5344CB8AC3E}">
        <p14:creationId xmlns:p14="http://schemas.microsoft.com/office/powerpoint/2010/main" val="3213010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person, udendørs, transporterer&#10;&#10;Automatisk genereret beskrivelse">
            <a:extLst>
              <a:ext uri="{FF2B5EF4-FFF2-40B4-BE49-F238E27FC236}">
                <a16:creationId xmlns:a16="http://schemas.microsoft.com/office/drawing/2014/main" id="{8CBBDC45-74A3-ED4C-91E8-9FFE436D73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A133C1E-CB83-47F3-8F35-94C2A7C58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FC00A83-9D1A-E84B-ABE3-2197AB254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283461"/>
          </a:xfrm>
        </p:spPr>
        <p:txBody>
          <a:bodyPr anchor="b">
            <a:normAutofit/>
          </a:bodyPr>
          <a:lstStyle/>
          <a:p>
            <a:r>
              <a:rPr lang="da-DK" sz="2400"/>
              <a:t>Hvad laver vi i øjeblikket?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8328C63-5AB7-6F45-A6BC-16E00D16A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920" y="2407298"/>
            <a:ext cx="2947482" cy="3498980"/>
          </a:xfrm>
        </p:spPr>
        <p:txBody>
          <a:bodyPr anchor="t">
            <a:normAutofit/>
          </a:bodyPr>
          <a:lstStyle/>
          <a:p>
            <a:endParaRPr lang="da-DK" sz="1600" dirty="0">
              <a:solidFill>
                <a:srgbClr val="FFFFFF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HIV testninger af sexarbejdere</a:t>
            </a:r>
          </a:p>
          <a:p>
            <a:r>
              <a:rPr lang="da-DK" dirty="0">
                <a:solidFill>
                  <a:schemeClr val="bg1"/>
                </a:solidFill>
              </a:rPr>
              <a:t>Positive i behandling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9E943A-225D-44B1-B345-D7FDBA43C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94097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2A32D0-1444-0D4C-B513-D7823A93B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Vores ”</a:t>
            </a:r>
            <a:r>
              <a:rPr lang="da-DK" dirty="0" err="1"/>
              <a:t>Moonlight</a:t>
            </a:r>
            <a:r>
              <a:rPr lang="da-DK" dirty="0"/>
              <a:t>” testmetode</a:t>
            </a:r>
          </a:p>
        </p:txBody>
      </p:sp>
      <p:pic>
        <p:nvPicPr>
          <p:cNvPr id="6" name="Pladsholder til indhold 5" descr="Et billede, der indeholder person, indendørs, mængde&#10;&#10;Automatisk genereret beskrivelse">
            <a:extLst>
              <a:ext uri="{FF2B5EF4-FFF2-40B4-BE49-F238E27FC236}">
                <a16:creationId xmlns:a16="http://schemas.microsoft.com/office/drawing/2014/main" id="{8F41F65A-CC84-8E4B-971B-941672BFD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868738" y="988219"/>
            <a:ext cx="7315200" cy="487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032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5DC95B7-2A72-483B-BA19-2BE751205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822AFE-7E96-4A51-9E55-FCAEACD21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4516" y="4212709"/>
            <a:ext cx="10764932" cy="18739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2DE22B-3237-3645-90A5-952B3641D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406" y="4386057"/>
            <a:ext cx="4307948" cy="1527244"/>
          </a:xfrm>
        </p:spPr>
        <p:txBody>
          <a:bodyPr>
            <a:normAutofit/>
          </a:bodyPr>
          <a:lstStyle/>
          <a:p>
            <a:pPr algn="r"/>
            <a:r>
              <a:rPr lang="da-DK" sz="3200" dirty="0"/>
              <a:t>Resultater fra de første testninger (pilot-projekt)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169EA61-C175-4B7E-807B-58199DEA7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ladsholder til indhold 8" descr="Et billede, der indeholder bord&#10;&#10;Automatisk genereret beskrivelse">
            <a:extLst>
              <a:ext uri="{FF2B5EF4-FFF2-40B4-BE49-F238E27FC236}">
                <a16:creationId xmlns:a16="http://schemas.microsoft.com/office/drawing/2014/main" id="{342F61FA-DC23-9741-B999-672B092B3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004" y="757326"/>
            <a:ext cx="9101952" cy="3185684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25AF854-798D-7841-9A5A-062F4D426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7390" y="4386720"/>
            <a:ext cx="5992610" cy="1526582"/>
          </a:xfrm>
        </p:spPr>
        <p:txBody>
          <a:bodyPr anchor="ctr">
            <a:normAutofit/>
          </a:bodyPr>
          <a:lstStyle/>
          <a:p>
            <a:r>
              <a:rPr lang="da-DK" dirty="0">
                <a:solidFill>
                  <a:srgbClr val="FFFFFF"/>
                </a:solidFill>
              </a:rPr>
              <a:t>Der er mange flere HIV positive sex arbejdere end de officielle tal på 6.7% (for hele befolkningen). Her er hvad vores første 240 testninger viste</a:t>
            </a:r>
          </a:p>
        </p:txBody>
      </p:sp>
    </p:spTree>
    <p:extLst>
      <p:ext uri="{BB962C8B-B14F-4D97-AF65-F5344CB8AC3E}">
        <p14:creationId xmlns:p14="http://schemas.microsoft.com/office/powerpoint/2010/main" val="1927193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CD9B28-8065-EB46-9756-3B0E5F0D8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da-DK" dirty="0"/>
              <a:t>MEN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8B586D2-8B0F-4843-954A-E10089D0E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3663647" cy="5120640"/>
          </a:xfrm>
        </p:spPr>
        <p:txBody>
          <a:bodyPr>
            <a:normAutofit/>
          </a:bodyPr>
          <a:lstStyle/>
          <a:p>
            <a:r>
              <a:rPr lang="da-DK" sz="2400" dirty="0"/>
              <a:t>Vi er dog udfordret </a:t>
            </a:r>
          </a:p>
          <a:p>
            <a:r>
              <a:rPr lang="da-DK" sz="2400" dirty="0"/>
              <a:t>De store organisationer samt sundheds-myndighederne vil ikke have tallene frem</a:t>
            </a:r>
          </a:p>
          <a:p>
            <a:r>
              <a:rPr lang="da-DK" sz="2400" dirty="0"/>
              <a:t>Der stilles krav til os af sundhedsmyndighederne, som ingen i Sierra Leone lever op til</a:t>
            </a:r>
          </a:p>
          <a:p>
            <a:endParaRPr lang="da-DK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42E88D-966A-8A4F-9073-3327C927E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8120" y="1691640"/>
            <a:ext cx="3474720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533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5DC95B7-2A72-483B-BA19-2BE751205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822AFE-7E96-4A51-9E55-FCAEACD21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4516" y="4212709"/>
            <a:ext cx="10764932" cy="18739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69EA61-C175-4B7E-807B-58199DEA7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Pladsholder til indhold 11">
            <a:extLst>
              <a:ext uri="{FF2B5EF4-FFF2-40B4-BE49-F238E27FC236}">
                <a16:creationId xmlns:a16="http://schemas.microsoft.com/office/drawing/2014/main" id="{DB9C47B1-69F9-E641-81FA-4F40A650A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4386720"/>
            <a:ext cx="10562646" cy="1526582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r>
              <a:rPr lang="da-DK" sz="2400" dirty="0">
                <a:solidFill>
                  <a:srgbClr val="FFFFFF"/>
                </a:solidFill>
              </a:rPr>
              <a:t>Vi har fået støtte af Cisu til vores næste indsats, som kører nu og omfatter; </a:t>
            </a:r>
          </a:p>
          <a:p>
            <a:r>
              <a:rPr lang="da-DK" sz="2400" dirty="0">
                <a:solidFill>
                  <a:srgbClr val="FFFFFF"/>
                </a:solidFill>
              </a:rPr>
              <a:t>- flere testninger, med henblik på at sikre bedre statistik evidens</a:t>
            </a:r>
          </a:p>
          <a:p>
            <a:r>
              <a:rPr lang="da-DK" sz="2400" dirty="0">
                <a:solidFill>
                  <a:srgbClr val="FFFFFF"/>
                </a:solidFill>
              </a:rPr>
              <a:t>- sikre alle ‘positive’ hjælpes i behandling</a:t>
            </a:r>
          </a:p>
          <a:p>
            <a:r>
              <a:rPr lang="da-DK" sz="2400" dirty="0">
                <a:solidFill>
                  <a:srgbClr val="FFFFFF"/>
                </a:solidFill>
              </a:rPr>
              <a:t>- testning og behandling sker i samarbejde med sundhedsmyndighederne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5F6CD4-0C7A-4989-904F-B9B573F6F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516" y="670034"/>
            <a:ext cx="10764930" cy="319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43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3577A01-3DD8-4E33-BEE1-3065F7E6F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5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ED6456-4E7A-334D-9205-C318348A9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6451110" cy="1255469"/>
          </a:xfrm>
        </p:spPr>
        <p:txBody>
          <a:bodyPr>
            <a:normAutofit/>
          </a:bodyPr>
          <a:lstStyle/>
          <a:p>
            <a:r>
              <a:rPr lang="da-DK" dirty="0"/>
              <a:t>SÅ...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79DD2D5-5C67-9D41-B0ED-B52C04D5B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8" y="2510395"/>
            <a:ext cx="6451109" cy="3274586"/>
          </a:xfrm>
        </p:spPr>
        <p:txBody>
          <a:bodyPr anchor="t">
            <a:normAutofit/>
          </a:bodyPr>
          <a:lstStyle/>
          <a:p>
            <a:r>
              <a:rPr lang="da-DK" sz="2800" dirty="0">
                <a:solidFill>
                  <a:srgbClr val="FFFFFF"/>
                </a:solidFill>
              </a:rPr>
              <a:t>Vi skal indsamle mere evidens og lave bedre statistikker. </a:t>
            </a:r>
          </a:p>
          <a:p>
            <a:r>
              <a:rPr lang="da-DK" sz="2800" dirty="0">
                <a:solidFill>
                  <a:srgbClr val="FFFFFF"/>
                </a:solidFill>
              </a:rPr>
              <a:t>Og blive bedre til at </a:t>
            </a:r>
            <a:r>
              <a:rPr lang="da-DK" sz="2800" dirty="0" err="1">
                <a:solidFill>
                  <a:srgbClr val="FFFFFF"/>
                </a:solidFill>
              </a:rPr>
              <a:t>netværke</a:t>
            </a:r>
            <a:r>
              <a:rPr lang="da-DK" sz="2800" dirty="0">
                <a:solidFill>
                  <a:srgbClr val="FFFFFF"/>
                </a:solidFill>
              </a:rPr>
              <a:t>…</a:t>
            </a:r>
          </a:p>
        </p:txBody>
      </p:sp>
      <p:pic>
        <p:nvPicPr>
          <p:cNvPr id="9" name="Billede 8" descr="Et billede, der indeholder person&#10;&#10;Automatisk genereret beskrivelse">
            <a:extLst>
              <a:ext uri="{FF2B5EF4-FFF2-40B4-BE49-F238E27FC236}">
                <a16:creationId xmlns:a16="http://schemas.microsoft.com/office/drawing/2014/main" id="{6140854C-B1F3-6146-8786-E71769C991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5" r="1" b="1"/>
          <a:stretch/>
        </p:blipFill>
        <p:spPr>
          <a:xfrm rot="16200000">
            <a:off x="6768850" y="1535781"/>
            <a:ext cx="5330650" cy="37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3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3577A01-3DD8-4E33-BEE1-3065F7E6F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5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ED6456-4E7A-334D-9205-C318348A9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6451110" cy="922677"/>
          </a:xfrm>
        </p:spPr>
        <p:txBody>
          <a:bodyPr>
            <a:normAutofit/>
          </a:bodyPr>
          <a:lstStyle/>
          <a:p>
            <a:r>
              <a:rPr lang="da-DK" dirty="0"/>
              <a:t>Og hvad gør vi...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79DD2D5-5C67-9D41-B0ED-B52C04D5B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" y="2046514"/>
            <a:ext cx="6679397" cy="3892731"/>
          </a:xfrm>
        </p:spPr>
        <p:txBody>
          <a:bodyPr anchor="t">
            <a:normAutofit fontScale="92500" lnSpcReduction="20000"/>
          </a:bodyPr>
          <a:lstStyle/>
          <a:p>
            <a:r>
              <a:rPr lang="da-DK" sz="2800" dirty="0">
                <a:solidFill>
                  <a:srgbClr val="FFFFFF"/>
                </a:solidFill>
              </a:rPr>
              <a:t>Flere testninger er pågående</a:t>
            </a:r>
          </a:p>
          <a:p>
            <a:r>
              <a:rPr lang="da-DK" sz="2800" dirty="0">
                <a:solidFill>
                  <a:srgbClr val="FFFFFF"/>
                </a:solidFill>
              </a:rPr>
              <a:t>‘Positive’ hjælpes i behandling</a:t>
            </a:r>
          </a:p>
          <a:p>
            <a:r>
              <a:rPr lang="da-DK" sz="2800" dirty="0">
                <a:solidFill>
                  <a:srgbClr val="FFFFFF"/>
                </a:solidFill>
              </a:rPr>
              <a:t>Samarbejder med en statistiker </a:t>
            </a:r>
          </a:p>
          <a:p>
            <a:r>
              <a:rPr lang="da-DK" sz="2800" dirty="0">
                <a:solidFill>
                  <a:srgbClr val="FFFFFF"/>
                </a:solidFill>
              </a:rPr>
              <a:t>Udarbejder professionelle statistikker i STATA </a:t>
            </a:r>
          </a:p>
          <a:p>
            <a:r>
              <a:rPr lang="da-DK" sz="2800" dirty="0">
                <a:solidFill>
                  <a:srgbClr val="FFFFFF"/>
                </a:solidFill>
              </a:rPr>
              <a:t>Inddrager flere ‘frivillige’ fra DK via bestyrelsens netværk – både nationalt og internationalt</a:t>
            </a:r>
          </a:p>
          <a:p>
            <a:r>
              <a:rPr lang="da-DK" sz="2800" dirty="0">
                <a:solidFill>
                  <a:srgbClr val="FFFFFF"/>
                </a:solidFill>
              </a:rPr>
              <a:t>I dialog med indgåelse af en MoU med sundhedsmyndighederne (under udarbejdelse)</a:t>
            </a:r>
          </a:p>
          <a:p>
            <a:endParaRPr lang="da-DK" sz="2800" dirty="0">
              <a:solidFill>
                <a:srgbClr val="FFFFFF"/>
              </a:solidFill>
            </a:endParaRPr>
          </a:p>
        </p:txBody>
      </p:sp>
      <p:pic>
        <p:nvPicPr>
          <p:cNvPr id="6" name="Picture 2" descr="Image result for review document">
            <a:extLst>
              <a:ext uri="{FF2B5EF4-FFF2-40B4-BE49-F238E27FC236}">
                <a16:creationId xmlns:a16="http://schemas.microsoft.com/office/drawing/2014/main" id="{ECB0BEAF-D5C2-4314-8449-88BD671AA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078" y="1639164"/>
            <a:ext cx="3777889" cy="3211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811032"/>
      </p:ext>
    </p:extLst>
  </p:cSld>
  <p:clrMapOvr>
    <a:masterClrMapping/>
  </p:clrMapOvr>
</p:sld>
</file>

<file path=ppt/theme/theme1.xml><?xml version="1.0" encoding="utf-8"?>
<a:theme xmlns:a="http://schemas.openxmlformats.org/drawingml/2006/main" name="Ramme">
  <a:themeElements>
    <a:clrScheme name="Brugerdefineret 17">
      <a:dk1>
        <a:srgbClr val="000000"/>
      </a:dk1>
      <a:lt1>
        <a:srgbClr val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951545"/>
      </a:accent3>
      <a:accent4>
        <a:srgbClr val="EC64C4"/>
      </a:accent4>
      <a:accent5>
        <a:srgbClr val="E45169"/>
      </a:accent5>
      <a:accent6>
        <a:srgbClr val="A51A3D"/>
      </a:accent6>
      <a:hlink>
        <a:srgbClr val="FB4AB6"/>
      </a:hlink>
      <a:folHlink>
        <a:srgbClr val="F98FE9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{0EEE4C76-A8F8-264D-855E-61D232509483}tf16401369</Template>
  <TotalTime>151</TotalTime>
  <Words>212</Words>
  <Application>Microsoft Office PowerPoint</Application>
  <PresentationFormat>Widescreen</PresentationFormat>
  <Paragraphs>27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Corbel</vt:lpstr>
      <vt:lpstr>Wingdings 2</vt:lpstr>
      <vt:lpstr>Ramme</vt:lpstr>
      <vt:lpstr>Pink Power &amp; Brighter Horizons</vt:lpstr>
      <vt:lpstr>Hvem er vi?</vt:lpstr>
      <vt:lpstr>Hvad laver vi i øjeblikket?</vt:lpstr>
      <vt:lpstr>Vores ”Moonlight” testmetode</vt:lpstr>
      <vt:lpstr>Resultater fra de første testninger (pilot-projekt)</vt:lpstr>
      <vt:lpstr>MEN</vt:lpstr>
      <vt:lpstr>PowerPoint Presentation</vt:lpstr>
      <vt:lpstr>SÅ...</vt:lpstr>
      <vt:lpstr>Og hvad gør vi...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Power &amp; Brighter Horizons</dc:title>
  <dc:creator>Sille Sandvad Rasmussen</dc:creator>
  <cp:lastModifiedBy>Christian Gregart</cp:lastModifiedBy>
  <cp:revision>8</cp:revision>
  <dcterms:created xsi:type="dcterms:W3CDTF">2021-12-01T21:24:05Z</dcterms:created>
  <dcterms:modified xsi:type="dcterms:W3CDTF">2021-12-02T09:39:06Z</dcterms:modified>
</cp:coreProperties>
</file>