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45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99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41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18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29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8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493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9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8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01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10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BA76-C909-4B19-97BB-D1A22FEF7090}" type="datetimeFigureOut">
              <a:rPr lang="da-DK" smtClean="0"/>
              <a:t>02-12-2021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56CA-336E-4753-97ED-276685948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7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protectionnetwork.dk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1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93203C-8B22-474E-A522-8697B459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969097"/>
            <a:ext cx="10506456" cy="2042507"/>
          </a:xfrm>
        </p:spPr>
        <p:txBody>
          <a:bodyPr>
            <a:normAutofit/>
          </a:bodyPr>
          <a:lstStyle/>
          <a:p>
            <a:r>
              <a:rPr lang="da-DK" sz="5200"/>
              <a:t>Børnebeskyttelsesnetværket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F8067D-A151-40B8-AE71-B99BD101E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5189533"/>
            <a:ext cx="10506456" cy="928128"/>
          </a:xfrm>
        </p:spPr>
        <p:txBody>
          <a:bodyPr>
            <a:norm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15" name="Billede 14" descr="Et billede, der indeholder udendørs, himmel, jord, person&#10;&#10;Automatisk genereret beskrivelse">
            <a:extLst>
              <a:ext uri="{FF2B5EF4-FFF2-40B4-BE49-F238E27FC236}">
                <a16:creationId xmlns:a16="http://schemas.microsoft.com/office/drawing/2014/main" id="{D2FF829A-440C-B54A-89D1-811A53F33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916215"/>
            <a:ext cx="2251332" cy="150276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C596465-9B6C-D74D-9F51-05679F269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06" y="1023153"/>
            <a:ext cx="2251332" cy="128888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DFCC044-6D69-4F4F-9AD6-4DCFCCF28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86" y="1194817"/>
            <a:ext cx="2251332" cy="94555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BA2CED4-AC31-614A-8609-ADDD4D4E9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66" y="1224835"/>
            <a:ext cx="2251332" cy="8855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F3BBA70-5E18-2248-9F31-ECEE5232F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46" y="1457212"/>
            <a:ext cx="2251332" cy="4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person, indendørs, gruppe, bord&#10;&#10;Automatisk genereret beskrivelse">
            <a:extLst>
              <a:ext uri="{FF2B5EF4-FFF2-40B4-BE49-F238E27FC236}">
                <a16:creationId xmlns:a16="http://schemas.microsoft.com/office/drawing/2014/main" id="{7E5D2C1B-B88C-E641-A770-262C34F0A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459" b="149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327847-63CA-4B5E-8A3A-5703BF38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/>
              <a:t>Konteksten for Børnebeskyttelsesnetværket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589337-3073-47BF-B129-0D3B847D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0" y="1525365"/>
            <a:ext cx="4484173" cy="36600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Paradigmeskift</a:t>
            </a:r>
            <a:r>
              <a:rPr lang="en-US" sz="1500" dirty="0"/>
              <a:t>. FN’s resolution og </a:t>
            </a:r>
            <a:r>
              <a:rPr lang="en-US" sz="1500" dirty="0" err="1"/>
              <a:t>retningslinjer</a:t>
            </a:r>
            <a:r>
              <a:rPr lang="en-US" sz="1500" dirty="0"/>
              <a:t> for </a:t>
            </a:r>
            <a:r>
              <a:rPr lang="en-US" sz="1500" dirty="0" err="1"/>
              <a:t>alternativ</a:t>
            </a:r>
            <a:r>
              <a:rPr lang="en-US" sz="1500" dirty="0"/>
              <a:t> </a:t>
            </a:r>
            <a:r>
              <a:rPr lang="en-US" sz="1500" dirty="0" err="1"/>
              <a:t>omsorg</a:t>
            </a:r>
            <a:r>
              <a:rPr lang="en-US" sz="1500" dirty="0"/>
              <a:t> for </a:t>
            </a:r>
            <a:r>
              <a:rPr lang="en-US" sz="1500" dirty="0" err="1"/>
              <a:t>børn</a:t>
            </a:r>
            <a:r>
              <a:rPr lang="en-US" sz="1500" dirty="0"/>
              <a:t> og </a:t>
            </a:r>
            <a:r>
              <a:rPr lang="en-US" sz="1500" dirty="0" err="1"/>
              <a:t>børnebeskyttelse</a:t>
            </a: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Begrundelsen</a:t>
            </a:r>
            <a:r>
              <a:rPr lang="en-US" sz="1500" dirty="0"/>
              <a:t> for resolution </a:t>
            </a:r>
            <a:r>
              <a:rPr lang="en-US" sz="1500" dirty="0" err="1"/>
              <a:t>var</a:t>
            </a:r>
            <a:r>
              <a:rPr lang="en-US" sz="1500" dirty="0"/>
              <a:t>, at 80 % </a:t>
            </a:r>
            <a:r>
              <a:rPr lang="en-US" sz="1500" dirty="0" err="1"/>
              <a:t>af</a:t>
            </a:r>
            <a:r>
              <a:rPr lang="en-US" sz="1500" dirty="0"/>
              <a:t> </a:t>
            </a:r>
            <a:r>
              <a:rPr lang="en-US" sz="1500" dirty="0" err="1"/>
              <a:t>børn</a:t>
            </a:r>
            <a:r>
              <a:rPr lang="en-US" sz="1500" dirty="0"/>
              <a:t>, der </a:t>
            </a:r>
            <a:r>
              <a:rPr lang="en-US" sz="1500" dirty="0" err="1"/>
              <a:t>er</a:t>
            </a:r>
            <a:r>
              <a:rPr lang="en-US" sz="1500" dirty="0"/>
              <a:t> </a:t>
            </a:r>
            <a:r>
              <a:rPr lang="en-US" sz="1500" dirty="0" err="1"/>
              <a:t>anbragt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institution, </a:t>
            </a:r>
            <a:r>
              <a:rPr lang="en-US" sz="1500" dirty="0" err="1"/>
              <a:t>har</a:t>
            </a:r>
            <a:r>
              <a:rPr lang="en-US" sz="1500" dirty="0"/>
              <a:t> en </a:t>
            </a:r>
            <a:r>
              <a:rPr lang="en-US" sz="1500" dirty="0" err="1"/>
              <a:t>levende</a:t>
            </a:r>
            <a:r>
              <a:rPr lang="en-US" sz="1500" dirty="0"/>
              <a:t> </a:t>
            </a:r>
            <a:r>
              <a:rPr lang="en-US" sz="1500" dirty="0" err="1"/>
              <a:t>forælder</a:t>
            </a:r>
            <a:r>
              <a:rPr lang="en-US" sz="1500" dirty="0"/>
              <a:t> </a:t>
            </a:r>
            <a:r>
              <a:rPr lang="en-US" sz="1500" dirty="0" err="1"/>
              <a:t>enten</a:t>
            </a:r>
            <a:r>
              <a:rPr lang="en-US" sz="1500" dirty="0"/>
              <a:t> en </a:t>
            </a:r>
            <a:r>
              <a:rPr lang="en-US" sz="1500" dirty="0" err="1"/>
              <a:t>mor</a:t>
            </a:r>
            <a:r>
              <a:rPr lang="en-US" sz="1500" dirty="0"/>
              <a:t> </a:t>
            </a:r>
            <a:r>
              <a:rPr lang="en-US" sz="1500" dirty="0" err="1"/>
              <a:t>eller</a:t>
            </a:r>
            <a:r>
              <a:rPr lang="en-US" sz="1500" dirty="0"/>
              <a:t> far. Den </a:t>
            </a:r>
            <a:r>
              <a:rPr lang="en-US" sz="1500" dirty="0" err="1"/>
              <a:t>mest</a:t>
            </a:r>
            <a:r>
              <a:rPr lang="en-US" sz="1500" dirty="0"/>
              <a:t> </a:t>
            </a:r>
            <a:r>
              <a:rPr lang="en-US" sz="1500" dirty="0" err="1"/>
              <a:t>typiske</a:t>
            </a:r>
            <a:r>
              <a:rPr lang="en-US" sz="1500" dirty="0"/>
              <a:t> </a:t>
            </a:r>
            <a:r>
              <a:rPr lang="en-US" sz="1500" dirty="0" err="1"/>
              <a:t>årsag</a:t>
            </a:r>
            <a:r>
              <a:rPr lang="en-US" sz="1500" dirty="0"/>
              <a:t> </a:t>
            </a:r>
            <a:r>
              <a:rPr lang="en-US" sz="1500" dirty="0" err="1"/>
              <a:t>til</a:t>
            </a:r>
            <a:r>
              <a:rPr lang="en-US" sz="1500" dirty="0"/>
              <a:t>, at </a:t>
            </a:r>
            <a:r>
              <a:rPr lang="en-US" sz="1500" dirty="0" err="1"/>
              <a:t>børn</a:t>
            </a:r>
            <a:r>
              <a:rPr lang="en-US" sz="1500" dirty="0"/>
              <a:t> </a:t>
            </a:r>
            <a:r>
              <a:rPr lang="en-US" sz="1500" dirty="0" err="1"/>
              <a:t>anbringes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institution, </a:t>
            </a:r>
            <a:r>
              <a:rPr lang="en-US" sz="1500" dirty="0" err="1"/>
              <a:t>er</a:t>
            </a:r>
            <a:r>
              <a:rPr lang="en-US" sz="1500" dirty="0"/>
              <a:t> </a:t>
            </a:r>
            <a:r>
              <a:rPr lang="en-US" sz="1500" dirty="0" err="1"/>
              <a:t>derfor</a:t>
            </a:r>
            <a:r>
              <a:rPr lang="en-US" sz="1500" dirty="0"/>
              <a:t> </a:t>
            </a:r>
            <a:r>
              <a:rPr lang="en-US" sz="1500" dirty="0" err="1"/>
              <a:t>ikke</a:t>
            </a:r>
            <a:r>
              <a:rPr lang="en-US" sz="1500" dirty="0"/>
              <a:t>, at de </a:t>
            </a:r>
            <a:r>
              <a:rPr lang="en-US" sz="1500" dirty="0" err="1"/>
              <a:t>er</a:t>
            </a:r>
            <a:r>
              <a:rPr lang="en-US" sz="1500" dirty="0"/>
              <a:t> </a:t>
            </a:r>
            <a:r>
              <a:rPr lang="en-US" sz="1500" dirty="0" err="1"/>
              <a:t>forældreløse</a:t>
            </a:r>
            <a:r>
              <a:rPr lang="en-US" sz="1500" dirty="0"/>
              <a:t>, men at de </a:t>
            </a:r>
            <a:r>
              <a:rPr lang="en-US" sz="1500" dirty="0" err="1"/>
              <a:t>er</a:t>
            </a:r>
            <a:r>
              <a:rPr lang="en-US" sz="1500" dirty="0"/>
              <a:t> </a:t>
            </a:r>
            <a:r>
              <a:rPr lang="en-US" sz="1500" dirty="0" err="1"/>
              <a:t>blevet</a:t>
            </a:r>
            <a:r>
              <a:rPr lang="en-US" sz="1500" dirty="0"/>
              <a:t> </a:t>
            </a:r>
            <a:r>
              <a:rPr lang="en-US" sz="1500" dirty="0" err="1"/>
              <a:t>adskilt</a:t>
            </a:r>
            <a:r>
              <a:rPr lang="en-US" sz="1500" dirty="0"/>
              <a:t> </a:t>
            </a:r>
            <a:r>
              <a:rPr lang="en-US" sz="1500" dirty="0" err="1"/>
              <a:t>fra</a:t>
            </a:r>
            <a:r>
              <a:rPr lang="en-US" sz="1500" dirty="0"/>
              <a:t> </a:t>
            </a:r>
            <a:r>
              <a:rPr lang="en-US" sz="1500" dirty="0" err="1"/>
              <a:t>deres</a:t>
            </a:r>
            <a:r>
              <a:rPr lang="en-US" sz="1500" dirty="0"/>
              <a:t> </a:t>
            </a:r>
            <a:r>
              <a:rPr lang="en-US" sz="1500" dirty="0" err="1"/>
              <a:t>forældre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grund</a:t>
            </a:r>
            <a:r>
              <a:rPr lang="en-US" sz="1500" dirty="0"/>
              <a:t> </a:t>
            </a:r>
            <a:r>
              <a:rPr lang="en-US" sz="1500" dirty="0" err="1"/>
              <a:t>af</a:t>
            </a:r>
            <a:r>
              <a:rPr lang="en-US" sz="1500" dirty="0"/>
              <a:t> </a:t>
            </a:r>
            <a:r>
              <a:rPr lang="en-US" sz="1500" dirty="0" err="1"/>
              <a:t>fattigdom</a:t>
            </a:r>
            <a:r>
              <a:rPr lang="en-US" sz="1500" dirty="0"/>
              <a:t>, </a:t>
            </a:r>
            <a:r>
              <a:rPr lang="en-US" sz="1500" dirty="0" err="1"/>
              <a:t>vold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hjemmet</a:t>
            </a:r>
            <a:r>
              <a:rPr lang="en-US" sz="1500" dirty="0"/>
              <a:t>, </a:t>
            </a:r>
            <a:r>
              <a:rPr lang="en-US" sz="1500" dirty="0" err="1"/>
              <a:t>manglende</a:t>
            </a:r>
            <a:r>
              <a:rPr lang="en-US" sz="1500" dirty="0"/>
              <a:t> </a:t>
            </a:r>
            <a:r>
              <a:rPr lang="en-US" sz="1500" dirty="0" err="1"/>
              <a:t>omsorg</a:t>
            </a:r>
            <a:r>
              <a:rPr lang="en-US" sz="1500" dirty="0"/>
              <a:t> </a:t>
            </a:r>
            <a:r>
              <a:rPr lang="en-US" sz="1500" dirty="0" err="1"/>
              <a:t>fra</a:t>
            </a:r>
            <a:r>
              <a:rPr lang="en-US" sz="1500" dirty="0"/>
              <a:t> </a:t>
            </a:r>
            <a:r>
              <a:rPr lang="en-US" sz="1500" dirty="0" err="1"/>
              <a:t>forældrene</a:t>
            </a:r>
            <a:r>
              <a:rPr lang="en-US" sz="1500" dirty="0"/>
              <a:t>, </a:t>
            </a:r>
            <a:r>
              <a:rPr lang="en-US" sz="1500" dirty="0" err="1"/>
              <a:t>omsorgssvigt</a:t>
            </a:r>
            <a:r>
              <a:rPr lang="en-US" sz="1500" dirty="0"/>
              <a:t> </a:t>
            </a:r>
            <a:r>
              <a:rPr lang="en-US" sz="1500" dirty="0" err="1"/>
              <a:t>eller</a:t>
            </a:r>
            <a:r>
              <a:rPr lang="en-US" sz="1500" dirty="0"/>
              <a:t> </a:t>
            </a:r>
            <a:r>
              <a:rPr lang="en-US" sz="1500" dirty="0" err="1"/>
              <a:t>misbrug</a:t>
            </a:r>
            <a:r>
              <a:rPr lang="en-US" sz="15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Resolutionen</a:t>
            </a:r>
            <a:r>
              <a:rPr lang="en-US" sz="1500" dirty="0"/>
              <a:t> </a:t>
            </a:r>
            <a:r>
              <a:rPr lang="en-US" sz="1500" dirty="0" err="1"/>
              <a:t>fremmer</a:t>
            </a:r>
            <a:r>
              <a:rPr lang="en-US" sz="1500" dirty="0"/>
              <a:t> </a:t>
            </a:r>
            <a:r>
              <a:rPr lang="en-US" sz="1500" dirty="0" err="1"/>
              <a:t>tre</a:t>
            </a:r>
            <a:r>
              <a:rPr lang="en-US" sz="1500" dirty="0"/>
              <a:t> </a:t>
            </a:r>
            <a:r>
              <a:rPr lang="en-US" sz="1500" dirty="0" err="1"/>
              <a:t>tilgange</a:t>
            </a:r>
            <a:r>
              <a:rPr lang="en-US" sz="1500" dirty="0"/>
              <a:t>: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Forebyggelse</a:t>
            </a:r>
            <a:r>
              <a:rPr lang="en-US" sz="1500" dirty="0"/>
              <a:t> </a:t>
            </a:r>
            <a:r>
              <a:rPr lang="en-US" sz="1500" dirty="0" err="1"/>
              <a:t>af</a:t>
            </a:r>
            <a:r>
              <a:rPr lang="en-US" sz="1500" dirty="0"/>
              <a:t> at </a:t>
            </a:r>
            <a:r>
              <a:rPr lang="en-US" sz="1500" dirty="0" err="1"/>
              <a:t>udsatte</a:t>
            </a:r>
            <a:r>
              <a:rPr lang="en-US" sz="1500" dirty="0"/>
              <a:t> </a:t>
            </a:r>
            <a:r>
              <a:rPr lang="en-US" sz="1500" dirty="0" err="1"/>
              <a:t>familier</a:t>
            </a:r>
            <a:r>
              <a:rPr lang="en-US" sz="1500" dirty="0"/>
              <a:t> </a:t>
            </a:r>
            <a:r>
              <a:rPr lang="en-US" sz="1500" dirty="0" err="1"/>
              <a:t>går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opløsning</a:t>
            </a:r>
            <a:r>
              <a:rPr lang="en-US" sz="1500" dirty="0"/>
              <a:t>,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Genforene</a:t>
            </a:r>
            <a:r>
              <a:rPr lang="en-US" sz="1500" dirty="0"/>
              <a:t> </a:t>
            </a:r>
            <a:r>
              <a:rPr lang="en-US" sz="1500" dirty="0" err="1"/>
              <a:t>børn</a:t>
            </a:r>
            <a:r>
              <a:rPr lang="en-US" sz="1500" dirty="0"/>
              <a:t> med </a:t>
            </a:r>
            <a:r>
              <a:rPr lang="en-US" sz="1500" dirty="0" err="1"/>
              <a:t>deres</a:t>
            </a:r>
            <a:r>
              <a:rPr lang="en-US" sz="1500" dirty="0"/>
              <a:t> </a:t>
            </a:r>
            <a:r>
              <a:rPr lang="en-US" sz="1500" dirty="0" err="1"/>
              <a:t>familier</a:t>
            </a:r>
            <a:r>
              <a:rPr lang="en-US" sz="1500" dirty="0"/>
              <a:t>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Alternativ</a:t>
            </a:r>
            <a:r>
              <a:rPr lang="en-US" sz="1500" dirty="0"/>
              <a:t> </a:t>
            </a:r>
            <a:r>
              <a:rPr lang="en-US" sz="1500" dirty="0" err="1"/>
              <a:t>familie</a:t>
            </a:r>
            <a:r>
              <a:rPr lang="en-US" sz="1500" dirty="0"/>
              <a:t>- og </a:t>
            </a:r>
            <a:r>
              <a:rPr lang="en-US" sz="1500" dirty="0" err="1"/>
              <a:t>samfundsbaseret</a:t>
            </a:r>
            <a:r>
              <a:rPr lang="en-US" sz="1500" dirty="0"/>
              <a:t> </a:t>
            </a:r>
            <a:r>
              <a:rPr lang="en-US" sz="1500" dirty="0" err="1"/>
              <a:t>omsorg</a:t>
            </a:r>
            <a:r>
              <a:rPr lang="en-US" sz="1500" dirty="0"/>
              <a:t> </a:t>
            </a:r>
            <a:r>
              <a:rPr lang="en-US" sz="1500" dirty="0" err="1"/>
              <a:t>gennem</a:t>
            </a:r>
            <a:r>
              <a:rPr lang="en-US" sz="1500" dirty="0"/>
              <a:t> </a:t>
            </a:r>
            <a:r>
              <a:rPr lang="en-US" sz="1500" dirty="0" err="1"/>
              <a:t>hovedsageligt</a:t>
            </a:r>
            <a:r>
              <a:rPr lang="en-US" sz="1500" dirty="0"/>
              <a:t> </a:t>
            </a:r>
            <a:r>
              <a:rPr lang="en-US" sz="1500" dirty="0" err="1"/>
              <a:t>pårørendepleje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den </a:t>
            </a:r>
            <a:r>
              <a:rPr lang="en-US" sz="1500" dirty="0" err="1"/>
              <a:t>udvidede</a:t>
            </a:r>
            <a:r>
              <a:rPr lang="en-US" sz="1500" dirty="0"/>
              <a:t> </a:t>
            </a:r>
            <a:r>
              <a:rPr lang="en-US" sz="1500" dirty="0" err="1"/>
              <a:t>familie</a:t>
            </a:r>
            <a:r>
              <a:rPr lang="en-US" sz="1500" dirty="0"/>
              <a:t> </a:t>
            </a:r>
            <a:r>
              <a:rPr lang="en-US" sz="1500" dirty="0" err="1"/>
              <a:t>eller</a:t>
            </a:r>
            <a:r>
              <a:rPr lang="en-US" sz="1500" dirty="0"/>
              <a:t> </a:t>
            </a:r>
            <a:r>
              <a:rPr lang="en-US" sz="1500" dirty="0" err="1"/>
              <a:t>plejefamilie</a:t>
            </a:r>
            <a:r>
              <a:rPr lang="en-US" sz="15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226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person, bord, indendørs&#10;&#10;Automatisk genereret beskrivelse">
            <a:extLst>
              <a:ext uri="{FF2B5EF4-FFF2-40B4-BE49-F238E27FC236}">
                <a16:creationId xmlns:a16="http://schemas.microsoft.com/office/drawing/2014/main" id="{AC8E5509-3236-9243-AEB2-C43C0449A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4C1CF2-2C26-4AED-BBBF-36BF2675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2500"/>
              <a:t>Hvorfor er børnebeskyttelsesnetværket vigtigt i det danske civilsamfund og i det globale syd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C57640-7038-4694-B31C-0273DA47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265038"/>
            <a:ext cx="5476009" cy="4478662"/>
          </a:xfrm>
        </p:spPr>
        <p:txBody>
          <a:bodyPr>
            <a:normAutofit fontScale="92500" lnSpcReduction="10000"/>
          </a:bodyPr>
          <a:lstStyle/>
          <a:p>
            <a:r>
              <a:rPr lang="da-DK" sz="1600" dirty="0"/>
              <a:t>Netværket blev startet efter et seminar arrangeret af SOS Børnebyerne. Har fået støtte af Globalt Fokus til et læringsforløb. Styregruppe med fire organisationer og yderligere medlemmer.</a:t>
            </a:r>
          </a:p>
          <a:p>
            <a:r>
              <a:rPr lang="da-DK" sz="1600" dirty="0"/>
              <a:t>Seminarrækker </a:t>
            </a:r>
            <a:r>
              <a:rPr lang="da-DK" sz="1600" dirty="0" err="1"/>
              <a:t>faciliteret</a:t>
            </a:r>
            <a:r>
              <a:rPr lang="da-DK" sz="1600" dirty="0"/>
              <a:t> af Dr, Chrissie </a:t>
            </a:r>
            <a:r>
              <a:rPr lang="da-DK" sz="1600" dirty="0" err="1"/>
              <a:t>Gayle</a:t>
            </a:r>
            <a:r>
              <a:rPr lang="da-DK" sz="1600" dirty="0"/>
              <a:t> (Børnerettighedsekspert) tidligere </a:t>
            </a:r>
            <a:r>
              <a:rPr lang="da-DK" sz="1600" dirty="0" err="1"/>
              <a:t>tilkyttet</a:t>
            </a:r>
            <a:r>
              <a:rPr lang="da-DK" sz="1600" dirty="0"/>
              <a:t> </a:t>
            </a:r>
            <a:r>
              <a:rPr lang="da-DK" sz="1600" dirty="0" err="1"/>
              <a:t>Strathclyde</a:t>
            </a:r>
            <a:r>
              <a:rPr lang="da-DK" sz="1600" dirty="0"/>
              <a:t> Universitet, som bringer ny forskningsbaseret viden til netværket fra en række eksperter og sikrer at alle deltagere føler sig set og hørt. </a:t>
            </a:r>
          </a:p>
          <a:p>
            <a:r>
              <a:rPr lang="da-DK" sz="1600" dirty="0"/>
              <a:t>Seminarrækken dækker bredt: bl.a. om Børn og vold i hjemmet; Børn på flugt; frivillighed og børneseparation. Mange børnehjem tiltrækker børn pga. bedre adgang til uddannelse Det skaber ny viden.</a:t>
            </a:r>
          </a:p>
          <a:p>
            <a:r>
              <a:rPr lang="da-DK" sz="1600" dirty="0"/>
              <a:t>Bredt læringsfelt for både små og store danske civilsamfundsorganisationer, som måske ellers ikke ville mødes. Det er relevant for mange organisationer, som har andre arbejdsområder</a:t>
            </a:r>
          </a:p>
          <a:p>
            <a:r>
              <a:rPr lang="da-DK" sz="1600" dirty="0"/>
              <a:t>Læringsprodukt og Folkeoplysning om børnebeskyttelse</a:t>
            </a:r>
          </a:p>
          <a:p>
            <a:r>
              <a:rPr lang="da-DK" sz="1600" dirty="0"/>
              <a:t>Opfølgning fra Børnerettighedskomiteens Day of General </a:t>
            </a:r>
            <a:r>
              <a:rPr lang="da-DK" sz="1600" dirty="0" err="1"/>
              <a:t>Discussion</a:t>
            </a:r>
            <a:r>
              <a:rPr lang="da-DK" sz="1600" dirty="0"/>
              <a:t> - international studie på vej med SOS Børnebyerne 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6313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jord, gulv, person, lille&#10;&#10;Automatisk genereret beskrivelse">
            <a:extLst>
              <a:ext uri="{FF2B5EF4-FFF2-40B4-BE49-F238E27FC236}">
                <a16:creationId xmlns:a16="http://schemas.microsoft.com/office/drawing/2014/main" id="{EC5258DC-16C7-7C4E-B79F-50D5C874B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430" b="14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FB8A0B-8F2B-407A-84EC-4FE3FD15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/>
              <a:t>Hvordan og hvorfor bruger vi forskningsbaseret dokumention i vores arbejde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C04C34E-0C27-471A-B111-8B133A189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1030" y="1774371"/>
            <a:ext cx="4570969" cy="3192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Manglende</a:t>
            </a:r>
            <a:r>
              <a:rPr lang="en-US" sz="1600" dirty="0"/>
              <a:t> </a:t>
            </a:r>
            <a:r>
              <a:rPr lang="en-US" sz="1600" dirty="0" err="1"/>
              <a:t>registrering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institutionaliserede</a:t>
            </a:r>
            <a:r>
              <a:rPr lang="en-US" sz="1600" dirty="0"/>
              <a:t> </a:t>
            </a:r>
            <a:r>
              <a:rPr lang="en-US" sz="1600" dirty="0" err="1"/>
              <a:t>børn</a:t>
            </a:r>
            <a:r>
              <a:rPr lang="en-US" sz="1600" dirty="0"/>
              <a:t> </a:t>
            </a:r>
            <a:r>
              <a:rPr lang="en-US" sz="1600" dirty="0" err="1"/>
              <a:t>samt</a:t>
            </a:r>
            <a:r>
              <a:rPr lang="en-US" sz="1600" dirty="0"/>
              <a:t> </a:t>
            </a:r>
            <a:r>
              <a:rPr lang="en-US" sz="1600" dirty="0" err="1"/>
              <a:t>børn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uformel</a:t>
            </a:r>
            <a:r>
              <a:rPr lang="en-US" sz="1600" dirty="0"/>
              <a:t> </a:t>
            </a:r>
            <a:r>
              <a:rPr lang="en-US" sz="1600" dirty="0" err="1"/>
              <a:t>slægtskabspleje</a:t>
            </a:r>
            <a:r>
              <a:rPr lang="en-US" sz="1600" dirty="0"/>
              <a:t> </a:t>
            </a:r>
            <a:r>
              <a:rPr lang="en-US" sz="1600" dirty="0" err="1"/>
              <a:t>gør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svært</a:t>
            </a:r>
            <a:r>
              <a:rPr lang="en-US" sz="1600" dirty="0"/>
              <a:t> at </a:t>
            </a:r>
            <a:r>
              <a:rPr lang="en-US" sz="1600" dirty="0" err="1"/>
              <a:t>holde</a:t>
            </a:r>
            <a:r>
              <a:rPr lang="en-US" sz="1600" dirty="0"/>
              <a:t> </a:t>
            </a:r>
            <a:r>
              <a:rPr lang="en-US" sz="1600" dirty="0" err="1"/>
              <a:t>styr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børnene</a:t>
            </a:r>
            <a:r>
              <a:rPr lang="en-US" sz="1600" dirty="0"/>
              <a:t>, </a:t>
            </a:r>
            <a:r>
              <a:rPr lang="en-US" sz="1600" dirty="0" err="1"/>
              <a:t>overvåge</a:t>
            </a:r>
            <a:r>
              <a:rPr lang="en-US" sz="1600" dirty="0"/>
              <a:t> </a:t>
            </a:r>
            <a:r>
              <a:rPr lang="en-US" sz="1600" dirty="0" err="1"/>
              <a:t>deres</a:t>
            </a:r>
            <a:r>
              <a:rPr lang="en-US" sz="1600" dirty="0"/>
              <a:t> situation og </a:t>
            </a:r>
            <a:r>
              <a:rPr lang="en-US" sz="1600" dirty="0" err="1"/>
              <a:t>sikre</a:t>
            </a:r>
            <a:r>
              <a:rPr lang="en-US" sz="1600" dirty="0"/>
              <a:t> </a:t>
            </a:r>
            <a:r>
              <a:rPr lang="en-US" sz="1600" dirty="0" err="1"/>
              <a:t>deres</a:t>
            </a:r>
            <a:r>
              <a:rPr lang="en-US" sz="1600" dirty="0"/>
              <a:t> </a:t>
            </a:r>
            <a:r>
              <a:rPr lang="en-US" sz="1600" dirty="0" err="1"/>
              <a:t>rettigheder</a:t>
            </a:r>
            <a:r>
              <a:rPr lang="en-US" sz="16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Fattigdom</a:t>
            </a:r>
            <a:r>
              <a:rPr lang="en-US" sz="1600" dirty="0"/>
              <a:t> og </a:t>
            </a:r>
            <a:r>
              <a:rPr lang="en-US" sz="1600" dirty="0" err="1"/>
              <a:t>mangel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forældreomsorg</a:t>
            </a:r>
            <a:r>
              <a:rPr lang="en-US" sz="1600" dirty="0"/>
              <a:t> </a:t>
            </a:r>
            <a:r>
              <a:rPr lang="en-US" sz="1600" dirty="0" err="1"/>
              <a:t>samt</a:t>
            </a:r>
            <a:r>
              <a:rPr lang="en-US" sz="1600" dirty="0"/>
              <a:t> </a:t>
            </a:r>
            <a:r>
              <a:rPr lang="en-US" sz="1600" dirty="0" err="1"/>
              <a:t>misbrug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biologiske</a:t>
            </a:r>
            <a:r>
              <a:rPr lang="en-US" sz="1600" dirty="0"/>
              <a:t> </a:t>
            </a:r>
            <a:r>
              <a:rPr lang="en-US" sz="1600" dirty="0" err="1"/>
              <a:t>familier</a:t>
            </a:r>
            <a:r>
              <a:rPr lang="en-US" sz="1600" dirty="0"/>
              <a:t>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gøre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vanskeligt</a:t>
            </a:r>
            <a:r>
              <a:rPr lang="en-US" sz="1600" dirty="0"/>
              <a:t> at </a:t>
            </a:r>
            <a:r>
              <a:rPr lang="en-US" sz="1600" dirty="0" err="1"/>
              <a:t>genforene</a:t>
            </a:r>
            <a:r>
              <a:rPr lang="en-US" sz="1600" dirty="0"/>
              <a:t> </a:t>
            </a:r>
            <a:r>
              <a:rPr lang="en-US" sz="1600" dirty="0" err="1"/>
              <a:t>børn</a:t>
            </a:r>
            <a:r>
              <a:rPr lang="en-US" sz="1600" dirty="0"/>
              <a:t> med </a:t>
            </a:r>
            <a:r>
              <a:rPr lang="en-US" sz="1600" dirty="0" err="1"/>
              <a:t>biologiske</a:t>
            </a:r>
            <a:r>
              <a:rPr lang="en-US" sz="1600" dirty="0"/>
              <a:t> </a:t>
            </a:r>
            <a:r>
              <a:rPr lang="en-US" sz="1600" dirty="0" err="1"/>
              <a:t>familier</a:t>
            </a:r>
            <a:r>
              <a:rPr lang="en-US" sz="16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Utilstrækkelige</a:t>
            </a:r>
            <a:r>
              <a:rPr lang="en-US" sz="1600" dirty="0"/>
              <a:t> data </a:t>
            </a:r>
            <a:r>
              <a:rPr lang="en-US" sz="1600" dirty="0" err="1"/>
              <a:t>om</a:t>
            </a:r>
            <a:r>
              <a:rPr lang="en-US" sz="1600" dirty="0"/>
              <a:t> </a:t>
            </a:r>
            <a:r>
              <a:rPr lang="en-US" sz="1600" dirty="0" err="1"/>
              <a:t>gadebørn</a:t>
            </a:r>
            <a:r>
              <a:rPr lang="en-US" sz="1600" dirty="0"/>
              <a:t> og </a:t>
            </a:r>
            <a:r>
              <a:rPr lang="en-US" sz="1600" dirty="0" err="1"/>
              <a:t>antallet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børn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forskellige</a:t>
            </a:r>
            <a:r>
              <a:rPr lang="en-US" sz="1600" dirty="0"/>
              <a:t> former for </a:t>
            </a:r>
            <a:r>
              <a:rPr lang="en-US" sz="1600" dirty="0" err="1"/>
              <a:t>alternativ</a:t>
            </a:r>
            <a:r>
              <a:rPr lang="en-US" sz="1600" dirty="0"/>
              <a:t> </a:t>
            </a:r>
            <a:r>
              <a:rPr lang="en-US" sz="1600" dirty="0" err="1"/>
              <a:t>pleje</a:t>
            </a:r>
            <a:r>
              <a:rPr lang="en-US" sz="16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Styrke</a:t>
            </a:r>
            <a:r>
              <a:rPr lang="en-US" sz="1600" dirty="0"/>
              <a:t> </a:t>
            </a:r>
            <a:r>
              <a:rPr lang="en-US" sz="1600" dirty="0" err="1"/>
              <a:t>viden</a:t>
            </a:r>
            <a:r>
              <a:rPr lang="en-US" sz="1600" dirty="0"/>
              <a:t> </a:t>
            </a:r>
            <a:r>
              <a:rPr lang="en-US" sz="1600" dirty="0" err="1"/>
              <a:t>blandt</a:t>
            </a:r>
            <a:r>
              <a:rPr lang="en-US" sz="1600" dirty="0"/>
              <a:t> </a:t>
            </a:r>
            <a:r>
              <a:rPr lang="en-US" sz="1600" dirty="0" err="1"/>
              <a:t>vores</a:t>
            </a:r>
            <a:r>
              <a:rPr lang="en-US" sz="1600" dirty="0"/>
              <a:t> </a:t>
            </a:r>
            <a:r>
              <a:rPr lang="en-US" sz="1600" dirty="0" err="1"/>
              <a:t>partnere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globale</a:t>
            </a:r>
            <a:r>
              <a:rPr lang="en-US" sz="1600" dirty="0"/>
              <a:t> </a:t>
            </a:r>
            <a:r>
              <a:rPr lang="en-US" sz="1600" dirty="0" err="1"/>
              <a:t>Syd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/>
              <a:t> </a:t>
            </a:r>
            <a:r>
              <a:rPr lang="en-US" sz="1600" dirty="0" err="1"/>
              <a:t>lovgivning</a:t>
            </a:r>
            <a:r>
              <a:rPr lang="en-US" sz="1600" dirty="0"/>
              <a:t> </a:t>
            </a:r>
            <a:r>
              <a:rPr lang="en-US" sz="1600" dirty="0" err="1"/>
              <a:t>inden</a:t>
            </a:r>
            <a:r>
              <a:rPr lang="en-US" sz="1600" dirty="0"/>
              <a:t> for </a:t>
            </a:r>
            <a:r>
              <a:rPr lang="en-US" sz="1600" dirty="0" err="1"/>
              <a:t>Børneskyttelsesområdet</a:t>
            </a:r>
            <a:r>
              <a:rPr lang="en-US" sz="1600" dirty="0"/>
              <a:t> og </a:t>
            </a:r>
            <a:r>
              <a:rPr lang="en-US" sz="1600" dirty="0" err="1"/>
              <a:t>inspirere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nye</a:t>
            </a:r>
            <a:r>
              <a:rPr lang="en-US" sz="1600" dirty="0"/>
              <a:t> </a:t>
            </a:r>
            <a:r>
              <a:rPr lang="en-US" sz="1600" dirty="0" err="1"/>
              <a:t>partnerskaber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tværs</a:t>
            </a:r>
            <a:r>
              <a:rPr lang="en-US" sz="1600" dirty="0"/>
              <a:t>.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937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person, barn, ung, lille&#10;&#10;Automatisk genereret beskrivelse">
            <a:extLst>
              <a:ext uri="{FF2B5EF4-FFF2-40B4-BE49-F238E27FC236}">
                <a16:creationId xmlns:a16="http://schemas.microsoft.com/office/drawing/2014/main" id="{FC6EB6A3-5F09-DD41-A358-4129BC541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8E1902-FC03-48FD-AB4D-14008B0C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3100"/>
              <a:t>Hvilken rolle har vores partnere i det globale Syd i dette arbejde?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B7FAF6-1CFE-4207-8C3F-D78A86DF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745"/>
            <a:ext cx="3822189" cy="4613564"/>
          </a:xfrm>
        </p:spPr>
        <p:txBody>
          <a:bodyPr>
            <a:normAutofit/>
          </a:bodyPr>
          <a:lstStyle/>
          <a:p>
            <a:r>
              <a:rPr lang="da-DK" sz="1800" dirty="0"/>
              <a:t>Lokale børnebeskyttelsesnetværk i det globale syd (Nepal), hvor de små civilsamfundsorganisationer er synlige </a:t>
            </a:r>
          </a:p>
          <a:p>
            <a:r>
              <a:rPr lang="da-DK" sz="1800" dirty="0"/>
              <a:t>Ny samarbejder i det globale syd mellem SOS Børnebyerne og 100% for Børnene</a:t>
            </a:r>
          </a:p>
          <a:p>
            <a:r>
              <a:rPr lang="da-DK" sz="1800" dirty="0"/>
              <a:t>Informations flow opad i de lokale forvaltningssystemer, som ofte mangler data fra slumområderne og landområderne</a:t>
            </a:r>
          </a:p>
          <a:p>
            <a:r>
              <a:rPr lang="da-DK" sz="1800" dirty="0"/>
              <a:t>Link mellem praktiske erfaringer (cases) og akademiske resultater. Et godt eksempel er frivillighed og Børnebeskyttelse.  </a:t>
            </a:r>
          </a:p>
          <a:p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5459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gulv, person, bord&#10;&#10;Automatisk genereret beskrivelse">
            <a:extLst>
              <a:ext uri="{FF2B5EF4-FFF2-40B4-BE49-F238E27FC236}">
                <a16:creationId xmlns:a16="http://schemas.microsoft.com/office/drawing/2014/main" id="{BE2FD95D-DBCD-F745-AEF4-672C27836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239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03A44C-8066-4C28-8FC6-0F847F983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Spørgsmål og Ressourcer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0710AC-64B4-425E-8346-C6F20FBC1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Child Protection Network of Denmark – Promoting UN Resolution and Guidelines for Alternative Care of Children</a:t>
            </a:r>
            <a:endParaRPr lang="da-DK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482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Børnebeskyttelsesnetværket</vt:lpstr>
      <vt:lpstr>Konteksten for Børnebeskyttelsesnetværket</vt:lpstr>
      <vt:lpstr>Hvorfor er børnebeskyttelsesnetværket vigtigt i det danske civilsamfund og i det globale syd</vt:lpstr>
      <vt:lpstr>Hvordan og hvorfor bruger vi forskningsbaseret dokumention i vores arbejde</vt:lpstr>
      <vt:lpstr>Hvilken rolle har vores partnere i det globale Syd i dette arbejde?</vt:lpstr>
      <vt:lpstr>Spørgsmål og Ressourcer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Børnebeskyttelsesnetværket</dc:title>
  <dc:creator>100pct microsoft</dc:creator>
  <cp:lastModifiedBy>100pct microsoft</cp:lastModifiedBy>
  <cp:revision>13</cp:revision>
  <dcterms:created xsi:type="dcterms:W3CDTF">2021-12-01T09:32:21Z</dcterms:created>
  <dcterms:modified xsi:type="dcterms:W3CDTF">2021-12-02T06:16:03Z</dcterms:modified>
</cp:coreProperties>
</file>