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66" r:id="rId3"/>
    <p:sldId id="270" r:id="rId4"/>
    <p:sldId id="267" r:id="rId5"/>
    <p:sldId id="265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8" r:id="rId14"/>
    <p:sldId id="271" r:id="rId1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>
      <p:cViewPr varScale="1">
        <p:scale>
          <a:sx n="122" d="100"/>
          <a:sy n="122" d="100"/>
        </p:scale>
        <p:origin x="7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A17B77-A0A4-4A83-883E-3FA3B491D947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1C937D7-92E1-4EEF-AC0A-ADDE3CD3841C}">
      <dgm:prSet/>
      <dgm:spPr/>
      <dgm:t>
        <a:bodyPr/>
        <a:lstStyle/>
        <a:p>
          <a:r>
            <a:rPr lang="da-DK" dirty="0"/>
            <a:t>1. </a:t>
          </a:r>
        </a:p>
        <a:p>
          <a:r>
            <a:rPr lang="da-DK" dirty="0"/>
            <a:t>Metoder understøtter vores behov for at arbejde kreativt ift. praktiske og ofte presserende problemstillinger </a:t>
          </a:r>
          <a:endParaRPr lang="en-US" dirty="0"/>
        </a:p>
      </dgm:t>
    </dgm:pt>
    <dgm:pt modelId="{B7CD2222-CA66-486C-8172-9861E5750927}" type="parTrans" cxnId="{2EA0053F-7503-46F6-BF51-648CA224EF30}">
      <dgm:prSet/>
      <dgm:spPr/>
      <dgm:t>
        <a:bodyPr/>
        <a:lstStyle/>
        <a:p>
          <a:endParaRPr lang="en-US"/>
        </a:p>
      </dgm:t>
    </dgm:pt>
    <dgm:pt modelId="{F54A25BB-2205-4D29-B0CD-132FE695F1B8}" type="sibTrans" cxnId="{2EA0053F-7503-46F6-BF51-648CA224EF30}">
      <dgm:prSet/>
      <dgm:spPr/>
      <dgm:t>
        <a:bodyPr/>
        <a:lstStyle/>
        <a:p>
          <a:endParaRPr lang="en-US"/>
        </a:p>
      </dgm:t>
    </dgm:pt>
    <dgm:pt modelId="{08AEB1C0-3F0C-439C-B24A-6D46BFC953BE}">
      <dgm:prSet/>
      <dgm:spPr/>
      <dgm:t>
        <a:bodyPr/>
        <a:lstStyle/>
        <a:p>
          <a:r>
            <a:rPr lang="da-DK" dirty="0"/>
            <a:t>2. </a:t>
          </a:r>
        </a:p>
        <a:p>
          <a:r>
            <a:rPr lang="da-DK" dirty="0"/>
            <a:t>Inviterer til samarbejdsrelationer mellem forskere, organisationer og praktikere, hvor vi kan medvirke til at skabe nye kommunikative rum for dialog og udvikling </a:t>
          </a:r>
          <a:endParaRPr lang="en-US" dirty="0"/>
        </a:p>
      </dgm:t>
    </dgm:pt>
    <dgm:pt modelId="{84D38F18-F6B1-4BD1-85BC-68DB894C3B35}" type="parTrans" cxnId="{471DC17E-5CE4-4B96-B50B-F64EE36EA3A6}">
      <dgm:prSet/>
      <dgm:spPr/>
      <dgm:t>
        <a:bodyPr/>
        <a:lstStyle/>
        <a:p>
          <a:endParaRPr lang="en-US"/>
        </a:p>
      </dgm:t>
    </dgm:pt>
    <dgm:pt modelId="{1D94B060-0789-4F67-A7C6-6A922C8B25F6}" type="sibTrans" cxnId="{471DC17E-5CE4-4B96-B50B-F64EE36EA3A6}">
      <dgm:prSet/>
      <dgm:spPr/>
      <dgm:t>
        <a:bodyPr/>
        <a:lstStyle/>
        <a:p>
          <a:endParaRPr lang="en-US"/>
        </a:p>
      </dgm:t>
    </dgm:pt>
    <dgm:pt modelId="{4C6081D6-B260-4BA2-BEBE-A11D4DCA7E76}">
      <dgm:prSet/>
      <dgm:spPr/>
      <dgm:t>
        <a:bodyPr/>
        <a:lstStyle/>
        <a:p>
          <a:r>
            <a:rPr lang="da-DK" dirty="0"/>
            <a:t>3. </a:t>
          </a:r>
        </a:p>
        <a:p>
          <a:r>
            <a:rPr lang="da-DK" dirty="0"/>
            <a:t>Eklektisk - både i relation til dokumentation og formidling </a:t>
          </a:r>
          <a:endParaRPr lang="en-US" dirty="0"/>
        </a:p>
      </dgm:t>
    </dgm:pt>
    <dgm:pt modelId="{5AE045C6-5C47-448F-AC7A-631B4CEBE33E}" type="parTrans" cxnId="{F6E7BEE7-681E-4A4F-AFEA-099DC5B91A75}">
      <dgm:prSet/>
      <dgm:spPr/>
      <dgm:t>
        <a:bodyPr/>
        <a:lstStyle/>
        <a:p>
          <a:endParaRPr lang="en-US"/>
        </a:p>
      </dgm:t>
    </dgm:pt>
    <dgm:pt modelId="{25F5F24A-9B08-4FC6-9F7A-0B951D0673AB}" type="sibTrans" cxnId="{F6E7BEE7-681E-4A4F-AFEA-099DC5B91A75}">
      <dgm:prSet/>
      <dgm:spPr/>
      <dgm:t>
        <a:bodyPr/>
        <a:lstStyle/>
        <a:p>
          <a:endParaRPr lang="en-US"/>
        </a:p>
      </dgm:t>
    </dgm:pt>
    <dgm:pt modelId="{98DA6234-1ED9-4144-9FE9-9E35D06E18A2}">
      <dgm:prSet/>
      <dgm:spPr/>
      <dgm:t>
        <a:bodyPr/>
        <a:lstStyle/>
        <a:p>
          <a:r>
            <a:rPr lang="da-DK" dirty="0"/>
            <a:t>4. </a:t>
          </a:r>
        </a:p>
        <a:p>
          <a:r>
            <a:rPr lang="da-DK" dirty="0"/>
            <a:t>Er værdiorienterede, søger at arbejde med problemstillinger, som er betydningsfulde for </a:t>
          </a:r>
          <a:endParaRPr lang="en-US" dirty="0"/>
        </a:p>
      </dgm:t>
    </dgm:pt>
    <dgm:pt modelId="{84A18F46-90B7-4E27-A3FF-DEF32354D77F}" type="parTrans" cxnId="{76F3F054-7D61-43EC-8784-7B64F8147A61}">
      <dgm:prSet/>
      <dgm:spPr/>
      <dgm:t>
        <a:bodyPr/>
        <a:lstStyle/>
        <a:p>
          <a:endParaRPr lang="en-US"/>
        </a:p>
      </dgm:t>
    </dgm:pt>
    <dgm:pt modelId="{44D04498-A7E8-4414-80AA-315066DF5782}" type="sibTrans" cxnId="{76F3F054-7D61-43EC-8784-7B64F8147A61}">
      <dgm:prSet/>
      <dgm:spPr/>
      <dgm:t>
        <a:bodyPr/>
        <a:lstStyle/>
        <a:p>
          <a:endParaRPr lang="en-US"/>
        </a:p>
      </dgm:t>
    </dgm:pt>
    <dgm:pt modelId="{5F188BD3-99F8-4D67-9369-B4DBDB763CC4}">
      <dgm:prSet/>
      <dgm:spPr/>
      <dgm:t>
        <a:bodyPr/>
        <a:lstStyle/>
        <a:p>
          <a:endParaRPr lang="da-DK" dirty="0"/>
        </a:p>
        <a:p>
          <a:r>
            <a:rPr lang="da-DK" dirty="0"/>
            <a:t>trivsel, livet, hverdagen, samfund og den bredere økologiske kontekst, vi er en del af </a:t>
          </a:r>
          <a:endParaRPr lang="en-US" dirty="0"/>
        </a:p>
      </dgm:t>
    </dgm:pt>
    <dgm:pt modelId="{E9056FE7-34D2-47F8-865E-3D4AE963C791}" type="parTrans" cxnId="{32B76C07-9CE6-46A5-BF5D-E268AE0D00B1}">
      <dgm:prSet/>
      <dgm:spPr/>
      <dgm:t>
        <a:bodyPr/>
        <a:lstStyle/>
        <a:p>
          <a:endParaRPr lang="en-US"/>
        </a:p>
      </dgm:t>
    </dgm:pt>
    <dgm:pt modelId="{642A28E1-3CB6-44EE-AA92-B193B65BA04F}" type="sibTrans" cxnId="{32B76C07-9CE6-46A5-BF5D-E268AE0D00B1}">
      <dgm:prSet/>
      <dgm:spPr/>
      <dgm:t>
        <a:bodyPr/>
        <a:lstStyle/>
        <a:p>
          <a:endParaRPr lang="en-US"/>
        </a:p>
      </dgm:t>
    </dgm:pt>
    <dgm:pt modelId="{681D042F-C586-4D3A-8F6A-5502BFCAD024}">
      <dgm:prSet/>
      <dgm:spPr/>
      <dgm:t>
        <a:bodyPr/>
        <a:lstStyle/>
        <a:p>
          <a:r>
            <a:rPr lang="da-DK" dirty="0"/>
            <a:t>5. </a:t>
          </a:r>
        </a:p>
        <a:p>
          <a:r>
            <a:rPr lang="da-DK" dirty="0"/>
            <a:t>Er en levende fremspirende proces, der ikke kan fastlægges på </a:t>
          </a:r>
          <a:r>
            <a:rPr lang="da-DK" dirty="0" err="1"/>
            <a:t>forhånd</a:t>
          </a:r>
          <a:r>
            <a:rPr lang="da-DK" dirty="0"/>
            <a:t>, men ændres og </a:t>
          </a:r>
          <a:endParaRPr lang="en-US" dirty="0"/>
        </a:p>
      </dgm:t>
    </dgm:pt>
    <dgm:pt modelId="{8437251E-5375-4061-A35A-0899364611BC}" type="parTrans" cxnId="{46DCC6AA-B239-495C-A970-40581DE2445B}">
      <dgm:prSet/>
      <dgm:spPr/>
      <dgm:t>
        <a:bodyPr/>
        <a:lstStyle/>
        <a:p>
          <a:endParaRPr lang="en-US"/>
        </a:p>
      </dgm:t>
    </dgm:pt>
    <dgm:pt modelId="{04F9D328-782B-43B9-A71D-50EB1A798ECC}" type="sibTrans" cxnId="{46DCC6AA-B239-495C-A970-40581DE2445B}">
      <dgm:prSet/>
      <dgm:spPr/>
      <dgm:t>
        <a:bodyPr/>
        <a:lstStyle/>
        <a:p>
          <a:endParaRPr lang="en-US"/>
        </a:p>
      </dgm:t>
    </dgm:pt>
    <dgm:pt modelId="{671F2619-8E25-4D1D-8594-0CAFA5123E8A}">
      <dgm:prSet/>
      <dgm:spPr/>
      <dgm:t>
        <a:bodyPr/>
        <a:lstStyle/>
        <a:p>
          <a:r>
            <a:rPr lang="da-DK" dirty="0"/>
            <a:t>udvikles </a:t>
          </a:r>
          <a:r>
            <a:rPr lang="da-DK" dirty="0" err="1"/>
            <a:t>efterhånden</a:t>
          </a:r>
          <a:r>
            <a:rPr lang="da-DK" dirty="0"/>
            <a:t> som deltagerne uddyber deres </a:t>
          </a:r>
          <a:r>
            <a:rPr lang="da-DK" dirty="0" err="1"/>
            <a:t>forståelse</a:t>
          </a:r>
          <a:r>
            <a:rPr lang="da-DK" dirty="0"/>
            <a:t> af problemstillingerne og deres evne til medforskning </a:t>
          </a:r>
          <a:r>
            <a:rPr lang="da-DK" dirty="0" err="1"/>
            <a:t>både</a:t>
          </a:r>
          <a:r>
            <a:rPr lang="da-DK" dirty="0"/>
            <a:t> individuelt og kollektivt </a:t>
          </a:r>
          <a:endParaRPr lang="en-US" dirty="0"/>
        </a:p>
      </dgm:t>
    </dgm:pt>
    <dgm:pt modelId="{153F2ADB-9201-4CF5-B7F5-238030223BED}" type="parTrans" cxnId="{B2AED93E-0EB8-4AAE-8093-3A464976C659}">
      <dgm:prSet/>
      <dgm:spPr/>
      <dgm:t>
        <a:bodyPr/>
        <a:lstStyle/>
        <a:p>
          <a:endParaRPr lang="en-US"/>
        </a:p>
      </dgm:t>
    </dgm:pt>
    <dgm:pt modelId="{FF654995-2F0C-4219-8F45-CCBC373B5A06}" type="sibTrans" cxnId="{B2AED93E-0EB8-4AAE-8093-3A464976C659}">
      <dgm:prSet/>
      <dgm:spPr/>
      <dgm:t>
        <a:bodyPr/>
        <a:lstStyle/>
        <a:p>
          <a:endParaRPr lang="en-US"/>
        </a:p>
      </dgm:t>
    </dgm:pt>
    <dgm:pt modelId="{47B7AAA7-AEA4-7D42-9384-220A1D1F448D}" type="pres">
      <dgm:prSet presAssocID="{BEA17B77-A0A4-4A83-883E-3FA3B491D947}" presName="diagram" presStyleCnt="0">
        <dgm:presLayoutVars>
          <dgm:dir/>
          <dgm:resizeHandles val="exact"/>
        </dgm:presLayoutVars>
      </dgm:prSet>
      <dgm:spPr/>
    </dgm:pt>
    <dgm:pt modelId="{B9A0329F-A5C8-9940-BD20-8ED715F947EF}" type="pres">
      <dgm:prSet presAssocID="{C1C937D7-92E1-4EEF-AC0A-ADDE3CD3841C}" presName="node" presStyleLbl="node1" presStyleIdx="0" presStyleCnt="7" custScaleY="72521">
        <dgm:presLayoutVars>
          <dgm:bulletEnabled val="1"/>
        </dgm:presLayoutVars>
      </dgm:prSet>
      <dgm:spPr/>
    </dgm:pt>
    <dgm:pt modelId="{D7A304EF-89CD-2F41-BFB5-C4666C3D9028}" type="pres">
      <dgm:prSet presAssocID="{F54A25BB-2205-4D29-B0CD-132FE695F1B8}" presName="sibTrans" presStyleCnt="0"/>
      <dgm:spPr/>
    </dgm:pt>
    <dgm:pt modelId="{A86F4120-3FCC-F34C-9B66-BDEAF984F93E}" type="pres">
      <dgm:prSet presAssocID="{08AEB1C0-3F0C-439C-B24A-6D46BFC953BE}" presName="node" presStyleLbl="node1" presStyleIdx="1" presStyleCnt="7" custScaleY="70843">
        <dgm:presLayoutVars>
          <dgm:bulletEnabled val="1"/>
        </dgm:presLayoutVars>
      </dgm:prSet>
      <dgm:spPr/>
    </dgm:pt>
    <dgm:pt modelId="{E42E4A30-ED13-D94B-92A0-5667960D06EC}" type="pres">
      <dgm:prSet presAssocID="{1D94B060-0789-4F67-A7C6-6A922C8B25F6}" presName="sibTrans" presStyleCnt="0"/>
      <dgm:spPr/>
    </dgm:pt>
    <dgm:pt modelId="{EA9F88AD-DEB9-CD40-85AD-FF1F22EEA2AE}" type="pres">
      <dgm:prSet presAssocID="{4C6081D6-B260-4BA2-BEBE-A11D4DCA7E76}" presName="node" presStyleLbl="node1" presStyleIdx="2" presStyleCnt="7" custScaleY="58798">
        <dgm:presLayoutVars>
          <dgm:bulletEnabled val="1"/>
        </dgm:presLayoutVars>
      </dgm:prSet>
      <dgm:spPr/>
    </dgm:pt>
    <dgm:pt modelId="{874208D1-2BF4-9B47-9F00-0C75C61E7C48}" type="pres">
      <dgm:prSet presAssocID="{25F5F24A-9B08-4FC6-9F7A-0B951D0673AB}" presName="sibTrans" presStyleCnt="0"/>
      <dgm:spPr/>
    </dgm:pt>
    <dgm:pt modelId="{ED49F959-21EA-8044-9ED2-EF0167EE3242}" type="pres">
      <dgm:prSet presAssocID="{98DA6234-1ED9-4144-9FE9-9E35D06E18A2}" presName="node" presStyleLbl="node1" presStyleIdx="3" presStyleCnt="7" custScaleY="57971">
        <dgm:presLayoutVars>
          <dgm:bulletEnabled val="1"/>
        </dgm:presLayoutVars>
      </dgm:prSet>
      <dgm:spPr/>
    </dgm:pt>
    <dgm:pt modelId="{5AEF68A8-105C-964B-8582-3B93E50D48B9}" type="pres">
      <dgm:prSet presAssocID="{44D04498-A7E8-4414-80AA-315066DF5782}" presName="sibTrans" presStyleCnt="0"/>
      <dgm:spPr/>
    </dgm:pt>
    <dgm:pt modelId="{DE23A747-76E7-704A-A850-D9FAA1098F56}" type="pres">
      <dgm:prSet presAssocID="{5F188BD3-99F8-4D67-9369-B4DBDB763CC4}" presName="node" presStyleLbl="node1" presStyleIdx="4" presStyleCnt="7" custScaleY="64218">
        <dgm:presLayoutVars>
          <dgm:bulletEnabled val="1"/>
        </dgm:presLayoutVars>
      </dgm:prSet>
      <dgm:spPr/>
    </dgm:pt>
    <dgm:pt modelId="{B2480C3C-2E7B-1549-9890-874A4FB8340A}" type="pres">
      <dgm:prSet presAssocID="{642A28E1-3CB6-44EE-AA92-B193B65BA04F}" presName="sibTrans" presStyleCnt="0"/>
      <dgm:spPr/>
    </dgm:pt>
    <dgm:pt modelId="{56BDD669-3E49-3E45-9ED5-324F5C2DFA4F}" type="pres">
      <dgm:prSet presAssocID="{681D042F-C586-4D3A-8F6A-5502BFCAD024}" presName="node" presStyleLbl="node1" presStyleIdx="5" presStyleCnt="7" custScaleY="62166">
        <dgm:presLayoutVars>
          <dgm:bulletEnabled val="1"/>
        </dgm:presLayoutVars>
      </dgm:prSet>
      <dgm:spPr/>
    </dgm:pt>
    <dgm:pt modelId="{2D95DDF1-2E6B-A540-941C-7E557EC694FD}" type="pres">
      <dgm:prSet presAssocID="{04F9D328-782B-43B9-A71D-50EB1A798ECC}" presName="sibTrans" presStyleCnt="0"/>
      <dgm:spPr/>
    </dgm:pt>
    <dgm:pt modelId="{F5E3AA64-2B2D-6A4A-84FB-1B2652DFA01D}" type="pres">
      <dgm:prSet presAssocID="{671F2619-8E25-4D1D-8594-0CAFA5123E8A}" presName="node" presStyleLbl="node1" presStyleIdx="6" presStyleCnt="7" custScaleY="62559">
        <dgm:presLayoutVars>
          <dgm:bulletEnabled val="1"/>
        </dgm:presLayoutVars>
      </dgm:prSet>
      <dgm:spPr/>
    </dgm:pt>
  </dgm:ptLst>
  <dgm:cxnLst>
    <dgm:cxn modelId="{32B76C07-9CE6-46A5-BF5D-E268AE0D00B1}" srcId="{BEA17B77-A0A4-4A83-883E-3FA3B491D947}" destId="{5F188BD3-99F8-4D67-9369-B4DBDB763CC4}" srcOrd="4" destOrd="0" parTransId="{E9056FE7-34D2-47F8-865E-3D4AE963C791}" sibTransId="{642A28E1-3CB6-44EE-AA92-B193B65BA04F}"/>
    <dgm:cxn modelId="{49FF7439-7228-3845-B083-E30CE74B8AA8}" type="presOf" srcId="{BEA17B77-A0A4-4A83-883E-3FA3B491D947}" destId="{47B7AAA7-AEA4-7D42-9384-220A1D1F448D}" srcOrd="0" destOrd="0" presId="urn:microsoft.com/office/officeart/2005/8/layout/default"/>
    <dgm:cxn modelId="{B2AED93E-0EB8-4AAE-8093-3A464976C659}" srcId="{BEA17B77-A0A4-4A83-883E-3FA3B491D947}" destId="{671F2619-8E25-4D1D-8594-0CAFA5123E8A}" srcOrd="6" destOrd="0" parTransId="{153F2ADB-9201-4CF5-B7F5-238030223BED}" sibTransId="{FF654995-2F0C-4219-8F45-CCBC373B5A06}"/>
    <dgm:cxn modelId="{2EA0053F-7503-46F6-BF51-648CA224EF30}" srcId="{BEA17B77-A0A4-4A83-883E-3FA3B491D947}" destId="{C1C937D7-92E1-4EEF-AC0A-ADDE3CD3841C}" srcOrd="0" destOrd="0" parTransId="{B7CD2222-CA66-486C-8172-9861E5750927}" sibTransId="{F54A25BB-2205-4D29-B0CD-132FE695F1B8}"/>
    <dgm:cxn modelId="{EEC82440-9721-5342-84EE-FB6D16805CD8}" type="presOf" srcId="{08AEB1C0-3F0C-439C-B24A-6D46BFC953BE}" destId="{A86F4120-3FCC-F34C-9B66-BDEAF984F93E}" srcOrd="0" destOrd="0" presId="urn:microsoft.com/office/officeart/2005/8/layout/default"/>
    <dgm:cxn modelId="{76F3F054-7D61-43EC-8784-7B64F8147A61}" srcId="{BEA17B77-A0A4-4A83-883E-3FA3B491D947}" destId="{98DA6234-1ED9-4144-9FE9-9E35D06E18A2}" srcOrd="3" destOrd="0" parTransId="{84A18F46-90B7-4E27-A3FF-DEF32354D77F}" sibTransId="{44D04498-A7E8-4414-80AA-315066DF5782}"/>
    <dgm:cxn modelId="{87E0015A-A52A-A54E-8DA5-8DDFAB641CDD}" type="presOf" srcId="{5F188BD3-99F8-4D67-9369-B4DBDB763CC4}" destId="{DE23A747-76E7-704A-A850-D9FAA1098F56}" srcOrd="0" destOrd="0" presId="urn:microsoft.com/office/officeart/2005/8/layout/default"/>
    <dgm:cxn modelId="{5B77906C-5863-4B4A-A333-B668574A6B46}" type="presOf" srcId="{681D042F-C586-4D3A-8F6A-5502BFCAD024}" destId="{56BDD669-3E49-3E45-9ED5-324F5C2DFA4F}" srcOrd="0" destOrd="0" presId="urn:microsoft.com/office/officeart/2005/8/layout/default"/>
    <dgm:cxn modelId="{0E7CA476-A60C-514F-827A-03EB11D38842}" type="presOf" srcId="{C1C937D7-92E1-4EEF-AC0A-ADDE3CD3841C}" destId="{B9A0329F-A5C8-9940-BD20-8ED715F947EF}" srcOrd="0" destOrd="0" presId="urn:microsoft.com/office/officeart/2005/8/layout/default"/>
    <dgm:cxn modelId="{471DC17E-5CE4-4B96-B50B-F64EE36EA3A6}" srcId="{BEA17B77-A0A4-4A83-883E-3FA3B491D947}" destId="{08AEB1C0-3F0C-439C-B24A-6D46BFC953BE}" srcOrd="1" destOrd="0" parTransId="{84D38F18-F6B1-4BD1-85BC-68DB894C3B35}" sibTransId="{1D94B060-0789-4F67-A7C6-6A922C8B25F6}"/>
    <dgm:cxn modelId="{34BBBB98-5DEE-6847-A70C-81C59831FD2A}" type="presOf" srcId="{671F2619-8E25-4D1D-8594-0CAFA5123E8A}" destId="{F5E3AA64-2B2D-6A4A-84FB-1B2652DFA01D}" srcOrd="0" destOrd="0" presId="urn:microsoft.com/office/officeart/2005/8/layout/default"/>
    <dgm:cxn modelId="{46DCC6AA-B239-495C-A970-40581DE2445B}" srcId="{BEA17B77-A0A4-4A83-883E-3FA3B491D947}" destId="{681D042F-C586-4D3A-8F6A-5502BFCAD024}" srcOrd="5" destOrd="0" parTransId="{8437251E-5375-4061-A35A-0899364611BC}" sibTransId="{04F9D328-782B-43B9-A71D-50EB1A798ECC}"/>
    <dgm:cxn modelId="{0B3E6FAB-4FF0-8540-BCB9-B82491A45DCB}" type="presOf" srcId="{98DA6234-1ED9-4144-9FE9-9E35D06E18A2}" destId="{ED49F959-21EA-8044-9ED2-EF0167EE3242}" srcOrd="0" destOrd="0" presId="urn:microsoft.com/office/officeart/2005/8/layout/default"/>
    <dgm:cxn modelId="{FAF523C7-4C17-EF4D-BF57-63D9090DDBED}" type="presOf" srcId="{4C6081D6-B260-4BA2-BEBE-A11D4DCA7E76}" destId="{EA9F88AD-DEB9-CD40-85AD-FF1F22EEA2AE}" srcOrd="0" destOrd="0" presId="urn:microsoft.com/office/officeart/2005/8/layout/default"/>
    <dgm:cxn modelId="{F6E7BEE7-681E-4A4F-AFEA-099DC5B91A75}" srcId="{BEA17B77-A0A4-4A83-883E-3FA3B491D947}" destId="{4C6081D6-B260-4BA2-BEBE-A11D4DCA7E76}" srcOrd="2" destOrd="0" parTransId="{5AE045C6-5C47-448F-AC7A-631B4CEBE33E}" sibTransId="{25F5F24A-9B08-4FC6-9F7A-0B951D0673AB}"/>
    <dgm:cxn modelId="{2CD66FF0-76AC-4B42-8ADE-924EBCE6B031}" type="presParOf" srcId="{47B7AAA7-AEA4-7D42-9384-220A1D1F448D}" destId="{B9A0329F-A5C8-9940-BD20-8ED715F947EF}" srcOrd="0" destOrd="0" presId="urn:microsoft.com/office/officeart/2005/8/layout/default"/>
    <dgm:cxn modelId="{B6C443F3-A999-A04E-ACB1-C7E9D32E5F33}" type="presParOf" srcId="{47B7AAA7-AEA4-7D42-9384-220A1D1F448D}" destId="{D7A304EF-89CD-2F41-BFB5-C4666C3D9028}" srcOrd="1" destOrd="0" presId="urn:microsoft.com/office/officeart/2005/8/layout/default"/>
    <dgm:cxn modelId="{A74351BC-40DF-9248-9817-993F4E9955FE}" type="presParOf" srcId="{47B7AAA7-AEA4-7D42-9384-220A1D1F448D}" destId="{A86F4120-3FCC-F34C-9B66-BDEAF984F93E}" srcOrd="2" destOrd="0" presId="urn:microsoft.com/office/officeart/2005/8/layout/default"/>
    <dgm:cxn modelId="{B39D5D57-6027-844A-980D-4641187B48E4}" type="presParOf" srcId="{47B7AAA7-AEA4-7D42-9384-220A1D1F448D}" destId="{E42E4A30-ED13-D94B-92A0-5667960D06EC}" srcOrd="3" destOrd="0" presId="urn:microsoft.com/office/officeart/2005/8/layout/default"/>
    <dgm:cxn modelId="{27451130-61ED-CC42-B4F7-87F9079A0701}" type="presParOf" srcId="{47B7AAA7-AEA4-7D42-9384-220A1D1F448D}" destId="{EA9F88AD-DEB9-CD40-85AD-FF1F22EEA2AE}" srcOrd="4" destOrd="0" presId="urn:microsoft.com/office/officeart/2005/8/layout/default"/>
    <dgm:cxn modelId="{44C5B980-431F-3647-A356-A4E321BBBB8F}" type="presParOf" srcId="{47B7AAA7-AEA4-7D42-9384-220A1D1F448D}" destId="{874208D1-2BF4-9B47-9F00-0C75C61E7C48}" srcOrd="5" destOrd="0" presId="urn:microsoft.com/office/officeart/2005/8/layout/default"/>
    <dgm:cxn modelId="{B7B798F0-5B2B-764F-AF16-BC2CDEDE585E}" type="presParOf" srcId="{47B7AAA7-AEA4-7D42-9384-220A1D1F448D}" destId="{ED49F959-21EA-8044-9ED2-EF0167EE3242}" srcOrd="6" destOrd="0" presId="urn:microsoft.com/office/officeart/2005/8/layout/default"/>
    <dgm:cxn modelId="{B2DE25DF-0C30-AE4A-988F-9349674A9AE1}" type="presParOf" srcId="{47B7AAA7-AEA4-7D42-9384-220A1D1F448D}" destId="{5AEF68A8-105C-964B-8582-3B93E50D48B9}" srcOrd="7" destOrd="0" presId="urn:microsoft.com/office/officeart/2005/8/layout/default"/>
    <dgm:cxn modelId="{D781B973-E713-AF4B-902C-83E309A9C2F5}" type="presParOf" srcId="{47B7AAA7-AEA4-7D42-9384-220A1D1F448D}" destId="{DE23A747-76E7-704A-A850-D9FAA1098F56}" srcOrd="8" destOrd="0" presId="urn:microsoft.com/office/officeart/2005/8/layout/default"/>
    <dgm:cxn modelId="{A7AD234A-22DB-1A44-B56E-19A9099D67E6}" type="presParOf" srcId="{47B7AAA7-AEA4-7D42-9384-220A1D1F448D}" destId="{B2480C3C-2E7B-1549-9890-874A4FB8340A}" srcOrd="9" destOrd="0" presId="urn:microsoft.com/office/officeart/2005/8/layout/default"/>
    <dgm:cxn modelId="{686D3796-E15E-C443-8924-0306E941E26C}" type="presParOf" srcId="{47B7AAA7-AEA4-7D42-9384-220A1D1F448D}" destId="{56BDD669-3E49-3E45-9ED5-324F5C2DFA4F}" srcOrd="10" destOrd="0" presId="urn:microsoft.com/office/officeart/2005/8/layout/default"/>
    <dgm:cxn modelId="{54449681-52BC-DB4A-8FCF-AD0FFDE877F7}" type="presParOf" srcId="{47B7AAA7-AEA4-7D42-9384-220A1D1F448D}" destId="{2D95DDF1-2E6B-A540-941C-7E557EC694FD}" srcOrd="11" destOrd="0" presId="urn:microsoft.com/office/officeart/2005/8/layout/default"/>
    <dgm:cxn modelId="{67A93604-E954-C347-B7D0-42F4665FB4B3}" type="presParOf" srcId="{47B7AAA7-AEA4-7D42-9384-220A1D1F448D}" destId="{F5E3AA64-2B2D-6A4A-84FB-1B2652DFA01D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EB17BB-5F4F-4F60-AECB-4AE3A7B9440F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DDB84BC-5FA1-4335-A68B-EC66F2B30FF3}">
      <dgm:prSet/>
      <dgm:spPr/>
      <dgm:t>
        <a:bodyPr/>
        <a:lstStyle/>
        <a:p>
          <a:r>
            <a:rPr lang="da-DK" dirty="0"/>
            <a:t>Læring med udgangspunkt i aktiv handling </a:t>
          </a:r>
          <a:endParaRPr lang="en-US" dirty="0"/>
        </a:p>
      </dgm:t>
    </dgm:pt>
    <dgm:pt modelId="{B7C49F93-DA61-4AB7-9A1C-15D96040C996}" type="parTrans" cxnId="{64018C00-9228-4DEB-9066-1EED38749142}">
      <dgm:prSet/>
      <dgm:spPr/>
      <dgm:t>
        <a:bodyPr/>
        <a:lstStyle/>
        <a:p>
          <a:endParaRPr lang="en-US"/>
        </a:p>
      </dgm:t>
    </dgm:pt>
    <dgm:pt modelId="{9C694CD1-B9F0-46F3-B35A-3D883746B507}" type="sibTrans" cxnId="{64018C00-9228-4DEB-9066-1EED38749142}">
      <dgm:prSet/>
      <dgm:spPr/>
      <dgm:t>
        <a:bodyPr/>
        <a:lstStyle/>
        <a:p>
          <a:endParaRPr lang="en-US"/>
        </a:p>
      </dgm:t>
    </dgm:pt>
    <dgm:pt modelId="{4372DAD1-0B08-4D64-90E8-4F0B08912430}">
      <dgm:prSet/>
      <dgm:spPr/>
      <dgm:t>
        <a:bodyPr/>
        <a:lstStyle/>
        <a:p>
          <a:r>
            <a:rPr lang="da-DK"/>
            <a:t>Læring med udgangspunkt i deltagelse </a:t>
          </a:r>
          <a:endParaRPr lang="en-US"/>
        </a:p>
      </dgm:t>
    </dgm:pt>
    <dgm:pt modelId="{5DF25413-6CE1-41FD-8F7E-076CB46433FB}" type="parTrans" cxnId="{172BDB95-03E7-4B39-97B1-3F2BE463F775}">
      <dgm:prSet/>
      <dgm:spPr/>
      <dgm:t>
        <a:bodyPr/>
        <a:lstStyle/>
        <a:p>
          <a:endParaRPr lang="en-US"/>
        </a:p>
      </dgm:t>
    </dgm:pt>
    <dgm:pt modelId="{CACD90C8-E860-426E-82D0-C6DF91446BB5}" type="sibTrans" cxnId="{172BDB95-03E7-4B39-97B1-3F2BE463F775}">
      <dgm:prSet/>
      <dgm:spPr/>
      <dgm:t>
        <a:bodyPr/>
        <a:lstStyle/>
        <a:p>
          <a:endParaRPr lang="en-US"/>
        </a:p>
      </dgm:t>
    </dgm:pt>
    <dgm:pt modelId="{AC9F0187-1252-44DE-B5D1-70FAF54CD40B}">
      <dgm:prSet/>
      <dgm:spPr/>
      <dgm:t>
        <a:bodyPr/>
        <a:lstStyle/>
        <a:p>
          <a:r>
            <a:rPr lang="da-DK"/>
            <a:t>Læring med udgangspunkt i eksperimentering </a:t>
          </a:r>
          <a:endParaRPr lang="en-US"/>
        </a:p>
      </dgm:t>
    </dgm:pt>
    <dgm:pt modelId="{7BC91727-6F00-4861-A1F5-330EC22EF0B6}" type="parTrans" cxnId="{8B5B9B02-3B63-4FA7-A405-E9C0FF48915C}">
      <dgm:prSet/>
      <dgm:spPr/>
      <dgm:t>
        <a:bodyPr/>
        <a:lstStyle/>
        <a:p>
          <a:endParaRPr lang="en-US"/>
        </a:p>
      </dgm:t>
    </dgm:pt>
    <dgm:pt modelId="{03FCEA9D-2E56-454F-B28E-74ADEFDAE12D}" type="sibTrans" cxnId="{8B5B9B02-3B63-4FA7-A405-E9C0FF48915C}">
      <dgm:prSet/>
      <dgm:spPr/>
      <dgm:t>
        <a:bodyPr/>
        <a:lstStyle/>
        <a:p>
          <a:endParaRPr lang="en-US"/>
        </a:p>
      </dgm:t>
    </dgm:pt>
    <dgm:pt modelId="{1A5953AD-EAA7-4CA7-B777-459F9A15BF42}">
      <dgm:prSet/>
      <dgm:spPr/>
      <dgm:t>
        <a:bodyPr/>
        <a:lstStyle/>
        <a:p>
          <a:r>
            <a:rPr lang="da-DK"/>
            <a:t>Læring med udgangspunkt i refleksion </a:t>
          </a:r>
          <a:endParaRPr lang="en-US"/>
        </a:p>
      </dgm:t>
    </dgm:pt>
    <dgm:pt modelId="{FD5A122D-4F47-4138-9195-A834C4333036}" type="parTrans" cxnId="{AC71FDFB-493D-4AC9-8DC5-747ADBD6E5F3}">
      <dgm:prSet/>
      <dgm:spPr/>
      <dgm:t>
        <a:bodyPr/>
        <a:lstStyle/>
        <a:p>
          <a:endParaRPr lang="en-US"/>
        </a:p>
      </dgm:t>
    </dgm:pt>
    <dgm:pt modelId="{7D225ED6-813E-4492-B238-13C33110DC9B}" type="sibTrans" cxnId="{AC71FDFB-493D-4AC9-8DC5-747ADBD6E5F3}">
      <dgm:prSet/>
      <dgm:spPr/>
      <dgm:t>
        <a:bodyPr/>
        <a:lstStyle/>
        <a:p>
          <a:endParaRPr lang="en-US"/>
        </a:p>
      </dgm:t>
    </dgm:pt>
    <dgm:pt modelId="{1D65EB83-897A-F64C-94B0-941A3DE38E55}" type="pres">
      <dgm:prSet presAssocID="{A7EB17BB-5F4F-4F60-AECB-4AE3A7B9440F}" presName="vert0" presStyleCnt="0">
        <dgm:presLayoutVars>
          <dgm:dir/>
          <dgm:animOne val="branch"/>
          <dgm:animLvl val="lvl"/>
        </dgm:presLayoutVars>
      </dgm:prSet>
      <dgm:spPr/>
    </dgm:pt>
    <dgm:pt modelId="{BDCD1336-B1E5-6C4E-8D9F-1B655B8569EB}" type="pres">
      <dgm:prSet presAssocID="{2DDB84BC-5FA1-4335-A68B-EC66F2B30FF3}" presName="thickLine" presStyleLbl="alignNode1" presStyleIdx="0" presStyleCnt="4"/>
      <dgm:spPr/>
    </dgm:pt>
    <dgm:pt modelId="{703499A6-7E34-A04D-84FE-0F7334CFAE17}" type="pres">
      <dgm:prSet presAssocID="{2DDB84BC-5FA1-4335-A68B-EC66F2B30FF3}" presName="horz1" presStyleCnt="0"/>
      <dgm:spPr/>
    </dgm:pt>
    <dgm:pt modelId="{825015D3-C0E6-654A-8BCF-91FE785D73D3}" type="pres">
      <dgm:prSet presAssocID="{2DDB84BC-5FA1-4335-A68B-EC66F2B30FF3}" presName="tx1" presStyleLbl="revTx" presStyleIdx="0" presStyleCnt="4"/>
      <dgm:spPr/>
    </dgm:pt>
    <dgm:pt modelId="{C745C69E-09F8-5046-B28D-A062F3C02027}" type="pres">
      <dgm:prSet presAssocID="{2DDB84BC-5FA1-4335-A68B-EC66F2B30FF3}" presName="vert1" presStyleCnt="0"/>
      <dgm:spPr/>
    </dgm:pt>
    <dgm:pt modelId="{CEB3237D-51F6-7B4F-BCB9-6B8ECB9AD189}" type="pres">
      <dgm:prSet presAssocID="{4372DAD1-0B08-4D64-90E8-4F0B08912430}" presName="thickLine" presStyleLbl="alignNode1" presStyleIdx="1" presStyleCnt="4"/>
      <dgm:spPr/>
    </dgm:pt>
    <dgm:pt modelId="{3BFB0E80-7547-AF40-926A-72383C997BEC}" type="pres">
      <dgm:prSet presAssocID="{4372DAD1-0B08-4D64-90E8-4F0B08912430}" presName="horz1" presStyleCnt="0"/>
      <dgm:spPr/>
    </dgm:pt>
    <dgm:pt modelId="{7C73FD93-4194-5143-BE53-76745897B249}" type="pres">
      <dgm:prSet presAssocID="{4372DAD1-0B08-4D64-90E8-4F0B08912430}" presName="tx1" presStyleLbl="revTx" presStyleIdx="1" presStyleCnt="4"/>
      <dgm:spPr/>
    </dgm:pt>
    <dgm:pt modelId="{62E040FC-ACEE-5547-A823-FFA7E8EA4414}" type="pres">
      <dgm:prSet presAssocID="{4372DAD1-0B08-4D64-90E8-4F0B08912430}" presName="vert1" presStyleCnt="0"/>
      <dgm:spPr/>
    </dgm:pt>
    <dgm:pt modelId="{BAD42597-4684-7B4B-A96A-12B8C553E203}" type="pres">
      <dgm:prSet presAssocID="{AC9F0187-1252-44DE-B5D1-70FAF54CD40B}" presName="thickLine" presStyleLbl="alignNode1" presStyleIdx="2" presStyleCnt="4"/>
      <dgm:spPr/>
    </dgm:pt>
    <dgm:pt modelId="{91762876-70ED-1745-B9D0-6B70B950B624}" type="pres">
      <dgm:prSet presAssocID="{AC9F0187-1252-44DE-B5D1-70FAF54CD40B}" presName="horz1" presStyleCnt="0"/>
      <dgm:spPr/>
    </dgm:pt>
    <dgm:pt modelId="{86E3601C-705D-614E-9E05-D29EA4C3E9EC}" type="pres">
      <dgm:prSet presAssocID="{AC9F0187-1252-44DE-B5D1-70FAF54CD40B}" presName="tx1" presStyleLbl="revTx" presStyleIdx="2" presStyleCnt="4"/>
      <dgm:spPr/>
    </dgm:pt>
    <dgm:pt modelId="{31F0C9C3-647D-5841-BB08-669A5AB3BED9}" type="pres">
      <dgm:prSet presAssocID="{AC9F0187-1252-44DE-B5D1-70FAF54CD40B}" presName="vert1" presStyleCnt="0"/>
      <dgm:spPr/>
    </dgm:pt>
    <dgm:pt modelId="{68A53F45-71DC-C348-9E8D-2A31195A184F}" type="pres">
      <dgm:prSet presAssocID="{1A5953AD-EAA7-4CA7-B777-459F9A15BF42}" presName="thickLine" presStyleLbl="alignNode1" presStyleIdx="3" presStyleCnt="4"/>
      <dgm:spPr/>
    </dgm:pt>
    <dgm:pt modelId="{FB048EDB-74C8-3243-B9AB-90D00DF7D95F}" type="pres">
      <dgm:prSet presAssocID="{1A5953AD-EAA7-4CA7-B777-459F9A15BF42}" presName="horz1" presStyleCnt="0"/>
      <dgm:spPr/>
    </dgm:pt>
    <dgm:pt modelId="{96EAEB36-3F62-E44F-8099-9086FC1E9BEA}" type="pres">
      <dgm:prSet presAssocID="{1A5953AD-EAA7-4CA7-B777-459F9A15BF42}" presName="tx1" presStyleLbl="revTx" presStyleIdx="3" presStyleCnt="4"/>
      <dgm:spPr/>
    </dgm:pt>
    <dgm:pt modelId="{0A3E686B-A427-604A-A6D9-0603AB0B120D}" type="pres">
      <dgm:prSet presAssocID="{1A5953AD-EAA7-4CA7-B777-459F9A15BF42}" presName="vert1" presStyleCnt="0"/>
      <dgm:spPr/>
    </dgm:pt>
  </dgm:ptLst>
  <dgm:cxnLst>
    <dgm:cxn modelId="{64018C00-9228-4DEB-9066-1EED38749142}" srcId="{A7EB17BB-5F4F-4F60-AECB-4AE3A7B9440F}" destId="{2DDB84BC-5FA1-4335-A68B-EC66F2B30FF3}" srcOrd="0" destOrd="0" parTransId="{B7C49F93-DA61-4AB7-9A1C-15D96040C996}" sibTransId="{9C694CD1-B9F0-46F3-B35A-3D883746B507}"/>
    <dgm:cxn modelId="{8B5B9B02-3B63-4FA7-A405-E9C0FF48915C}" srcId="{A7EB17BB-5F4F-4F60-AECB-4AE3A7B9440F}" destId="{AC9F0187-1252-44DE-B5D1-70FAF54CD40B}" srcOrd="2" destOrd="0" parTransId="{7BC91727-6F00-4861-A1F5-330EC22EF0B6}" sibTransId="{03FCEA9D-2E56-454F-B28E-74ADEFDAE12D}"/>
    <dgm:cxn modelId="{2DC91609-6889-E844-8696-0F30D6CAC804}" type="presOf" srcId="{4372DAD1-0B08-4D64-90E8-4F0B08912430}" destId="{7C73FD93-4194-5143-BE53-76745897B249}" srcOrd="0" destOrd="0" presId="urn:microsoft.com/office/officeart/2008/layout/LinedList"/>
    <dgm:cxn modelId="{EED05555-C1E0-7A45-8CF5-13A39E4828CF}" type="presOf" srcId="{2DDB84BC-5FA1-4335-A68B-EC66F2B30FF3}" destId="{825015D3-C0E6-654A-8BCF-91FE785D73D3}" srcOrd="0" destOrd="0" presId="urn:microsoft.com/office/officeart/2008/layout/LinedList"/>
    <dgm:cxn modelId="{172BDB95-03E7-4B39-97B1-3F2BE463F775}" srcId="{A7EB17BB-5F4F-4F60-AECB-4AE3A7B9440F}" destId="{4372DAD1-0B08-4D64-90E8-4F0B08912430}" srcOrd="1" destOrd="0" parTransId="{5DF25413-6CE1-41FD-8F7E-076CB46433FB}" sibTransId="{CACD90C8-E860-426E-82D0-C6DF91446BB5}"/>
    <dgm:cxn modelId="{B1BC24B3-5662-F842-96D7-F14346380F87}" type="presOf" srcId="{A7EB17BB-5F4F-4F60-AECB-4AE3A7B9440F}" destId="{1D65EB83-897A-F64C-94B0-941A3DE38E55}" srcOrd="0" destOrd="0" presId="urn:microsoft.com/office/officeart/2008/layout/LinedList"/>
    <dgm:cxn modelId="{39FA70B4-6F77-FC4F-9CB9-1953E7AEE2FE}" type="presOf" srcId="{AC9F0187-1252-44DE-B5D1-70FAF54CD40B}" destId="{86E3601C-705D-614E-9E05-D29EA4C3E9EC}" srcOrd="0" destOrd="0" presId="urn:microsoft.com/office/officeart/2008/layout/LinedList"/>
    <dgm:cxn modelId="{AC71FDFB-493D-4AC9-8DC5-747ADBD6E5F3}" srcId="{A7EB17BB-5F4F-4F60-AECB-4AE3A7B9440F}" destId="{1A5953AD-EAA7-4CA7-B777-459F9A15BF42}" srcOrd="3" destOrd="0" parTransId="{FD5A122D-4F47-4138-9195-A834C4333036}" sibTransId="{7D225ED6-813E-4492-B238-13C33110DC9B}"/>
    <dgm:cxn modelId="{5B0E4DFE-03AB-D847-BA72-46FA73664A7A}" type="presOf" srcId="{1A5953AD-EAA7-4CA7-B777-459F9A15BF42}" destId="{96EAEB36-3F62-E44F-8099-9086FC1E9BEA}" srcOrd="0" destOrd="0" presId="urn:microsoft.com/office/officeart/2008/layout/LinedList"/>
    <dgm:cxn modelId="{83AEFA87-1E3A-9E4C-8312-9122710DA0E8}" type="presParOf" srcId="{1D65EB83-897A-F64C-94B0-941A3DE38E55}" destId="{BDCD1336-B1E5-6C4E-8D9F-1B655B8569EB}" srcOrd="0" destOrd="0" presId="urn:microsoft.com/office/officeart/2008/layout/LinedList"/>
    <dgm:cxn modelId="{4650A2B7-2465-4B4C-BD9B-EC83FF069F63}" type="presParOf" srcId="{1D65EB83-897A-F64C-94B0-941A3DE38E55}" destId="{703499A6-7E34-A04D-84FE-0F7334CFAE17}" srcOrd="1" destOrd="0" presId="urn:microsoft.com/office/officeart/2008/layout/LinedList"/>
    <dgm:cxn modelId="{6A60B249-55DA-5947-8389-7DF1ACA18ADA}" type="presParOf" srcId="{703499A6-7E34-A04D-84FE-0F7334CFAE17}" destId="{825015D3-C0E6-654A-8BCF-91FE785D73D3}" srcOrd="0" destOrd="0" presId="urn:microsoft.com/office/officeart/2008/layout/LinedList"/>
    <dgm:cxn modelId="{6CDD1D99-4F02-1C44-8F60-73B48A6C4E1B}" type="presParOf" srcId="{703499A6-7E34-A04D-84FE-0F7334CFAE17}" destId="{C745C69E-09F8-5046-B28D-A062F3C02027}" srcOrd="1" destOrd="0" presId="urn:microsoft.com/office/officeart/2008/layout/LinedList"/>
    <dgm:cxn modelId="{7BC6F3DE-5870-8640-83CA-EF7972242448}" type="presParOf" srcId="{1D65EB83-897A-F64C-94B0-941A3DE38E55}" destId="{CEB3237D-51F6-7B4F-BCB9-6B8ECB9AD189}" srcOrd="2" destOrd="0" presId="urn:microsoft.com/office/officeart/2008/layout/LinedList"/>
    <dgm:cxn modelId="{F12ACE6A-8B3E-D245-A7A1-7D67CE09A885}" type="presParOf" srcId="{1D65EB83-897A-F64C-94B0-941A3DE38E55}" destId="{3BFB0E80-7547-AF40-926A-72383C997BEC}" srcOrd="3" destOrd="0" presId="urn:microsoft.com/office/officeart/2008/layout/LinedList"/>
    <dgm:cxn modelId="{95C25C7B-4E74-344B-B058-1BF9B0CB1037}" type="presParOf" srcId="{3BFB0E80-7547-AF40-926A-72383C997BEC}" destId="{7C73FD93-4194-5143-BE53-76745897B249}" srcOrd="0" destOrd="0" presId="urn:microsoft.com/office/officeart/2008/layout/LinedList"/>
    <dgm:cxn modelId="{0E56AE5A-2243-6A4D-9AD8-8567D76E8385}" type="presParOf" srcId="{3BFB0E80-7547-AF40-926A-72383C997BEC}" destId="{62E040FC-ACEE-5547-A823-FFA7E8EA4414}" srcOrd="1" destOrd="0" presId="urn:microsoft.com/office/officeart/2008/layout/LinedList"/>
    <dgm:cxn modelId="{2F46B125-CC55-4F45-9AFE-0A60E81EB3DD}" type="presParOf" srcId="{1D65EB83-897A-F64C-94B0-941A3DE38E55}" destId="{BAD42597-4684-7B4B-A96A-12B8C553E203}" srcOrd="4" destOrd="0" presId="urn:microsoft.com/office/officeart/2008/layout/LinedList"/>
    <dgm:cxn modelId="{6D5CEA97-081D-2341-9522-CA1A7D18416E}" type="presParOf" srcId="{1D65EB83-897A-F64C-94B0-941A3DE38E55}" destId="{91762876-70ED-1745-B9D0-6B70B950B624}" srcOrd="5" destOrd="0" presId="urn:microsoft.com/office/officeart/2008/layout/LinedList"/>
    <dgm:cxn modelId="{72EA68FE-F8CF-3E40-91BD-AF9F041215E5}" type="presParOf" srcId="{91762876-70ED-1745-B9D0-6B70B950B624}" destId="{86E3601C-705D-614E-9E05-D29EA4C3E9EC}" srcOrd="0" destOrd="0" presId="urn:microsoft.com/office/officeart/2008/layout/LinedList"/>
    <dgm:cxn modelId="{96938286-5C73-2E42-B405-DA8EA1981E4E}" type="presParOf" srcId="{91762876-70ED-1745-B9D0-6B70B950B624}" destId="{31F0C9C3-647D-5841-BB08-669A5AB3BED9}" srcOrd="1" destOrd="0" presId="urn:microsoft.com/office/officeart/2008/layout/LinedList"/>
    <dgm:cxn modelId="{6DB68B27-4277-E84E-A4E4-7421870EDAB5}" type="presParOf" srcId="{1D65EB83-897A-F64C-94B0-941A3DE38E55}" destId="{68A53F45-71DC-C348-9E8D-2A31195A184F}" srcOrd="6" destOrd="0" presId="urn:microsoft.com/office/officeart/2008/layout/LinedList"/>
    <dgm:cxn modelId="{9E7955DF-25B9-F442-83BB-304B2C3D0006}" type="presParOf" srcId="{1D65EB83-897A-F64C-94B0-941A3DE38E55}" destId="{FB048EDB-74C8-3243-B9AB-90D00DF7D95F}" srcOrd="7" destOrd="0" presId="urn:microsoft.com/office/officeart/2008/layout/LinedList"/>
    <dgm:cxn modelId="{FE7AB999-D1AC-D84E-9546-9D7C2537A99C}" type="presParOf" srcId="{FB048EDB-74C8-3243-B9AB-90D00DF7D95F}" destId="{96EAEB36-3F62-E44F-8099-9086FC1E9BEA}" srcOrd="0" destOrd="0" presId="urn:microsoft.com/office/officeart/2008/layout/LinedList"/>
    <dgm:cxn modelId="{C5BE245B-D26C-CE49-95F4-98A7698DF953}" type="presParOf" srcId="{FB048EDB-74C8-3243-B9AB-90D00DF7D95F}" destId="{0A3E686B-A427-604A-A6D9-0603AB0B120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7B1EAB-F191-4B9E-857B-89324575F225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76E7883-DA07-47DA-8B39-6F3378F54C1B}">
      <dgm:prSet/>
      <dgm:spPr/>
      <dgm:t>
        <a:bodyPr/>
        <a:lstStyle/>
        <a:p>
          <a:r>
            <a:rPr lang="da-DK" dirty="0"/>
            <a:t>Hvordan kan du bruge AF i din organisations udviklings- og medborgerprojekter?</a:t>
          </a:r>
          <a:endParaRPr lang="en-US" dirty="0"/>
        </a:p>
      </dgm:t>
    </dgm:pt>
    <dgm:pt modelId="{B5BFCF9E-9EB7-4FEB-9337-E9620714B077}" type="parTrans" cxnId="{55DF55A3-02A8-4103-BB2E-D2C1A5AD6235}">
      <dgm:prSet/>
      <dgm:spPr/>
      <dgm:t>
        <a:bodyPr/>
        <a:lstStyle/>
        <a:p>
          <a:endParaRPr lang="en-US"/>
        </a:p>
      </dgm:t>
    </dgm:pt>
    <dgm:pt modelId="{77F04CEC-27EC-4DEB-9C2C-5D92D418CD83}" type="sibTrans" cxnId="{55DF55A3-02A8-4103-BB2E-D2C1A5AD6235}">
      <dgm:prSet/>
      <dgm:spPr/>
      <dgm:t>
        <a:bodyPr/>
        <a:lstStyle/>
        <a:p>
          <a:endParaRPr lang="en-US"/>
        </a:p>
      </dgm:t>
    </dgm:pt>
    <dgm:pt modelId="{719FE35B-9864-4FE8-9C19-590876A27FD7}">
      <dgm:prSet/>
      <dgm:spPr/>
      <dgm:t>
        <a:bodyPr/>
        <a:lstStyle/>
        <a:p>
          <a:r>
            <a:rPr lang="da-DK"/>
            <a:t>Hvad inspirerer dig mest på baggrund af nuværende projekter?</a:t>
          </a:r>
          <a:endParaRPr lang="en-US"/>
        </a:p>
      </dgm:t>
    </dgm:pt>
    <dgm:pt modelId="{3281CB61-26AF-4B77-A2FE-608750E6D0CE}" type="parTrans" cxnId="{50A15391-2514-49B7-A45F-4FCA032D2A07}">
      <dgm:prSet/>
      <dgm:spPr/>
      <dgm:t>
        <a:bodyPr/>
        <a:lstStyle/>
        <a:p>
          <a:endParaRPr lang="en-US"/>
        </a:p>
      </dgm:t>
    </dgm:pt>
    <dgm:pt modelId="{71900F31-B383-414F-BACA-DEA9284B0ECD}" type="sibTrans" cxnId="{50A15391-2514-49B7-A45F-4FCA032D2A07}">
      <dgm:prSet/>
      <dgm:spPr/>
      <dgm:t>
        <a:bodyPr/>
        <a:lstStyle/>
        <a:p>
          <a:endParaRPr lang="en-US"/>
        </a:p>
      </dgm:t>
    </dgm:pt>
    <dgm:pt modelId="{66ACF463-C0F0-4E93-8C95-8996F0BE47DC}">
      <dgm:prSet/>
      <dgm:spPr/>
      <dgm:t>
        <a:bodyPr/>
        <a:lstStyle/>
        <a:p>
          <a:r>
            <a:rPr lang="da-DK" dirty="0"/>
            <a:t>Deltagerforståelse?</a:t>
          </a:r>
          <a:endParaRPr lang="en-US" dirty="0"/>
        </a:p>
      </dgm:t>
    </dgm:pt>
    <dgm:pt modelId="{1F6EA855-C5DE-4619-82CF-B10CA9B8A2BD}" type="parTrans" cxnId="{79DA0CBB-11F3-4197-AF2C-694B1D883622}">
      <dgm:prSet/>
      <dgm:spPr/>
      <dgm:t>
        <a:bodyPr/>
        <a:lstStyle/>
        <a:p>
          <a:endParaRPr lang="en-US"/>
        </a:p>
      </dgm:t>
    </dgm:pt>
    <dgm:pt modelId="{D2342549-50C7-4C13-B59C-51D27377AA52}" type="sibTrans" cxnId="{79DA0CBB-11F3-4197-AF2C-694B1D883622}">
      <dgm:prSet/>
      <dgm:spPr/>
      <dgm:t>
        <a:bodyPr/>
        <a:lstStyle/>
        <a:p>
          <a:endParaRPr lang="en-US"/>
        </a:p>
      </dgm:t>
    </dgm:pt>
    <dgm:pt modelId="{AF03603C-32C5-46AF-A45B-1E81DF1F7F50}">
      <dgm:prSet/>
      <dgm:spPr/>
      <dgm:t>
        <a:bodyPr/>
        <a:lstStyle/>
        <a:p>
          <a:r>
            <a:rPr lang="da-DK" dirty="0"/>
            <a:t>Forandringsforståelse?</a:t>
          </a:r>
          <a:endParaRPr lang="en-US" dirty="0"/>
        </a:p>
      </dgm:t>
    </dgm:pt>
    <dgm:pt modelId="{08905374-92F4-468D-936B-92A1B62B8118}" type="parTrans" cxnId="{5AA79103-F9E0-4B02-B697-E13D64BC2B86}">
      <dgm:prSet/>
      <dgm:spPr/>
      <dgm:t>
        <a:bodyPr/>
        <a:lstStyle/>
        <a:p>
          <a:endParaRPr lang="en-US"/>
        </a:p>
      </dgm:t>
    </dgm:pt>
    <dgm:pt modelId="{14FEA100-4987-4FF2-91DD-73AFEA07C989}" type="sibTrans" cxnId="{5AA79103-F9E0-4B02-B697-E13D64BC2B86}">
      <dgm:prSet/>
      <dgm:spPr/>
      <dgm:t>
        <a:bodyPr/>
        <a:lstStyle/>
        <a:p>
          <a:endParaRPr lang="en-US"/>
        </a:p>
      </dgm:t>
    </dgm:pt>
    <dgm:pt modelId="{A1BB53DE-D9C2-4C47-82C6-F5BD95556AEC}">
      <dgm:prSet/>
      <dgm:spPr/>
      <dgm:t>
        <a:bodyPr/>
        <a:lstStyle/>
        <a:p>
          <a:r>
            <a:rPr lang="da-DK"/>
            <a:t>Ressourceforståelse? (tid, penge, kontekst)</a:t>
          </a:r>
          <a:endParaRPr lang="en-US"/>
        </a:p>
      </dgm:t>
    </dgm:pt>
    <dgm:pt modelId="{3434660A-B179-4B29-ADDE-28BAAF68167C}" type="parTrans" cxnId="{216A26A7-446A-490E-83E1-254ABC545741}">
      <dgm:prSet/>
      <dgm:spPr/>
      <dgm:t>
        <a:bodyPr/>
        <a:lstStyle/>
        <a:p>
          <a:endParaRPr lang="en-US"/>
        </a:p>
      </dgm:t>
    </dgm:pt>
    <dgm:pt modelId="{10BC8837-288C-440C-980E-C17060787BA5}" type="sibTrans" cxnId="{216A26A7-446A-490E-83E1-254ABC545741}">
      <dgm:prSet/>
      <dgm:spPr/>
      <dgm:t>
        <a:bodyPr/>
        <a:lstStyle/>
        <a:p>
          <a:endParaRPr lang="en-US"/>
        </a:p>
      </dgm:t>
    </dgm:pt>
    <dgm:pt modelId="{B0217121-ED48-034E-9093-A77FAD76D595}" type="pres">
      <dgm:prSet presAssocID="{737B1EAB-F191-4B9E-857B-89324575F225}" presName="outerComposite" presStyleCnt="0">
        <dgm:presLayoutVars>
          <dgm:chMax val="5"/>
          <dgm:dir/>
          <dgm:resizeHandles val="exact"/>
        </dgm:presLayoutVars>
      </dgm:prSet>
      <dgm:spPr/>
    </dgm:pt>
    <dgm:pt modelId="{E3B4EF8D-ECDE-1F45-B7DD-E6B3D2585F58}" type="pres">
      <dgm:prSet presAssocID="{737B1EAB-F191-4B9E-857B-89324575F225}" presName="dummyMaxCanvas" presStyleCnt="0">
        <dgm:presLayoutVars/>
      </dgm:prSet>
      <dgm:spPr/>
    </dgm:pt>
    <dgm:pt modelId="{71A02BA9-D1DE-CC40-A5A4-4983B5B635A5}" type="pres">
      <dgm:prSet presAssocID="{737B1EAB-F191-4B9E-857B-89324575F225}" presName="FiveNodes_1" presStyleLbl="node1" presStyleIdx="0" presStyleCnt="5">
        <dgm:presLayoutVars>
          <dgm:bulletEnabled val="1"/>
        </dgm:presLayoutVars>
      </dgm:prSet>
      <dgm:spPr/>
    </dgm:pt>
    <dgm:pt modelId="{D984CC21-9950-164C-81C5-56DEF8819B9D}" type="pres">
      <dgm:prSet presAssocID="{737B1EAB-F191-4B9E-857B-89324575F225}" presName="FiveNodes_2" presStyleLbl="node1" presStyleIdx="1" presStyleCnt="5">
        <dgm:presLayoutVars>
          <dgm:bulletEnabled val="1"/>
        </dgm:presLayoutVars>
      </dgm:prSet>
      <dgm:spPr/>
    </dgm:pt>
    <dgm:pt modelId="{AE2999D3-6BE9-6E4E-8215-4F04B61C3D7F}" type="pres">
      <dgm:prSet presAssocID="{737B1EAB-F191-4B9E-857B-89324575F225}" presName="FiveNodes_3" presStyleLbl="node1" presStyleIdx="2" presStyleCnt="5">
        <dgm:presLayoutVars>
          <dgm:bulletEnabled val="1"/>
        </dgm:presLayoutVars>
      </dgm:prSet>
      <dgm:spPr/>
    </dgm:pt>
    <dgm:pt modelId="{81F3B82D-AF62-E646-B064-176BB22C456C}" type="pres">
      <dgm:prSet presAssocID="{737B1EAB-F191-4B9E-857B-89324575F225}" presName="FiveNodes_4" presStyleLbl="node1" presStyleIdx="3" presStyleCnt="5">
        <dgm:presLayoutVars>
          <dgm:bulletEnabled val="1"/>
        </dgm:presLayoutVars>
      </dgm:prSet>
      <dgm:spPr/>
    </dgm:pt>
    <dgm:pt modelId="{9D86A27F-C10E-6A41-9C0F-19EEFD02B650}" type="pres">
      <dgm:prSet presAssocID="{737B1EAB-F191-4B9E-857B-89324575F225}" presName="FiveNodes_5" presStyleLbl="node1" presStyleIdx="4" presStyleCnt="5">
        <dgm:presLayoutVars>
          <dgm:bulletEnabled val="1"/>
        </dgm:presLayoutVars>
      </dgm:prSet>
      <dgm:spPr/>
    </dgm:pt>
    <dgm:pt modelId="{C521D870-1120-744F-8AD8-C9E3B84FF8C7}" type="pres">
      <dgm:prSet presAssocID="{737B1EAB-F191-4B9E-857B-89324575F225}" presName="FiveConn_1-2" presStyleLbl="fgAccFollowNode1" presStyleIdx="0" presStyleCnt="4">
        <dgm:presLayoutVars>
          <dgm:bulletEnabled val="1"/>
        </dgm:presLayoutVars>
      </dgm:prSet>
      <dgm:spPr/>
    </dgm:pt>
    <dgm:pt modelId="{27CDCE45-5133-2241-9155-6EA8DED71D76}" type="pres">
      <dgm:prSet presAssocID="{737B1EAB-F191-4B9E-857B-89324575F225}" presName="FiveConn_2-3" presStyleLbl="fgAccFollowNode1" presStyleIdx="1" presStyleCnt="4">
        <dgm:presLayoutVars>
          <dgm:bulletEnabled val="1"/>
        </dgm:presLayoutVars>
      </dgm:prSet>
      <dgm:spPr/>
    </dgm:pt>
    <dgm:pt modelId="{39E36CED-B42F-E740-B515-BFC9C55C978D}" type="pres">
      <dgm:prSet presAssocID="{737B1EAB-F191-4B9E-857B-89324575F225}" presName="FiveConn_3-4" presStyleLbl="fgAccFollowNode1" presStyleIdx="2" presStyleCnt="4">
        <dgm:presLayoutVars>
          <dgm:bulletEnabled val="1"/>
        </dgm:presLayoutVars>
      </dgm:prSet>
      <dgm:spPr/>
    </dgm:pt>
    <dgm:pt modelId="{E02C3002-AB92-C54D-A4DA-69FF62AC1FD5}" type="pres">
      <dgm:prSet presAssocID="{737B1EAB-F191-4B9E-857B-89324575F225}" presName="FiveConn_4-5" presStyleLbl="fgAccFollowNode1" presStyleIdx="3" presStyleCnt="4">
        <dgm:presLayoutVars>
          <dgm:bulletEnabled val="1"/>
        </dgm:presLayoutVars>
      </dgm:prSet>
      <dgm:spPr/>
    </dgm:pt>
    <dgm:pt modelId="{3784014D-DE5A-E04B-B53C-1F8842521655}" type="pres">
      <dgm:prSet presAssocID="{737B1EAB-F191-4B9E-857B-89324575F225}" presName="FiveNodes_1_text" presStyleLbl="node1" presStyleIdx="4" presStyleCnt="5">
        <dgm:presLayoutVars>
          <dgm:bulletEnabled val="1"/>
        </dgm:presLayoutVars>
      </dgm:prSet>
      <dgm:spPr/>
    </dgm:pt>
    <dgm:pt modelId="{F2234474-B76F-9F4A-BFCC-1CB307930715}" type="pres">
      <dgm:prSet presAssocID="{737B1EAB-F191-4B9E-857B-89324575F225}" presName="FiveNodes_2_text" presStyleLbl="node1" presStyleIdx="4" presStyleCnt="5">
        <dgm:presLayoutVars>
          <dgm:bulletEnabled val="1"/>
        </dgm:presLayoutVars>
      </dgm:prSet>
      <dgm:spPr/>
    </dgm:pt>
    <dgm:pt modelId="{55300F50-9060-7847-8BE3-A8150971F7DD}" type="pres">
      <dgm:prSet presAssocID="{737B1EAB-F191-4B9E-857B-89324575F225}" presName="FiveNodes_3_text" presStyleLbl="node1" presStyleIdx="4" presStyleCnt="5">
        <dgm:presLayoutVars>
          <dgm:bulletEnabled val="1"/>
        </dgm:presLayoutVars>
      </dgm:prSet>
      <dgm:spPr/>
    </dgm:pt>
    <dgm:pt modelId="{879D425E-9EB9-D240-8F0C-A38C8268C23E}" type="pres">
      <dgm:prSet presAssocID="{737B1EAB-F191-4B9E-857B-89324575F225}" presName="FiveNodes_4_text" presStyleLbl="node1" presStyleIdx="4" presStyleCnt="5">
        <dgm:presLayoutVars>
          <dgm:bulletEnabled val="1"/>
        </dgm:presLayoutVars>
      </dgm:prSet>
      <dgm:spPr/>
    </dgm:pt>
    <dgm:pt modelId="{08A7FC50-1618-704C-952A-D697DF927FA3}" type="pres">
      <dgm:prSet presAssocID="{737B1EAB-F191-4B9E-857B-89324575F225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5AA79103-F9E0-4B02-B697-E13D64BC2B86}" srcId="{737B1EAB-F191-4B9E-857B-89324575F225}" destId="{AF03603C-32C5-46AF-A45B-1E81DF1F7F50}" srcOrd="3" destOrd="0" parTransId="{08905374-92F4-468D-936B-92A1B62B8118}" sibTransId="{14FEA100-4987-4FF2-91DD-73AFEA07C989}"/>
    <dgm:cxn modelId="{B615E50D-4AB4-ED44-AB69-87B00D8087D7}" type="presOf" srcId="{AF03603C-32C5-46AF-A45B-1E81DF1F7F50}" destId="{81F3B82D-AF62-E646-B064-176BB22C456C}" srcOrd="0" destOrd="0" presId="urn:microsoft.com/office/officeart/2005/8/layout/vProcess5"/>
    <dgm:cxn modelId="{AB766E19-0B55-8F4A-8EC4-65D396516118}" type="presOf" srcId="{D2342549-50C7-4C13-B59C-51D27377AA52}" destId="{39E36CED-B42F-E740-B515-BFC9C55C978D}" srcOrd="0" destOrd="0" presId="urn:microsoft.com/office/officeart/2005/8/layout/vProcess5"/>
    <dgm:cxn modelId="{543DDA1A-82EF-D641-82FC-87624524D792}" type="presOf" srcId="{77F04CEC-27EC-4DEB-9C2C-5D92D418CD83}" destId="{C521D870-1120-744F-8AD8-C9E3B84FF8C7}" srcOrd="0" destOrd="0" presId="urn:microsoft.com/office/officeart/2005/8/layout/vProcess5"/>
    <dgm:cxn modelId="{95288524-4C1B-904D-9495-6DCB26BF297E}" type="presOf" srcId="{737B1EAB-F191-4B9E-857B-89324575F225}" destId="{B0217121-ED48-034E-9093-A77FAD76D595}" srcOrd="0" destOrd="0" presId="urn:microsoft.com/office/officeart/2005/8/layout/vProcess5"/>
    <dgm:cxn modelId="{DEC55228-3FBD-BE43-A56F-901BCF5C078B}" type="presOf" srcId="{076E7883-DA07-47DA-8B39-6F3378F54C1B}" destId="{71A02BA9-D1DE-CC40-A5A4-4983B5B635A5}" srcOrd="0" destOrd="0" presId="urn:microsoft.com/office/officeart/2005/8/layout/vProcess5"/>
    <dgm:cxn modelId="{3617BF7C-79AC-4A47-AFD2-43633F82DCFF}" type="presOf" srcId="{71900F31-B383-414F-BACA-DEA9284B0ECD}" destId="{27CDCE45-5133-2241-9155-6EA8DED71D76}" srcOrd="0" destOrd="0" presId="urn:microsoft.com/office/officeart/2005/8/layout/vProcess5"/>
    <dgm:cxn modelId="{50A15391-2514-49B7-A45F-4FCA032D2A07}" srcId="{737B1EAB-F191-4B9E-857B-89324575F225}" destId="{719FE35B-9864-4FE8-9C19-590876A27FD7}" srcOrd="1" destOrd="0" parTransId="{3281CB61-26AF-4B77-A2FE-608750E6D0CE}" sibTransId="{71900F31-B383-414F-BACA-DEA9284B0ECD}"/>
    <dgm:cxn modelId="{38068398-535F-1D40-9C38-0692481789CA}" type="presOf" srcId="{719FE35B-9864-4FE8-9C19-590876A27FD7}" destId="{F2234474-B76F-9F4A-BFCC-1CB307930715}" srcOrd="1" destOrd="0" presId="urn:microsoft.com/office/officeart/2005/8/layout/vProcess5"/>
    <dgm:cxn modelId="{D827A099-2469-334C-8BD7-A7759CE6136A}" type="presOf" srcId="{A1BB53DE-D9C2-4C47-82C6-F5BD95556AEC}" destId="{9D86A27F-C10E-6A41-9C0F-19EEFD02B650}" srcOrd="0" destOrd="0" presId="urn:microsoft.com/office/officeart/2005/8/layout/vProcess5"/>
    <dgm:cxn modelId="{EF50C9A1-A6A1-4841-A0F3-36ECBFDDF0E0}" type="presOf" srcId="{719FE35B-9864-4FE8-9C19-590876A27FD7}" destId="{D984CC21-9950-164C-81C5-56DEF8819B9D}" srcOrd="0" destOrd="0" presId="urn:microsoft.com/office/officeart/2005/8/layout/vProcess5"/>
    <dgm:cxn modelId="{55DF55A3-02A8-4103-BB2E-D2C1A5AD6235}" srcId="{737B1EAB-F191-4B9E-857B-89324575F225}" destId="{076E7883-DA07-47DA-8B39-6F3378F54C1B}" srcOrd="0" destOrd="0" parTransId="{B5BFCF9E-9EB7-4FEB-9337-E9620714B077}" sibTransId="{77F04CEC-27EC-4DEB-9C2C-5D92D418CD83}"/>
    <dgm:cxn modelId="{119F3FA5-C85B-AD48-8A3F-17F06EBB39B4}" type="presOf" srcId="{66ACF463-C0F0-4E93-8C95-8996F0BE47DC}" destId="{55300F50-9060-7847-8BE3-A8150971F7DD}" srcOrd="1" destOrd="0" presId="urn:microsoft.com/office/officeart/2005/8/layout/vProcess5"/>
    <dgm:cxn modelId="{216A26A7-446A-490E-83E1-254ABC545741}" srcId="{737B1EAB-F191-4B9E-857B-89324575F225}" destId="{A1BB53DE-D9C2-4C47-82C6-F5BD95556AEC}" srcOrd="4" destOrd="0" parTransId="{3434660A-B179-4B29-ADDE-28BAAF68167C}" sibTransId="{10BC8837-288C-440C-980E-C17060787BA5}"/>
    <dgm:cxn modelId="{79DA0CBB-11F3-4197-AF2C-694B1D883622}" srcId="{737B1EAB-F191-4B9E-857B-89324575F225}" destId="{66ACF463-C0F0-4E93-8C95-8996F0BE47DC}" srcOrd="2" destOrd="0" parTransId="{1F6EA855-C5DE-4619-82CF-B10CA9B8A2BD}" sibTransId="{D2342549-50C7-4C13-B59C-51D27377AA52}"/>
    <dgm:cxn modelId="{E95D19BC-1AC1-6C44-A1E3-A0DBD167B021}" type="presOf" srcId="{076E7883-DA07-47DA-8B39-6F3378F54C1B}" destId="{3784014D-DE5A-E04B-B53C-1F8842521655}" srcOrd="1" destOrd="0" presId="urn:microsoft.com/office/officeart/2005/8/layout/vProcess5"/>
    <dgm:cxn modelId="{7E57C5BD-C1E0-3240-9E0A-FCAAF905D58D}" type="presOf" srcId="{66ACF463-C0F0-4E93-8C95-8996F0BE47DC}" destId="{AE2999D3-6BE9-6E4E-8215-4F04B61C3D7F}" srcOrd="0" destOrd="0" presId="urn:microsoft.com/office/officeart/2005/8/layout/vProcess5"/>
    <dgm:cxn modelId="{A2D685D2-3419-7A4F-8072-587882665DEE}" type="presOf" srcId="{14FEA100-4987-4FF2-91DD-73AFEA07C989}" destId="{E02C3002-AB92-C54D-A4DA-69FF62AC1FD5}" srcOrd="0" destOrd="0" presId="urn:microsoft.com/office/officeart/2005/8/layout/vProcess5"/>
    <dgm:cxn modelId="{0C978DE6-6908-F443-B8BC-1007D4E46A86}" type="presOf" srcId="{AF03603C-32C5-46AF-A45B-1E81DF1F7F50}" destId="{879D425E-9EB9-D240-8F0C-A38C8268C23E}" srcOrd="1" destOrd="0" presId="urn:microsoft.com/office/officeart/2005/8/layout/vProcess5"/>
    <dgm:cxn modelId="{0ED364F7-4510-6449-8B3B-7CA5BB015B78}" type="presOf" srcId="{A1BB53DE-D9C2-4C47-82C6-F5BD95556AEC}" destId="{08A7FC50-1618-704C-952A-D697DF927FA3}" srcOrd="1" destOrd="0" presId="urn:microsoft.com/office/officeart/2005/8/layout/vProcess5"/>
    <dgm:cxn modelId="{DD33BFCB-8DC5-EA49-AAB8-0037F3FBC9B4}" type="presParOf" srcId="{B0217121-ED48-034E-9093-A77FAD76D595}" destId="{E3B4EF8D-ECDE-1F45-B7DD-E6B3D2585F58}" srcOrd="0" destOrd="0" presId="urn:microsoft.com/office/officeart/2005/8/layout/vProcess5"/>
    <dgm:cxn modelId="{47CA78AC-2DE8-064F-B4CC-07EB2F0DAB0D}" type="presParOf" srcId="{B0217121-ED48-034E-9093-A77FAD76D595}" destId="{71A02BA9-D1DE-CC40-A5A4-4983B5B635A5}" srcOrd="1" destOrd="0" presId="urn:microsoft.com/office/officeart/2005/8/layout/vProcess5"/>
    <dgm:cxn modelId="{770DE8FD-DA75-A54F-9318-E7F346D1DFCF}" type="presParOf" srcId="{B0217121-ED48-034E-9093-A77FAD76D595}" destId="{D984CC21-9950-164C-81C5-56DEF8819B9D}" srcOrd="2" destOrd="0" presId="urn:microsoft.com/office/officeart/2005/8/layout/vProcess5"/>
    <dgm:cxn modelId="{4BC176EF-70E4-854A-B091-F72B216F5FDB}" type="presParOf" srcId="{B0217121-ED48-034E-9093-A77FAD76D595}" destId="{AE2999D3-6BE9-6E4E-8215-4F04B61C3D7F}" srcOrd="3" destOrd="0" presId="urn:microsoft.com/office/officeart/2005/8/layout/vProcess5"/>
    <dgm:cxn modelId="{D1820304-0FC2-6F40-92B0-15F003949858}" type="presParOf" srcId="{B0217121-ED48-034E-9093-A77FAD76D595}" destId="{81F3B82D-AF62-E646-B064-176BB22C456C}" srcOrd="4" destOrd="0" presId="urn:microsoft.com/office/officeart/2005/8/layout/vProcess5"/>
    <dgm:cxn modelId="{1D1D91D4-1BE7-5444-995B-A1F9AC41900B}" type="presParOf" srcId="{B0217121-ED48-034E-9093-A77FAD76D595}" destId="{9D86A27F-C10E-6A41-9C0F-19EEFD02B650}" srcOrd="5" destOrd="0" presId="urn:microsoft.com/office/officeart/2005/8/layout/vProcess5"/>
    <dgm:cxn modelId="{D2F23A0B-AE1D-3249-B5CA-60BE77945B44}" type="presParOf" srcId="{B0217121-ED48-034E-9093-A77FAD76D595}" destId="{C521D870-1120-744F-8AD8-C9E3B84FF8C7}" srcOrd="6" destOrd="0" presId="urn:microsoft.com/office/officeart/2005/8/layout/vProcess5"/>
    <dgm:cxn modelId="{B1EBE1C2-02A1-6B4B-964C-DE744E0AC743}" type="presParOf" srcId="{B0217121-ED48-034E-9093-A77FAD76D595}" destId="{27CDCE45-5133-2241-9155-6EA8DED71D76}" srcOrd="7" destOrd="0" presId="urn:microsoft.com/office/officeart/2005/8/layout/vProcess5"/>
    <dgm:cxn modelId="{81EB6D19-2FE7-7E49-BC99-27754144D55B}" type="presParOf" srcId="{B0217121-ED48-034E-9093-A77FAD76D595}" destId="{39E36CED-B42F-E740-B515-BFC9C55C978D}" srcOrd="8" destOrd="0" presId="urn:microsoft.com/office/officeart/2005/8/layout/vProcess5"/>
    <dgm:cxn modelId="{65A3050D-1E3A-6044-A00E-CE370D385AEE}" type="presParOf" srcId="{B0217121-ED48-034E-9093-A77FAD76D595}" destId="{E02C3002-AB92-C54D-A4DA-69FF62AC1FD5}" srcOrd="9" destOrd="0" presId="urn:microsoft.com/office/officeart/2005/8/layout/vProcess5"/>
    <dgm:cxn modelId="{93602107-DF5A-0B48-B3F6-BAC00757F085}" type="presParOf" srcId="{B0217121-ED48-034E-9093-A77FAD76D595}" destId="{3784014D-DE5A-E04B-B53C-1F8842521655}" srcOrd="10" destOrd="0" presId="urn:microsoft.com/office/officeart/2005/8/layout/vProcess5"/>
    <dgm:cxn modelId="{CFE74753-ABDD-0542-9114-7DBA0B4AAFD1}" type="presParOf" srcId="{B0217121-ED48-034E-9093-A77FAD76D595}" destId="{F2234474-B76F-9F4A-BFCC-1CB307930715}" srcOrd="11" destOrd="0" presId="urn:microsoft.com/office/officeart/2005/8/layout/vProcess5"/>
    <dgm:cxn modelId="{C201DC69-C591-6B4B-8902-2A912EEB8CA1}" type="presParOf" srcId="{B0217121-ED48-034E-9093-A77FAD76D595}" destId="{55300F50-9060-7847-8BE3-A8150971F7DD}" srcOrd="12" destOrd="0" presId="urn:microsoft.com/office/officeart/2005/8/layout/vProcess5"/>
    <dgm:cxn modelId="{097C79E4-E617-AB43-980C-E47127A34989}" type="presParOf" srcId="{B0217121-ED48-034E-9093-A77FAD76D595}" destId="{879D425E-9EB9-D240-8F0C-A38C8268C23E}" srcOrd="13" destOrd="0" presId="urn:microsoft.com/office/officeart/2005/8/layout/vProcess5"/>
    <dgm:cxn modelId="{C814E34E-3EB7-BA41-82E4-4660D33A8AD5}" type="presParOf" srcId="{B0217121-ED48-034E-9093-A77FAD76D595}" destId="{08A7FC50-1618-704C-952A-D697DF927FA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A0329F-A5C8-9940-BD20-8ED715F947EF}">
      <dsp:nvSpPr>
        <dsp:cNvPr id="0" name=""/>
        <dsp:cNvSpPr/>
      </dsp:nvSpPr>
      <dsp:spPr>
        <a:xfrm>
          <a:off x="371322" y="2616"/>
          <a:ext cx="3306061" cy="143855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1.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Metoder understøtter vores behov for at arbejde kreativt ift. praktiske og ofte presserende problemstillinger </a:t>
          </a:r>
          <a:endParaRPr lang="en-US" sz="1400" kern="1200" dirty="0"/>
        </a:p>
      </dsp:txBody>
      <dsp:txXfrm>
        <a:off x="371322" y="2616"/>
        <a:ext cx="3306061" cy="1438553"/>
      </dsp:txXfrm>
    </dsp:sp>
    <dsp:sp modelId="{A86F4120-3FCC-F34C-9B66-BDEAF984F93E}">
      <dsp:nvSpPr>
        <dsp:cNvPr id="0" name=""/>
        <dsp:cNvSpPr/>
      </dsp:nvSpPr>
      <dsp:spPr>
        <a:xfrm>
          <a:off x="4007990" y="19258"/>
          <a:ext cx="3306061" cy="140526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2.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Inviterer til samarbejdsrelationer mellem forskere, organisationer og praktikere, hvor vi kan medvirke til at skabe nye kommunikative rum for dialog og udvikling </a:t>
          </a:r>
          <a:endParaRPr lang="en-US" sz="1400" kern="1200" dirty="0"/>
        </a:p>
      </dsp:txBody>
      <dsp:txXfrm>
        <a:off x="4007990" y="19258"/>
        <a:ext cx="3306061" cy="1405268"/>
      </dsp:txXfrm>
    </dsp:sp>
    <dsp:sp modelId="{EA9F88AD-DEB9-CD40-85AD-FF1F22EEA2AE}">
      <dsp:nvSpPr>
        <dsp:cNvPr id="0" name=""/>
        <dsp:cNvSpPr/>
      </dsp:nvSpPr>
      <dsp:spPr>
        <a:xfrm>
          <a:off x="371322" y="1771775"/>
          <a:ext cx="3306061" cy="116633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3.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Eklektisk - både i relation til dokumentation og formidling </a:t>
          </a:r>
          <a:endParaRPr lang="en-US" sz="1400" kern="1200" dirty="0"/>
        </a:p>
      </dsp:txBody>
      <dsp:txXfrm>
        <a:off x="371322" y="1771775"/>
        <a:ext cx="3306061" cy="1166338"/>
      </dsp:txXfrm>
    </dsp:sp>
    <dsp:sp modelId="{ED49F959-21EA-8044-9ED2-EF0167EE3242}">
      <dsp:nvSpPr>
        <dsp:cNvPr id="0" name=""/>
        <dsp:cNvSpPr/>
      </dsp:nvSpPr>
      <dsp:spPr>
        <a:xfrm>
          <a:off x="4007990" y="1779978"/>
          <a:ext cx="3306061" cy="114993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4.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Er værdiorienterede, søger at arbejde med problemstillinger, som er betydningsfulde for </a:t>
          </a:r>
          <a:endParaRPr lang="en-US" sz="1400" kern="1200" dirty="0"/>
        </a:p>
      </dsp:txBody>
      <dsp:txXfrm>
        <a:off x="4007990" y="1779978"/>
        <a:ext cx="3306061" cy="1149934"/>
      </dsp:txXfrm>
    </dsp:sp>
    <dsp:sp modelId="{DE23A747-76E7-704A-A850-D9FAA1098F56}">
      <dsp:nvSpPr>
        <dsp:cNvPr id="0" name=""/>
        <dsp:cNvSpPr/>
      </dsp:nvSpPr>
      <dsp:spPr>
        <a:xfrm>
          <a:off x="371322" y="3268720"/>
          <a:ext cx="3306061" cy="127385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trivsel, livet, hverdagen, samfund og den bredere økologiske kontekst, vi er en del af </a:t>
          </a:r>
          <a:endParaRPr lang="en-US" sz="1400" kern="1200" dirty="0"/>
        </a:p>
      </dsp:txBody>
      <dsp:txXfrm>
        <a:off x="371322" y="3268720"/>
        <a:ext cx="3306061" cy="1273852"/>
      </dsp:txXfrm>
    </dsp:sp>
    <dsp:sp modelId="{56BDD669-3E49-3E45-9ED5-324F5C2DFA4F}">
      <dsp:nvSpPr>
        <dsp:cNvPr id="0" name=""/>
        <dsp:cNvSpPr/>
      </dsp:nvSpPr>
      <dsp:spPr>
        <a:xfrm>
          <a:off x="4007990" y="3289073"/>
          <a:ext cx="3306061" cy="123314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5.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Er en levende fremspirende proces, der ikke kan fastlægges på </a:t>
          </a:r>
          <a:r>
            <a:rPr lang="da-DK" sz="1400" kern="1200" dirty="0" err="1"/>
            <a:t>forhånd</a:t>
          </a:r>
          <a:r>
            <a:rPr lang="da-DK" sz="1400" kern="1200" dirty="0"/>
            <a:t>, men ændres og </a:t>
          </a:r>
          <a:endParaRPr lang="en-US" sz="1400" kern="1200" dirty="0"/>
        </a:p>
      </dsp:txBody>
      <dsp:txXfrm>
        <a:off x="4007990" y="3289073"/>
        <a:ext cx="3306061" cy="1233147"/>
      </dsp:txXfrm>
    </dsp:sp>
    <dsp:sp modelId="{F5E3AA64-2B2D-6A4A-84FB-1B2652DFA01D}">
      <dsp:nvSpPr>
        <dsp:cNvPr id="0" name=""/>
        <dsp:cNvSpPr/>
      </dsp:nvSpPr>
      <dsp:spPr>
        <a:xfrm>
          <a:off x="2189656" y="4873179"/>
          <a:ext cx="3306061" cy="124094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udvikles </a:t>
          </a:r>
          <a:r>
            <a:rPr lang="da-DK" sz="1400" kern="1200" dirty="0" err="1"/>
            <a:t>efterhånden</a:t>
          </a:r>
          <a:r>
            <a:rPr lang="da-DK" sz="1400" kern="1200" dirty="0"/>
            <a:t> som deltagerne uddyber deres </a:t>
          </a:r>
          <a:r>
            <a:rPr lang="da-DK" sz="1400" kern="1200" dirty="0" err="1"/>
            <a:t>forståelse</a:t>
          </a:r>
          <a:r>
            <a:rPr lang="da-DK" sz="1400" kern="1200" dirty="0"/>
            <a:t> af problemstillingerne og deres evne til medforskning </a:t>
          </a:r>
          <a:r>
            <a:rPr lang="da-DK" sz="1400" kern="1200" dirty="0" err="1"/>
            <a:t>både</a:t>
          </a:r>
          <a:r>
            <a:rPr lang="da-DK" sz="1400" kern="1200" dirty="0"/>
            <a:t> individuelt og kollektivt </a:t>
          </a:r>
          <a:endParaRPr lang="en-US" sz="1400" kern="1200" dirty="0"/>
        </a:p>
      </dsp:txBody>
      <dsp:txXfrm>
        <a:off x="2189656" y="4873179"/>
        <a:ext cx="3306061" cy="12409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CD1336-B1E5-6C4E-8D9F-1B655B8569EB}">
      <dsp:nvSpPr>
        <dsp:cNvPr id="0" name=""/>
        <dsp:cNvSpPr/>
      </dsp:nvSpPr>
      <dsp:spPr>
        <a:xfrm>
          <a:off x="0" y="0"/>
          <a:ext cx="484001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5015D3-C0E6-654A-8BCF-91FE785D73D3}">
      <dsp:nvSpPr>
        <dsp:cNvPr id="0" name=""/>
        <dsp:cNvSpPr/>
      </dsp:nvSpPr>
      <dsp:spPr>
        <a:xfrm>
          <a:off x="0" y="0"/>
          <a:ext cx="4840010" cy="960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700" kern="1200" dirty="0"/>
            <a:t>Læring med udgangspunkt i aktiv handling </a:t>
          </a:r>
          <a:endParaRPr lang="en-US" sz="2700" kern="1200" dirty="0"/>
        </a:p>
      </dsp:txBody>
      <dsp:txXfrm>
        <a:off x="0" y="0"/>
        <a:ext cx="4840010" cy="960916"/>
      </dsp:txXfrm>
    </dsp:sp>
    <dsp:sp modelId="{CEB3237D-51F6-7B4F-BCB9-6B8ECB9AD189}">
      <dsp:nvSpPr>
        <dsp:cNvPr id="0" name=""/>
        <dsp:cNvSpPr/>
      </dsp:nvSpPr>
      <dsp:spPr>
        <a:xfrm>
          <a:off x="0" y="960916"/>
          <a:ext cx="484001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73FD93-4194-5143-BE53-76745897B249}">
      <dsp:nvSpPr>
        <dsp:cNvPr id="0" name=""/>
        <dsp:cNvSpPr/>
      </dsp:nvSpPr>
      <dsp:spPr>
        <a:xfrm>
          <a:off x="0" y="960916"/>
          <a:ext cx="4840010" cy="960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700" kern="1200"/>
            <a:t>Læring med udgangspunkt i deltagelse </a:t>
          </a:r>
          <a:endParaRPr lang="en-US" sz="2700" kern="1200"/>
        </a:p>
      </dsp:txBody>
      <dsp:txXfrm>
        <a:off x="0" y="960916"/>
        <a:ext cx="4840010" cy="960916"/>
      </dsp:txXfrm>
    </dsp:sp>
    <dsp:sp modelId="{BAD42597-4684-7B4B-A96A-12B8C553E203}">
      <dsp:nvSpPr>
        <dsp:cNvPr id="0" name=""/>
        <dsp:cNvSpPr/>
      </dsp:nvSpPr>
      <dsp:spPr>
        <a:xfrm>
          <a:off x="0" y="1921833"/>
          <a:ext cx="4840010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E3601C-705D-614E-9E05-D29EA4C3E9EC}">
      <dsp:nvSpPr>
        <dsp:cNvPr id="0" name=""/>
        <dsp:cNvSpPr/>
      </dsp:nvSpPr>
      <dsp:spPr>
        <a:xfrm>
          <a:off x="0" y="1921833"/>
          <a:ext cx="4840010" cy="960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700" kern="1200"/>
            <a:t>Læring med udgangspunkt i eksperimentering </a:t>
          </a:r>
          <a:endParaRPr lang="en-US" sz="2700" kern="1200"/>
        </a:p>
      </dsp:txBody>
      <dsp:txXfrm>
        <a:off x="0" y="1921833"/>
        <a:ext cx="4840010" cy="960916"/>
      </dsp:txXfrm>
    </dsp:sp>
    <dsp:sp modelId="{68A53F45-71DC-C348-9E8D-2A31195A184F}">
      <dsp:nvSpPr>
        <dsp:cNvPr id="0" name=""/>
        <dsp:cNvSpPr/>
      </dsp:nvSpPr>
      <dsp:spPr>
        <a:xfrm>
          <a:off x="0" y="2882749"/>
          <a:ext cx="484001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EAEB36-3F62-E44F-8099-9086FC1E9BEA}">
      <dsp:nvSpPr>
        <dsp:cNvPr id="0" name=""/>
        <dsp:cNvSpPr/>
      </dsp:nvSpPr>
      <dsp:spPr>
        <a:xfrm>
          <a:off x="0" y="2882749"/>
          <a:ext cx="4840010" cy="960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700" kern="1200"/>
            <a:t>Læring med udgangspunkt i refleksion </a:t>
          </a:r>
          <a:endParaRPr lang="en-US" sz="2700" kern="1200"/>
        </a:p>
      </dsp:txBody>
      <dsp:txXfrm>
        <a:off x="0" y="2882749"/>
        <a:ext cx="4840010" cy="9609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A02BA9-D1DE-CC40-A5A4-4983B5B635A5}">
      <dsp:nvSpPr>
        <dsp:cNvPr id="0" name=""/>
        <dsp:cNvSpPr/>
      </dsp:nvSpPr>
      <dsp:spPr>
        <a:xfrm>
          <a:off x="0" y="0"/>
          <a:ext cx="4823002" cy="99084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Hvordan kan du bruge AF i din organisations udviklings- og medborgerprojekter?</a:t>
          </a:r>
          <a:endParaRPr lang="en-US" sz="1800" kern="1200" dirty="0"/>
        </a:p>
      </dsp:txBody>
      <dsp:txXfrm>
        <a:off x="29021" y="29021"/>
        <a:ext cx="3637875" cy="932801"/>
      </dsp:txXfrm>
    </dsp:sp>
    <dsp:sp modelId="{D984CC21-9950-164C-81C5-56DEF8819B9D}">
      <dsp:nvSpPr>
        <dsp:cNvPr id="0" name=""/>
        <dsp:cNvSpPr/>
      </dsp:nvSpPr>
      <dsp:spPr>
        <a:xfrm>
          <a:off x="360159" y="1128461"/>
          <a:ext cx="4823002" cy="990843"/>
        </a:xfrm>
        <a:prstGeom prst="roundRect">
          <a:avLst>
            <a:gd name="adj" fmla="val 10000"/>
          </a:avLst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/>
            <a:t>Hvad inspirerer dig mest på baggrund af nuværende projekter?</a:t>
          </a:r>
          <a:endParaRPr lang="en-US" sz="1800" kern="1200"/>
        </a:p>
      </dsp:txBody>
      <dsp:txXfrm>
        <a:off x="389180" y="1157482"/>
        <a:ext cx="3760753" cy="932801"/>
      </dsp:txXfrm>
    </dsp:sp>
    <dsp:sp modelId="{AE2999D3-6BE9-6E4E-8215-4F04B61C3D7F}">
      <dsp:nvSpPr>
        <dsp:cNvPr id="0" name=""/>
        <dsp:cNvSpPr/>
      </dsp:nvSpPr>
      <dsp:spPr>
        <a:xfrm>
          <a:off x="720318" y="2256922"/>
          <a:ext cx="4823002" cy="990843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Deltagerforståelse?</a:t>
          </a:r>
          <a:endParaRPr lang="en-US" sz="1800" kern="1200" dirty="0"/>
        </a:p>
      </dsp:txBody>
      <dsp:txXfrm>
        <a:off x="749339" y="2285943"/>
        <a:ext cx="3760753" cy="932801"/>
      </dsp:txXfrm>
    </dsp:sp>
    <dsp:sp modelId="{81F3B82D-AF62-E646-B064-176BB22C456C}">
      <dsp:nvSpPr>
        <dsp:cNvPr id="0" name=""/>
        <dsp:cNvSpPr/>
      </dsp:nvSpPr>
      <dsp:spPr>
        <a:xfrm>
          <a:off x="1080477" y="3385383"/>
          <a:ext cx="4823002" cy="990843"/>
        </a:xfrm>
        <a:prstGeom prst="roundRect">
          <a:avLst>
            <a:gd name="adj" fmla="val 10000"/>
          </a:avLst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Forandringsforståelse?</a:t>
          </a:r>
          <a:endParaRPr lang="en-US" sz="1800" kern="1200" dirty="0"/>
        </a:p>
      </dsp:txBody>
      <dsp:txXfrm>
        <a:off x="1109498" y="3414404"/>
        <a:ext cx="3760753" cy="932801"/>
      </dsp:txXfrm>
    </dsp:sp>
    <dsp:sp modelId="{9D86A27F-C10E-6A41-9C0F-19EEFD02B650}">
      <dsp:nvSpPr>
        <dsp:cNvPr id="0" name=""/>
        <dsp:cNvSpPr/>
      </dsp:nvSpPr>
      <dsp:spPr>
        <a:xfrm>
          <a:off x="1440637" y="4513844"/>
          <a:ext cx="4823002" cy="990843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/>
            <a:t>Ressourceforståelse? (tid, penge, kontekst)</a:t>
          </a:r>
          <a:endParaRPr lang="en-US" sz="1800" kern="1200"/>
        </a:p>
      </dsp:txBody>
      <dsp:txXfrm>
        <a:off x="1469658" y="4542865"/>
        <a:ext cx="3760753" cy="932801"/>
      </dsp:txXfrm>
    </dsp:sp>
    <dsp:sp modelId="{C521D870-1120-744F-8AD8-C9E3B84FF8C7}">
      <dsp:nvSpPr>
        <dsp:cNvPr id="0" name=""/>
        <dsp:cNvSpPr/>
      </dsp:nvSpPr>
      <dsp:spPr>
        <a:xfrm>
          <a:off x="4178954" y="723866"/>
          <a:ext cx="644048" cy="64404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4323865" y="723866"/>
        <a:ext cx="354226" cy="484646"/>
      </dsp:txXfrm>
    </dsp:sp>
    <dsp:sp modelId="{27CDCE45-5133-2241-9155-6EA8DED71D76}">
      <dsp:nvSpPr>
        <dsp:cNvPr id="0" name=""/>
        <dsp:cNvSpPr/>
      </dsp:nvSpPr>
      <dsp:spPr>
        <a:xfrm>
          <a:off x="4539113" y="1852327"/>
          <a:ext cx="644048" cy="64404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4684024" y="1852327"/>
        <a:ext cx="354226" cy="484646"/>
      </dsp:txXfrm>
    </dsp:sp>
    <dsp:sp modelId="{39E36CED-B42F-E740-B515-BFC9C55C978D}">
      <dsp:nvSpPr>
        <dsp:cNvPr id="0" name=""/>
        <dsp:cNvSpPr/>
      </dsp:nvSpPr>
      <dsp:spPr>
        <a:xfrm>
          <a:off x="4899272" y="2964274"/>
          <a:ext cx="644048" cy="64404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5044183" y="2964274"/>
        <a:ext cx="354226" cy="484646"/>
      </dsp:txXfrm>
    </dsp:sp>
    <dsp:sp modelId="{E02C3002-AB92-C54D-A4DA-69FF62AC1FD5}">
      <dsp:nvSpPr>
        <dsp:cNvPr id="0" name=""/>
        <dsp:cNvSpPr/>
      </dsp:nvSpPr>
      <dsp:spPr>
        <a:xfrm>
          <a:off x="5259432" y="4103744"/>
          <a:ext cx="644048" cy="64404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5404343" y="4103744"/>
        <a:ext cx="354226" cy="4846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807AD5-2BF2-D242-BD7B-770B52358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A13EC13-D0F3-4E40-B1F4-7EDDA8492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AD9F7BA-7904-D64E-A91D-DF696C0E6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25A9-9CAD-C042-BDAD-8F4E1D97FC34}" type="datetimeFigureOut">
              <a:rPr lang="da-DK" smtClean="0"/>
              <a:t>23.10.2021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764FA81-D140-0543-9F66-B49260F54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96862E6-C0E7-8D45-9708-55E4F11CE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2E8E-24B2-8C43-A11F-2A5FA5C0C1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8628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614686-AF00-1745-868D-73CB0D7CB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C114337-7CD5-9E4F-9E79-7CECC6CD6C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B6A2702-6193-B74E-BA07-1D6032471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25A9-9CAD-C042-BDAD-8F4E1D97FC34}" type="datetimeFigureOut">
              <a:rPr lang="da-DK" smtClean="0"/>
              <a:t>23.10.2021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E9B7795-113A-264C-B399-95EC1D28E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26C5DD5-A886-A841-9EC9-7348CC6E1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2E8E-24B2-8C43-A11F-2A5FA5C0C1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878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7DA64F72-FC86-D74A-8F71-E26539B898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E71EA25-A41A-7F44-AE07-04751B177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66155FC-2BB4-734C-B4DB-80992F512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25A9-9CAD-C042-BDAD-8F4E1D97FC34}" type="datetimeFigureOut">
              <a:rPr lang="da-DK" smtClean="0"/>
              <a:t>23.10.2021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A24E972-6467-3947-A7A0-ECCE26820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63632F5-F19F-0F43-A668-249062EA8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2E8E-24B2-8C43-A11F-2A5FA5C0C1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056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8D481F-6983-634A-B34F-B5D925006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4827019-843E-2545-B887-D75A878F7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CCF2169-7DFF-2248-A0E6-A0C458003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25A9-9CAD-C042-BDAD-8F4E1D97FC34}" type="datetimeFigureOut">
              <a:rPr lang="da-DK" smtClean="0"/>
              <a:t>23.10.2021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1C15FA3-D909-E446-BD6D-99BD37345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927F5E-7471-5A4F-8254-6DA0A5385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2E8E-24B2-8C43-A11F-2A5FA5C0C1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567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C0196C-96E3-2D4C-A246-7396B0DAF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8FB21AB-E3FB-614C-BCFA-A6887D944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3CAEA40-2A66-9049-8B1C-D0B242864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25A9-9CAD-C042-BDAD-8F4E1D97FC34}" type="datetimeFigureOut">
              <a:rPr lang="da-DK" smtClean="0"/>
              <a:t>23.10.2021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5129C47-FA37-D547-983E-53C33FD10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B4946BC-C623-C34D-925B-321AA6AF5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2E8E-24B2-8C43-A11F-2A5FA5C0C1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6352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542ABB-0A75-024E-ABA1-72F2128AA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AFA3814-C20D-AC4B-B197-2DE969254C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43164A6-E39B-A148-8FAC-D7BAC32437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E35A86A-0B54-3241-A370-26DDF3DB4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25A9-9CAD-C042-BDAD-8F4E1D97FC34}" type="datetimeFigureOut">
              <a:rPr lang="da-DK" smtClean="0"/>
              <a:t>23.10.2021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489563E-205C-E643-A17F-189D023A8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8CE0971-AA7A-C049-94DC-F3CEEF132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2E8E-24B2-8C43-A11F-2A5FA5C0C1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9936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8E597D-BF2A-DD40-BB89-CD8B1FD8F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FD4A163-C94D-0D40-871A-60C652BFD9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29D0E3B-53AC-DF42-B51F-BF0E7BAFE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A78C9397-C804-E640-B451-7C489C2B8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2D13ED36-9FAF-2E44-AA84-155E9CE337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0AFE561-CF8D-DE45-8BEC-AA6A65328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25A9-9CAD-C042-BDAD-8F4E1D97FC34}" type="datetimeFigureOut">
              <a:rPr lang="da-DK" smtClean="0"/>
              <a:t>23.10.2021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3084865B-1E9C-0D42-8224-32E45D362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7233EFD3-29D7-BD42-A49C-4C92B13FA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2E8E-24B2-8C43-A11F-2A5FA5C0C1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897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1658AB-5E33-F94A-B697-07431BAB5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5A3A4BD-3A3A-BB4D-A866-52B5EE380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25A9-9CAD-C042-BDAD-8F4E1D97FC34}" type="datetimeFigureOut">
              <a:rPr lang="da-DK" smtClean="0"/>
              <a:t>23.10.2021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FB2E08BA-77D3-ED48-A733-A2BFBCD3B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533A483-CA2E-DE41-AD6C-04BD3828E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2E8E-24B2-8C43-A11F-2A5FA5C0C1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580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2DD9442D-D202-D14B-BE5E-DD28E178C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25A9-9CAD-C042-BDAD-8F4E1D97FC34}" type="datetimeFigureOut">
              <a:rPr lang="da-DK" smtClean="0"/>
              <a:t>23.10.2021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A4D7698-1B4B-8042-9A1F-17C039E4A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E251C982-90B6-7045-981E-7551C8EF1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2E8E-24B2-8C43-A11F-2A5FA5C0C1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3381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9313B5-5653-7E44-B966-0F83C6A2E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32F7295-9F58-2F40-884A-D70F24008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2316BAF-B8FE-E241-B774-E9FC049938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2DFC48B-E42E-BF41-8173-BF786D17D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25A9-9CAD-C042-BDAD-8F4E1D97FC34}" type="datetimeFigureOut">
              <a:rPr lang="da-DK" smtClean="0"/>
              <a:t>23.10.2021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5F15544-4567-B849-B532-61938811E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FAAAEFE-F4EF-A34C-8116-A4EA83D76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2E8E-24B2-8C43-A11F-2A5FA5C0C1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741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4244C2-40A5-B245-B3D0-70FADF5E3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C3B5B313-6513-724D-90BA-A231D40DF5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E54FA2D-C720-534D-97A8-8F9F0506F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99DCE61-1E79-2942-86FD-40BAEC12C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25A9-9CAD-C042-BDAD-8F4E1D97FC34}" type="datetimeFigureOut">
              <a:rPr lang="da-DK" smtClean="0"/>
              <a:t>23.10.2021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8B1C7D7-4C68-884F-9246-0E253FFE1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5162815-C992-514F-A7E4-22003EEC1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2E8E-24B2-8C43-A11F-2A5FA5C0C1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31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1B527D2D-38BA-7A44-B0FF-79DAFDB02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BB1678A-9F83-BF41-BE5E-5A90765E9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2242E74-838C-EF44-AC37-269140118A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225A9-9CAD-C042-BDAD-8F4E1D97FC34}" type="datetimeFigureOut">
              <a:rPr lang="da-DK" smtClean="0"/>
              <a:t>23.10.2021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3069EC9-D696-2045-80E5-81844454FE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DD745E0-FAC4-3445-94F9-66612CE536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D2E8E-24B2-8C43-A11F-2A5FA5C0C1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320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oukrisanne@gmail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v3F3pdhNk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84769FE-1656-422F-86E1-8C1B16C27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B249F6D-244F-494A-98B9-5CC7413C4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5760" y="682754"/>
            <a:ext cx="5492493" cy="5492493"/>
          </a:xfrm>
          <a:custGeom>
            <a:avLst/>
            <a:gdLst>
              <a:gd name="connsiteX0" fmla="*/ 2746247 w 5492493"/>
              <a:gd name="connsiteY0" fmla="*/ 0 h 5492493"/>
              <a:gd name="connsiteX1" fmla="*/ 5492493 w 5492493"/>
              <a:gd name="connsiteY1" fmla="*/ 2746247 h 5492493"/>
              <a:gd name="connsiteX2" fmla="*/ 2746247 w 5492493"/>
              <a:gd name="connsiteY2" fmla="*/ 5492493 h 5492493"/>
              <a:gd name="connsiteX3" fmla="*/ 0 w 5492493"/>
              <a:gd name="connsiteY3" fmla="*/ 2746247 h 5492493"/>
              <a:gd name="connsiteX4" fmla="*/ 2746247 w 5492493"/>
              <a:gd name="connsiteY4" fmla="*/ 0 h 549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2493" h="5492493">
                <a:moveTo>
                  <a:pt x="2746247" y="0"/>
                </a:moveTo>
                <a:cubicBezTo>
                  <a:pt x="4262957" y="0"/>
                  <a:pt x="5492493" y="1229536"/>
                  <a:pt x="5492493" y="2746247"/>
                </a:cubicBezTo>
                <a:cubicBezTo>
                  <a:pt x="5492493" y="4262957"/>
                  <a:pt x="4262957" y="5492493"/>
                  <a:pt x="2746247" y="5492493"/>
                </a:cubicBezTo>
                <a:cubicBezTo>
                  <a:pt x="1229536" y="5492493"/>
                  <a:pt x="0" y="4262957"/>
                  <a:pt x="0" y="2746247"/>
                </a:cubicBezTo>
                <a:cubicBezTo>
                  <a:pt x="0" y="1229536"/>
                  <a:pt x="1229536" y="0"/>
                  <a:pt x="274624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06C536E-6ECA-4211-AF8C-A2671C484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34260" y="5435945"/>
            <a:ext cx="435428" cy="435428"/>
          </a:xfrm>
          <a:prstGeom prst="ellipse">
            <a:avLst/>
          </a:prstGeom>
          <a:solidFill>
            <a:schemeClr val="tx1">
              <a:lumMod val="65000"/>
              <a:lumOff val="3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EAA70EA-2201-4F5D-AF08-58CFF851C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011593" y="3567390"/>
            <a:ext cx="2311806" cy="2303982"/>
          </a:xfrm>
          <a:custGeom>
            <a:avLst/>
            <a:gdLst>
              <a:gd name="connsiteX0" fmla="*/ 0 w 3108399"/>
              <a:gd name="connsiteY0" fmla="*/ 0 h 3097879"/>
              <a:gd name="connsiteX1" fmla="*/ 159985 w 3108399"/>
              <a:gd name="connsiteY1" fmla="*/ 4045 h 3097879"/>
              <a:gd name="connsiteX2" fmla="*/ 3092907 w 3108399"/>
              <a:gd name="connsiteY2" fmla="*/ 2791087 h 3097879"/>
              <a:gd name="connsiteX3" fmla="*/ 3108399 w 3108399"/>
              <a:gd name="connsiteY3" fmla="*/ 3097879 h 3097879"/>
              <a:gd name="connsiteX4" fmla="*/ 2470733 w 3108399"/>
              <a:gd name="connsiteY4" fmla="*/ 3097879 h 3097879"/>
              <a:gd name="connsiteX5" fmla="*/ 2458534 w 3108399"/>
              <a:gd name="connsiteY5" fmla="*/ 2856285 h 3097879"/>
              <a:gd name="connsiteX6" fmla="*/ 252674 w 3108399"/>
              <a:gd name="connsiteY6" fmla="*/ 650424 h 3097879"/>
              <a:gd name="connsiteX7" fmla="*/ 0 w 3108399"/>
              <a:gd name="connsiteY7" fmla="*/ 637665 h 309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8399" h="3097879">
                <a:moveTo>
                  <a:pt x="0" y="0"/>
                </a:moveTo>
                <a:lnTo>
                  <a:pt x="159985" y="4045"/>
                </a:lnTo>
                <a:cubicBezTo>
                  <a:pt x="1696687" y="81941"/>
                  <a:pt x="2939004" y="1275632"/>
                  <a:pt x="3092907" y="2791087"/>
                </a:cubicBezTo>
                <a:lnTo>
                  <a:pt x="3108399" y="3097879"/>
                </a:lnTo>
                <a:lnTo>
                  <a:pt x="2470733" y="3097879"/>
                </a:lnTo>
                <a:lnTo>
                  <a:pt x="2458534" y="2856285"/>
                </a:lnTo>
                <a:cubicBezTo>
                  <a:pt x="2340416" y="1693197"/>
                  <a:pt x="1415762" y="768542"/>
                  <a:pt x="252674" y="650424"/>
                </a:cubicBezTo>
                <a:lnTo>
                  <a:pt x="0" y="637665"/>
                </a:ln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35AAB35-715B-184A-892E-CA3A275CC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8317" y="1639614"/>
            <a:ext cx="2859366" cy="3237186"/>
          </a:xfrm>
        </p:spPr>
        <p:txBody>
          <a:bodyPr anchor="ctr">
            <a:normAutofit/>
          </a:bodyPr>
          <a:lstStyle/>
          <a:p>
            <a:r>
              <a:rPr lang="da-DK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Aktionsforskning</a:t>
            </a:r>
            <a:br>
              <a:rPr lang="da-DK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da-DK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Anne Esther </a:t>
            </a:r>
            <a:r>
              <a:rPr lang="en-US" sz="20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Boukris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boukrisanne@gmail.com</a:t>
            </a:r>
            <a:b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0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socialcities.dk</a:t>
            </a:r>
            <a:b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26234069</a:t>
            </a:r>
            <a:endParaRPr lang="da-DK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DAA32C4-24A0-BC4F-862B-B99096A06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276" y="430925"/>
            <a:ext cx="5038300" cy="564405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a-DK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CISU 2. december 2021, </a:t>
            </a:r>
            <a:r>
              <a:rPr lang="da-DK" sz="1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Vartov</a:t>
            </a:r>
            <a:endParaRPr lang="da-DK" sz="18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endParaRPr lang="da-DK" sz="18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da-DK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Fokus på samarbejde mellem FORSKNING &amp; CIVILSAMFUND.</a:t>
            </a:r>
          </a:p>
          <a:p>
            <a:pPr marL="0" indent="0">
              <a:buNone/>
            </a:pPr>
            <a:r>
              <a:rPr lang="da-DK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Hvordan ”AKTIONSFORSKNING (AF)” kan være berigende for alle aktører i udviklingsfeltet</a:t>
            </a:r>
          </a:p>
          <a:p>
            <a:pPr marL="0" indent="0">
              <a:buNone/>
            </a:pPr>
            <a:endParaRPr lang="da-DK" sz="18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da-DK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Dagens ambition: </a:t>
            </a:r>
          </a:p>
          <a:p>
            <a:pPr marL="0" indent="0">
              <a:buNone/>
            </a:pPr>
            <a:endParaRPr lang="da-DK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da-DK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Er at samle praksisbaserede input til </a:t>
            </a:r>
            <a:r>
              <a:rPr lang="da-DK" sz="18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guiding</a:t>
            </a:r>
            <a:r>
              <a:rPr lang="da-DK" sz="1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principles for AF</a:t>
            </a:r>
            <a:r>
              <a:rPr lang="da-DK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 CISU sammenhæng</a:t>
            </a:r>
            <a:endParaRPr lang="da-DK" sz="18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endParaRPr lang="da-DK" sz="18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endParaRPr lang="da-DK" sz="1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267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9EA95B6-474F-45AC-818B-C16DDA5A4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4BD8C85-3E1B-430D-B450-1C103B9EF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1601" y="1751605"/>
            <a:ext cx="2705100" cy="33547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E469ECE-D9FC-C846-B216-E3F8D6AAB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206" y="2097290"/>
            <a:ext cx="2032863" cy="2663420"/>
          </a:xfrm>
        </p:spPr>
        <p:txBody>
          <a:bodyPr>
            <a:normAutofit/>
          </a:bodyPr>
          <a:lstStyle/>
          <a:p>
            <a:pPr algn="ctr"/>
            <a:r>
              <a:rPr lang="da-DK" sz="2400" dirty="0">
                <a:solidFill>
                  <a:srgbClr val="595959"/>
                </a:solidFill>
              </a:rPr>
              <a:t>Læring &amp; Deltagelse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FE22830-D1DB-4DDE-9CC9-1F1A16F5C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8300" y="0"/>
            <a:ext cx="67437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5470963-6C71-CA40-9774-115FE6693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3241" y="420414"/>
            <a:ext cx="6011917" cy="6053958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da-DK" sz="2200" dirty="0">
                <a:solidFill>
                  <a:srgbClr val="595959"/>
                </a:solidFill>
              </a:rPr>
              <a:t>AF forudsætter at konkrete medlemmer af organisationen </a:t>
            </a:r>
            <a:r>
              <a:rPr lang="da-DK" sz="2200" i="1" dirty="0">
                <a:solidFill>
                  <a:srgbClr val="FF0000"/>
                </a:solidFill>
              </a:rPr>
              <a:t>deltager</a:t>
            </a:r>
            <a:r>
              <a:rPr lang="da-DK" sz="2200" i="1" dirty="0">
                <a:solidFill>
                  <a:srgbClr val="595959"/>
                </a:solidFill>
              </a:rPr>
              <a:t> </a:t>
            </a:r>
            <a:r>
              <a:rPr lang="da-DK" sz="2200" dirty="0">
                <a:solidFill>
                  <a:srgbClr val="595959"/>
                </a:solidFill>
              </a:rPr>
              <a:t>i udformningen, og afprøvningen af de handlinger, man forventer, vil skabe positiv forandring og nye erkendelser.</a:t>
            </a:r>
          </a:p>
          <a:p>
            <a:pPr marL="0" indent="0">
              <a:buNone/>
            </a:pPr>
            <a:r>
              <a:rPr lang="da-DK" sz="2200" dirty="0">
                <a:solidFill>
                  <a:srgbClr val="FF0000"/>
                </a:solidFill>
              </a:rPr>
              <a:t>Deltagerne inviteres til at definere, frembringe og vurdere værdien af en given organisatorisk forandring. </a:t>
            </a:r>
          </a:p>
          <a:p>
            <a:pPr marL="0" indent="0">
              <a:buNone/>
            </a:pPr>
            <a:r>
              <a:rPr lang="da-DK" sz="2200" dirty="0">
                <a:solidFill>
                  <a:srgbClr val="595959"/>
                </a:solidFill>
              </a:rPr>
              <a:t>Processen </a:t>
            </a:r>
            <a:r>
              <a:rPr lang="da-DK" sz="2200" dirty="0" err="1">
                <a:solidFill>
                  <a:srgbClr val="595959"/>
                </a:solidFill>
              </a:rPr>
              <a:t>faciliteres</a:t>
            </a:r>
            <a:r>
              <a:rPr lang="da-DK" sz="2200" dirty="0">
                <a:solidFill>
                  <a:srgbClr val="595959"/>
                </a:solidFill>
              </a:rPr>
              <a:t> af </a:t>
            </a:r>
            <a:r>
              <a:rPr lang="da-DK" sz="2200" i="1" dirty="0">
                <a:solidFill>
                  <a:srgbClr val="595959"/>
                </a:solidFill>
              </a:rPr>
              <a:t>forskeren (i projektet)</a:t>
            </a:r>
            <a:r>
              <a:rPr lang="da-DK" sz="2200" dirty="0">
                <a:solidFill>
                  <a:srgbClr val="595959"/>
                </a:solidFill>
              </a:rPr>
              <a:t>, hvis </a:t>
            </a:r>
            <a:r>
              <a:rPr lang="da-DK" sz="2200" dirty="0" err="1">
                <a:solidFill>
                  <a:srgbClr val="595959"/>
                </a:solidFill>
              </a:rPr>
              <a:t>formål</a:t>
            </a:r>
            <a:r>
              <a:rPr lang="da-DK" sz="2200" dirty="0">
                <a:solidFill>
                  <a:srgbClr val="595959"/>
                </a:solidFill>
              </a:rPr>
              <a:t> er at understøtte deltagerne i at formulere og skabe retning for forandring. </a:t>
            </a:r>
          </a:p>
          <a:p>
            <a:pPr marL="0" indent="0">
              <a:buNone/>
            </a:pPr>
            <a:r>
              <a:rPr lang="da-DK" sz="2200" dirty="0">
                <a:solidFill>
                  <a:srgbClr val="595959"/>
                </a:solidFill>
              </a:rPr>
              <a:t>Formålet er at opbygge </a:t>
            </a:r>
            <a:r>
              <a:rPr lang="da-DK" sz="2200" i="1" dirty="0">
                <a:solidFill>
                  <a:srgbClr val="595959"/>
                </a:solidFill>
              </a:rPr>
              <a:t>fællesskaber </a:t>
            </a:r>
            <a:r>
              <a:rPr lang="da-DK" sz="2200" dirty="0">
                <a:solidFill>
                  <a:srgbClr val="595959"/>
                </a:solidFill>
              </a:rPr>
              <a:t>og </a:t>
            </a:r>
            <a:r>
              <a:rPr lang="da-DK" sz="2200" i="1" dirty="0">
                <a:solidFill>
                  <a:srgbClr val="595959"/>
                </a:solidFill>
              </a:rPr>
              <a:t>engagement </a:t>
            </a:r>
            <a:r>
              <a:rPr lang="da-DK" sz="2200" dirty="0">
                <a:solidFill>
                  <a:srgbClr val="595959"/>
                </a:solidFill>
              </a:rPr>
              <a:t>hos deltagerne. PRAKSISFÆLLESSKABER fx.</a:t>
            </a:r>
          </a:p>
          <a:p>
            <a:pPr marL="0" indent="0">
              <a:buNone/>
            </a:pPr>
            <a:r>
              <a:rPr lang="da-DK" sz="2200" dirty="0"/>
              <a:t>Pointe: </a:t>
            </a:r>
          </a:p>
          <a:p>
            <a:pPr marL="0" indent="0">
              <a:buNone/>
            </a:pPr>
            <a:r>
              <a:rPr lang="da-DK" sz="2200" i="1" dirty="0">
                <a:solidFill>
                  <a:srgbClr val="FF0000"/>
                </a:solidFill>
              </a:rPr>
              <a:t>Fokus på læring og motivation (hvad der er "umagen værd") i et processuelt og socialt perspektiv. Det vil sige, at forestillingerne om værdien af forandringen ikke nødvendigvis er formuleret som læringsudbytte eller </a:t>
            </a:r>
            <a:r>
              <a:rPr lang="da-DK" sz="2200" i="1" dirty="0" err="1">
                <a:solidFill>
                  <a:srgbClr val="FF0000"/>
                </a:solidFill>
              </a:rPr>
              <a:t>læringsmål</a:t>
            </a:r>
            <a:r>
              <a:rPr lang="da-DK" sz="2200" i="1" dirty="0">
                <a:solidFill>
                  <a:srgbClr val="FF0000"/>
                </a:solidFill>
              </a:rPr>
              <a:t>. </a:t>
            </a:r>
          </a:p>
          <a:p>
            <a:endParaRPr lang="da-DK" sz="11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055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9EA95B6-474F-45AC-818B-C16DDA5A4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4BD8C85-3E1B-430D-B450-1C103B9EF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1601" y="1751605"/>
            <a:ext cx="2705100" cy="33547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A7E4301-D7BA-6742-A8DA-3C16EF012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206" y="2097290"/>
            <a:ext cx="2032863" cy="2663420"/>
          </a:xfrm>
        </p:spPr>
        <p:txBody>
          <a:bodyPr>
            <a:normAutofit/>
          </a:bodyPr>
          <a:lstStyle/>
          <a:p>
            <a:pPr algn="ctr"/>
            <a:r>
              <a:rPr lang="da-DK" sz="2400" dirty="0">
                <a:solidFill>
                  <a:srgbClr val="595959"/>
                </a:solidFill>
              </a:rPr>
              <a:t>Læring med udgangspunkt i </a:t>
            </a:r>
            <a:br>
              <a:rPr lang="da-DK" sz="2400" dirty="0">
                <a:solidFill>
                  <a:srgbClr val="595959"/>
                </a:solidFill>
              </a:rPr>
            </a:br>
            <a:r>
              <a:rPr lang="da-DK" sz="2400" dirty="0" err="1">
                <a:solidFill>
                  <a:srgbClr val="595959"/>
                </a:solidFill>
              </a:rPr>
              <a:t>Eksperi</a:t>
            </a:r>
            <a:r>
              <a:rPr lang="da-DK" sz="2400" dirty="0">
                <a:solidFill>
                  <a:srgbClr val="595959"/>
                </a:solidFill>
              </a:rPr>
              <a:t>-mentering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FE22830-D1DB-4DDE-9CC9-1F1A16F5C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8300" y="0"/>
            <a:ext cx="67437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684E49F-0817-6C47-8889-5FD2547AF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2610" y="357352"/>
            <a:ext cx="5019994" cy="5661425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endParaRPr lang="da-DK" sz="2000" dirty="0">
              <a:solidFill>
                <a:srgbClr val="595959"/>
              </a:solidFill>
            </a:endParaRPr>
          </a:p>
          <a:p>
            <a:pPr marL="0" indent="0">
              <a:buNone/>
            </a:pPr>
            <a:r>
              <a:rPr lang="da-DK" sz="2000" dirty="0">
                <a:solidFill>
                  <a:srgbClr val="595959"/>
                </a:solidFill>
              </a:rPr>
              <a:t>Den deltagerorienterede læringstilgang forudsætter </a:t>
            </a:r>
            <a:r>
              <a:rPr lang="da-DK" sz="2000" dirty="0" err="1">
                <a:solidFill>
                  <a:srgbClr val="595959"/>
                </a:solidFill>
              </a:rPr>
              <a:t>ogsa</a:t>
            </a:r>
            <a:r>
              <a:rPr lang="da-DK" sz="2000" dirty="0">
                <a:solidFill>
                  <a:srgbClr val="595959"/>
                </a:solidFill>
              </a:rPr>
              <a:t>̊, at </a:t>
            </a:r>
            <a:r>
              <a:rPr lang="da-DK" sz="2000" i="1" dirty="0">
                <a:solidFill>
                  <a:srgbClr val="595959"/>
                </a:solidFill>
              </a:rPr>
              <a:t>deltagerne </a:t>
            </a:r>
            <a:r>
              <a:rPr lang="da-DK" sz="2000" i="1" dirty="0" err="1">
                <a:solidFill>
                  <a:srgbClr val="595959"/>
                </a:solidFill>
              </a:rPr>
              <a:t>får</a:t>
            </a:r>
            <a:r>
              <a:rPr lang="da-DK" sz="2000" i="1" dirty="0">
                <a:solidFill>
                  <a:srgbClr val="595959"/>
                </a:solidFill>
              </a:rPr>
              <a:t> mandat til en vis grad af </a:t>
            </a:r>
            <a:r>
              <a:rPr lang="da-DK" sz="2000" i="1" dirty="0" err="1">
                <a:solidFill>
                  <a:srgbClr val="FF0000"/>
                </a:solidFill>
              </a:rPr>
              <a:t>eksperimentering</a:t>
            </a:r>
            <a:r>
              <a:rPr lang="da-DK" sz="2000" i="1" dirty="0">
                <a:solidFill>
                  <a:srgbClr val="595959"/>
                </a:solidFill>
              </a:rPr>
              <a:t> </a:t>
            </a:r>
            <a:r>
              <a:rPr lang="da-DK" sz="2000" dirty="0">
                <a:solidFill>
                  <a:srgbClr val="595959"/>
                </a:solidFill>
              </a:rPr>
              <a:t>i forhold til deres arbejdsopgaver og praksis i øvrigt, </a:t>
            </a:r>
            <a:r>
              <a:rPr lang="da-DK" sz="2000" dirty="0" err="1">
                <a:solidFill>
                  <a:srgbClr val="595959"/>
                </a:solidFill>
              </a:rPr>
              <a:t>sa</a:t>
            </a:r>
            <a:r>
              <a:rPr lang="da-DK" sz="2000" dirty="0">
                <a:solidFill>
                  <a:srgbClr val="595959"/>
                </a:solidFill>
              </a:rPr>
              <a:t>̊ deltagelsen omfatter konkret, afprøvende og eksperimenterende handling </a:t>
            </a:r>
          </a:p>
          <a:p>
            <a:pPr marL="0" indent="0">
              <a:buNone/>
            </a:pPr>
            <a:r>
              <a:rPr lang="da-DK" sz="2000" dirty="0">
                <a:solidFill>
                  <a:srgbClr val="FF0000"/>
                </a:solidFill>
              </a:rPr>
              <a:t>INPUT!!!! Skabe engagement, kampagner, leg, processer…….dokumentation…..(lommefilm fx), cirkulære økonomi, entreprenører….erhvervslivet</a:t>
            </a:r>
          </a:p>
          <a:p>
            <a:pPr marL="0" indent="0">
              <a:buNone/>
            </a:pPr>
            <a:r>
              <a:rPr lang="da-DK" sz="2000" dirty="0">
                <a:solidFill>
                  <a:srgbClr val="595959"/>
                </a:solidFill>
              </a:rPr>
              <a:t>Og at de samme mennesker får mulighed for at deltage i refleksioner over, hvilke forandringer de nye handlinger videre giver anledning til, eksempelvis i organiseringen af praksis omkring organisationens kerneydelser. </a:t>
            </a:r>
            <a:r>
              <a:rPr lang="da-DK" sz="2000" dirty="0">
                <a:solidFill>
                  <a:srgbClr val="FF0000"/>
                </a:solidFill>
              </a:rPr>
              <a:t>MAGT!</a:t>
            </a:r>
          </a:p>
          <a:p>
            <a:pPr marL="0" indent="0">
              <a:buNone/>
            </a:pPr>
            <a:endParaRPr lang="da-DK" sz="2000" dirty="0">
              <a:solidFill>
                <a:srgbClr val="595959"/>
              </a:solidFill>
            </a:endParaRPr>
          </a:p>
          <a:p>
            <a:pPr marL="0" indent="0">
              <a:buNone/>
            </a:pPr>
            <a:r>
              <a:rPr lang="da-DK" sz="1300" b="1" i="1" dirty="0">
                <a:solidFill>
                  <a:srgbClr val="595959"/>
                </a:solidFill>
              </a:rPr>
              <a:t>Læringsreferencer:</a:t>
            </a:r>
          </a:p>
          <a:p>
            <a:pPr marL="0" indent="0">
              <a:buNone/>
            </a:pPr>
            <a:r>
              <a:rPr lang="da-DK" sz="1300" i="1" dirty="0">
                <a:solidFill>
                  <a:srgbClr val="595959"/>
                </a:solidFill>
              </a:rPr>
              <a:t>John Deweys (f.eks. 1974) værker og genkendes i Donald </a:t>
            </a:r>
            <a:r>
              <a:rPr lang="da-DK" sz="1300" i="1" dirty="0" err="1">
                <a:solidFill>
                  <a:srgbClr val="595959"/>
                </a:solidFill>
              </a:rPr>
              <a:t>Schöns</a:t>
            </a:r>
            <a:r>
              <a:rPr lang="da-DK" sz="1300" i="1" dirty="0">
                <a:solidFill>
                  <a:srgbClr val="595959"/>
                </a:solidFill>
              </a:rPr>
              <a:t> (2001) reflekterende praktikerteori og Jack </a:t>
            </a:r>
            <a:r>
              <a:rPr lang="da-DK" sz="1300" i="1" dirty="0" err="1">
                <a:solidFill>
                  <a:srgbClr val="595959"/>
                </a:solidFill>
              </a:rPr>
              <a:t>Mezirows</a:t>
            </a:r>
            <a:r>
              <a:rPr lang="da-DK" sz="1300" i="1" dirty="0">
                <a:solidFill>
                  <a:srgbClr val="595959"/>
                </a:solidFill>
              </a:rPr>
              <a:t> (1997) begreber om </a:t>
            </a:r>
            <a:r>
              <a:rPr lang="da-DK" sz="1300" i="1" dirty="0" err="1">
                <a:solidFill>
                  <a:srgbClr val="595959"/>
                </a:solidFill>
              </a:rPr>
              <a:t>transformativ</a:t>
            </a:r>
            <a:r>
              <a:rPr lang="da-DK" sz="1300" i="1" dirty="0">
                <a:solidFill>
                  <a:srgbClr val="595959"/>
                </a:solidFill>
              </a:rPr>
              <a:t> og frigørende læring. </a:t>
            </a:r>
          </a:p>
          <a:p>
            <a:pPr marL="0" indent="0">
              <a:buNone/>
            </a:pPr>
            <a:r>
              <a:rPr lang="da-DK" sz="1300" i="1" dirty="0">
                <a:solidFill>
                  <a:srgbClr val="595959"/>
                </a:solidFill>
              </a:rPr>
              <a:t>Nyere ideer i denne sammenhæng ses endvidere i Søren Frimann og Micki Sunesens ideer om lokal teoridannelse og refleksiv medskabelse (Frimann &amp; Sunesen, 2019). </a:t>
            </a:r>
            <a:endParaRPr lang="da-DK" sz="1300" i="1" dirty="0">
              <a:solidFill>
                <a:srgbClr val="595959"/>
              </a:solidFill>
              <a:effectLst/>
            </a:endParaRPr>
          </a:p>
          <a:p>
            <a:endParaRPr lang="da-DK" sz="14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732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A1FA41-E1D1-43CF-8B3B-5E61408908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C2D84B-6969-4F00-BEBA-81C2EBCD3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5999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0D282BE-4461-4794-89A5-394723CDF2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1600" y="1371601"/>
            <a:ext cx="3354572" cy="4114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63D305F-B985-744E-B9DF-5D109AA88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115" y="1808855"/>
            <a:ext cx="2552956" cy="3240290"/>
          </a:xfrm>
        </p:spPr>
        <p:txBody>
          <a:bodyPr>
            <a:normAutofit/>
          </a:bodyPr>
          <a:lstStyle/>
          <a:p>
            <a:pPr algn="ctr"/>
            <a:r>
              <a:rPr lang="da-DK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Læring med udgangspunkt i refleksion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1C626F6-5E6E-194E-BBEB-6FF474AC9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6659" y="399393"/>
            <a:ext cx="5758249" cy="607554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a-D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Forskning og </a:t>
            </a:r>
            <a:r>
              <a:rPr lang="da-DK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facilitering</a:t>
            </a:r>
            <a:r>
              <a:rPr lang="da-D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forventes at understøtte, at deltagerne i processen </a:t>
            </a:r>
            <a:r>
              <a:rPr lang="da-DK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får</a:t>
            </a:r>
            <a:r>
              <a:rPr lang="da-D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mulighed for at </a:t>
            </a:r>
            <a:r>
              <a:rPr lang="da-DK" sz="2000" dirty="0">
                <a:solidFill>
                  <a:srgbClr val="FF0000"/>
                </a:solidFill>
              </a:rPr>
              <a:t>handle på nye </a:t>
            </a:r>
            <a:r>
              <a:rPr lang="da-DK" sz="2000" dirty="0" err="1">
                <a:solidFill>
                  <a:srgbClr val="FF0000"/>
                </a:solidFill>
              </a:rPr>
              <a:t>måder</a:t>
            </a:r>
            <a:r>
              <a:rPr lang="da-DK" sz="2000" dirty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r>
              <a:rPr lang="da-D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Og læring i organisatorisk forstand, forudsætter at læringen har mulighed for at </a:t>
            </a:r>
            <a:r>
              <a:rPr lang="da-DK" sz="2000" dirty="0">
                <a:solidFill>
                  <a:srgbClr val="FF0000"/>
                </a:solidFill>
              </a:rPr>
              <a:t>skabe resonans ud over den konkrete organisatoriske kontekst.</a:t>
            </a:r>
          </a:p>
          <a:p>
            <a:pPr marL="0" indent="0">
              <a:buNone/>
            </a:pPr>
            <a:r>
              <a:rPr lang="da-DK" sz="2000" dirty="0">
                <a:solidFill>
                  <a:srgbClr val="FF0000"/>
                </a:solidFill>
              </a:rPr>
              <a:t>At deltagerne understøttes i at foretage nye refleksioner og læring omkring handlingerne </a:t>
            </a:r>
          </a:p>
          <a:p>
            <a:pPr marL="0" indent="0">
              <a:buNone/>
            </a:pPr>
            <a:r>
              <a:rPr lang="da-D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Dette refleksionsniveau er forudsætningen for at artikulere og </a:t>
            </a:r>
            <a:r>
              <a:rPr lang="da-DK" sz="2000" dirty="0">
                <a:solidFill>
                  <a:srgbClr val="FF0000"/>
                </a:solidFill>
              </a:rPr>
              <a:t>skabe ny viden</a:t>
            </a:r>
            <a:r>
              <a:rPr lang="da-D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som deltagerne oplever som fælles, og forankret i en konkret og oplevet organisatorisk praksis. </a:t>
            </a:r>
          </a:p>
          <a:p>
            <a:pPr marL="0" indent="0">
              <a:buNone/>
            </a:pPr>
            <a:r>
              <a:rPr lang="da-DK" sz="2000" dirty="0">
                <a:solidFill>
                  <a:srgbClr val="FF0000"/>
                </a:solidFill>
              </a:rPr>
              <a:t>Refleksionsniveauet er grundlaget for</a:t>
            </a:r>
            <a:r>
              <a:rPr lang="da-D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at den nye viden </a:t>
            </a:r>
            <a:r>
              <a:rPr lang="da-DK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får</a:t>
            </a:r>
            <a:r>
              <a:rPr lang="da-D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mulighed for at tale ud over den lokale kontekst – og at </a:t>
            </a:r>
            <a:r>
              <a:rPr lang="da-DK" sz="2000" dirty="0">
                <a:solidFill>
                  <a:srgbClr val="FF0000"/>
                </a:solidFill>
              </a:rPr>
              <a:t>deltagerne </a:t>
            </a:r>
            <a:r>
              <a:rPr lang="da-DK" sz="2000" dirty="0" err="1">
                <a:solidFill>
                  <a:srgbClr val="FF0000"/>
                </a:solidFill>
              </a:rPr>
              <a:t>får</a:t>
            </a:r>
            <a:r>
              <a:rPr lang="da-DK" sz="2000" dirty="0">
                <a:solidFill>
                  <a:srgbClr val="FF0000"/>
                </a:solidFill>
              </a:rPr>
              <a:t> mulighed for at teoretisere</a:t>
            </a:r>
            <a:r>
              <a:rPr lang="da-D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og at der kan skabes resonans til andre kontekster.</a:t>
            </a:r>
            <a:endParaRPr lang="da-DK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919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265440-EEFD-584F-90B4-503D4453C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da-DK" sz="5600" dirty="0">
                <a:solidFill>
                  <a:schemeClr val="accent5"/>
                </a:solidFill>
              </a:rPr>
              <a:t>Refleksioner</a:t>
            </a:r>
          </a:p>
        </p:txBody>
      </p:sp>
      <p:graphicFrame>
        <p:nvGraphicFramePr>
          <p:cNvPr id="5" name="Pladsholder til indhold 2">
            <a:extLst>
              <a:ext uri="{FF2B5EF4-FFF2-40B4-BE49-F238E27FC236}">
                <a16:creationId xmlns:a16="http://schemas.microsoft.com/office/drawing/2014/main" id="{519728A9-83BE-4D3A-A2BF-DF01CD12A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615454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4712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76564B5-20F9-BB4C-BD0B-761424DF8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da-DK" sz="3200" dirty="0">
                <a:solidFill>
                  <a:srgbClr val="FFFFFF"/>
                </a:solidFill>
              </a:rPr>
              <a:t>Metoden</a:t>
            </a:r>
          </a:p>
        </p:txBody>
      </p:sp>
      <p:sp>
        <p:nvSpPr>
          <p:cNvPr id="2053" name="Content Placeholder 2052">
            <a:extLst>
              <a:ext uri="{FF2B5EF4-FFF2-40B4-BE49-F238E27FC236}">
                <a16:creationId xmlns:a16="http://schemas.microsoft.com/office/drawing/2014/main" id="{060871EF-EB48-46E1-A697-25FD5E494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951" y="3355130"/>
            <a:ext cx="2669407" cy="24273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Hvad</a:t>
            </a:r>
            <a:r>
              <a:rPr lang="en-US" sz="2400" dirty="0"/>
              <a:t> er din </a:t>
            </a:r>
            <a:r>
              <a:rPr lang="en-US" sz="2400" dirty="0" err="1"/>
              <a:t>problemstilling</a:t>
            </a:r>
            <a:r>
              <a:rPr lang="en-US" sz="1600" dirty="0"/>
              <a:t>?</a:t>
            </a:r>
          </a:p>
        </p:txBody>
      </p:sp>
      <p:pic>
        <p:nvPicPr>
          <p:cNvPr id="2049" name="Picture 1" descr="page9image306632704">
            <a:extLst>
              <a:ext uri="{FF2B5EF4-FFF2-40B4-BE49-F238E27FC236}">
                <a16:creationId xmlns:a16="http://schemas.microsoft.com/office/drawing/2014/main" id="{F4F972B2-1E08-964F-B8B1-8D218D51A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516" y="952500"/>
            <a:ext cx="6778895" cy="482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135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84769FE-1656-422F-86E1-8C1B16C27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B249F6D-244F-494A-98B9-5CC7413C4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5760" y="682754"/>
            <a:ext cx="5492493" cy="5492493"/>
          </a:xfrm>
          <a:custGeom>
            <a:avLst/>
            <a:gdLst>
              <a:gd name="connsiteX0" fmla="*/ 2746247 w 5492493"/>
              <a:gd name="connsiteY0" fmla="*/ 0 h 5492493"/>
              <a:gd name="connsiteX1" fmla="*/ 5492493 w 5492493"/>
              <a:gd name="connsiteY1" fmla="*/ 2746247 h 5492493"/>
              <a:gd name="connsiteX2" fmla="*/ 2746247 w 5492493"/>
              <a:gd name="connsiteY2" fmla="*/ 5492493 h 5492493"/>
              <a:gd name="connsiteX3" fmla="*/ 0 w 5492493"/>
              <a:gd name="connsiteY3" fmla="*/ 2746247 h 5492493"/>
              <a:gd name="connsiteX4" fmla="*/ 2746247 w 5492493"/>
              <a:gd name="connsiteY4" fmla="*/ 0 h 549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2493" h="5492493">
                <a:moveTo>
                  <a:pt x="2746247" y="0"/>
                </a:moveTo>
                <a:cubicBezTo>
                  <a:pt x="4262957" y="0"/>
                  <a:pt x="5492493" y="1229536"/>
                  <a:pt x="5492493" y="2746247"/>
                </a:cubicBezTo>
                <a:cubicBezTo>
                  <a:pt x="5492493" y="4262957"/>
                  <a:pt x="4262957" y="5492493"/>
                  <a:pt x="2746247" y="5492493"/>
                </a:cubicBezTo>
                <a:cubicBezTo>
                  <a:pt x="1229536" y="5492493"/>
                  <a:pt x="0" y="4262957"/>
                  <a:pt x="0" y="2746247"/>
                </a:cubicBezTo>
                <a:cubicBezTo>
                  <a:pt x="0" y="1229536"/>
                  <a:pt x="1229536" y="0"/>
                  <a:pt x="274624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06C536E-6ECA-4211-AF8C-A2671C484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34260" y="5435945"/>
            <a:ext cx="435428" cy="435428"/>
          </a:xfrm>
          <a:prstGeom prst="ellipse">
            <a:avLst/>
          </a:prstGeom>
          <a:solidFill>
            <a:schemeClr val="tx1">
              <a:lumMod val="65000"/>
              <a:lumOff val="3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EAA70EA-2201-4F5D-AF08-58CFF851C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011593" y="3567390"/>
            <a:ext cx="2311806" cy="2303982"/>
          </a:xfrm>
          <a:custGeom>
            <a:avLst/>
            <a:gdLst>
              <a:gd name="connsiteX0" fmla="*/ 0 w 3108399"/>
              <a:gd name="connsiteY0" fmla="*/ 0 h 3097879"/>
              <a:gd name="connsiteX1" fmla="*/ 159985 w 3108399"/>
              <a:gd name="connsiteY1" fmla="*/ 4045 h 3097879"/>
              <a:gd name="connsiteX2" fmla="*/ 3092907 w 3108399"/>
              <a:gd name="connsiteY2" fmla="*/ 2791087 h 3097879"/>
              <a:gd name="connsiteX3" fmla="*/ 3108399 w 3108399"/>
              <a:gd name="connsiteY3" fmla="*/ 3097879 h 3097879"/>
              <a:gd name="connsiteX4" fmla="*/ 2470733 w 3108399"/>
              <a:gd name="connsiteY4" fmla="*/ 3097879 h 3097879"/>
              <a:gd name="connsiteX5" fmla="*/ 2458534 w 3108399"/>
              <a:gd name="connsiteY5" fmla="*/ 2856285 h 3097879"/>
              <a:gd name="connsiteX6" fmla="*/ 252674 w 3108399"/>
              <a:gd name="connsiteY6" fmla="*/ 650424 h 3097879"/>
              <a:gd name="connsiteX7" fmla="*/ 0 w 3108399"/>
              <a:gd name="connsiteY7" fmla="*/ 637665 h 309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8399" h="3097879">
                <a:moveTo>
                  <a:pt x="0" y="0"/>
                </a:moveTo>
                <a:lnTo>
                  <a:pt x="159985" y="4045"/>
                </a:lnTo>
                <a:cubicBezTo>
                  <a:pt x="1696687" y="81941"/>
                  <a:pt x="2939004" y="1275632"/>
                  <a:pt x="3092907" y="2791087"/>
                </a:cubicBezTo>
                <a:lnTo>
                  <a:pt x="3108399" y="3097879"/>
                </a:lnTo>
                <a:lnTo>
                  <a:pt x="2470733" y="3097879"/>
                </a:lnTo>
                <a:lnTo>
                  <a:pt x="2458534" y="2856285"/>
                </a:lnTo>
                <a:cubicBezTo>
                  <a:pt x="2340416" y="1693197"/>
                  <a:pt x="1415762" y="768542"/>
                  <a:pt x="252674" y="650424"/>
                </a:cubicBezTo>
                <a:lnTo>
                  <a:pt x="0" y="637665"/>
                </a:ln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135998E-9ED3-AE41-9B60-281073D52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8316" y="1431042"/>
            <a:ext cx="3363863" cy="3995916"/>
          </a:xfrm>
        </p:spPr>
        <p:txBody>
          <a:bodyPr anchor="ctr">
            <a:normAutofit/>
          </a:bodyPr>
          <a:lstStyle/>
          <a:p>
            <a:r>
              <a:rPr lang="da-DK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Mellem Forskning, Kompetencer, Livserfaring, Innovation &amp; Praksis</a:t>
            </a:r>
            <a:br>
              <a:rPr lang="da-DK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da-DK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da-DK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da-DK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DDE59C5-CF7C-F945-9A5E-4202A644B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935421"/>
            <a:ext cx="3927826" cy="56230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da-D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da-D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Refleksion, kritik, intuition, relationer, </a:t>
            </a:r>
            <a:r>
              <a:rPr lang="da-DK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normativitet</a:t>
            </a:r>
            <a:r>
              <a:rPr lang="da-D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</a:p>
          <a:p>
            <a:r>
              <a:rPr lang="da-D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Minoritetsforskning (en af mine største inspirationer vs assimilation Kurt </a:t>
            </a:r>
            <a:r>
              <a:rPr lang="da-DK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Lewin</a:t>
            </a:r>
            <a:r>
              <a:rPr lang="da-D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– aktivere denne position i samfundet</a:t>
            </a:r>
          </a:p>
          <a:p>
            <a:r>
              <a:rPr lang="da-D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Entreprenør social forandring gennem design &amp; social forandring (Chile, Mexico, DK, EU)</a:t>
            </a:r>
          </a:p>
          <a:p>
            <a:r>
              <a:rPr lang="da-D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Producent, forandringsskabende festivaler, </a:t>
            </a:r>
            <a:r>
              <a:rPr lang="da-DK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participatory</a:t>
            </a:r>
            <a:r>
              <a:rPr lang="da-D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design &amp; engagement, </a:t>
            </a:r>
            <a:r>
              <a:rPr lang="da-DK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empowerment</a:t>
            </a:r>
            <a:endParaRPr lang="da-D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da-D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Udviklingsleder</a:t>
            </a:r>
          </a:p>
          <a:p>
            <a:pPr marL="0" indent="0">
              <a:buNone/>
            </a:pPr>
            <a:endParaRPr lang="da-D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da-D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da-D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368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40ED760-4BD4-E842-9A76-2E3C0A7D3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da-D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Nøgleord i Aktionsforskningen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6178EA4-1DBB-414E-A3C8-F68A7FB8A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rmAutofit lnSpcReduction="10000"/>
          </a:bodyPr>
          <a:lstStyle/>
          <a:p>
            <a:pPr marL="285750" indent="-285750"/>
            <a:r>
              <a:rPr lang="da-DK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Bevidstgørelse  </a:t>
            </a:r>
          </a:p>
          <a:p>
            <a:pPr marL="285750" indent="-285750"/>
            <a:r>
              <a:rPr lang="da-DK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Fordybelse</a:t>
            </a:r>
          </a:p>
          <a:p>
            <a:pPr marL="285750" indent="-285750"/>
            <a:r>
              <a:rPr lang="da-DK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Medtage alle jeres erfaringer</a:t>
            </a:r>
          </a:p>
          <a:p>
            <a:pPr marL="285750" indent="-285750"/>
            <a:r>
              <a:rPr lang="da-DK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Intuition </a:t>
            </a:r>
          </a:p>
          <a:p>
            <a:pPr marL="285750" indent="-285750"/>
            <a:r>
              <a:rPr lang="da-DK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Netværk</a:t>
            </a:r>
          </a:p>
          <a:p>
            <a:pPr marL="285750" indent="-285750"/>
            <a:r>
              <a:rPr lang="da-DK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Relationer </a:t>
            </a:r>
          </a:p>
          <a:p>
            <a:pPr marL="285750" indent="-285750"/>
            <a:r>
              <a:rPr lang="da-DK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Samarbejde</a:t>
            </a:r>
          </a:p>
          <a:p>
            <a:pPr marL="285750" indent="-285750"/>
            <a:r>
              <a:rPr lang="da-DK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Innovation</a:t>
            </a:r>
          </a:p>
          <a:p>
            <a:pPr marL="285750" indent="-285750"/>
            <a:r>
              <a:rPr lang="da-DK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Resultat- og forandringsskabende projekter</a:t>
            </a:r>
          </a:p>
          <a:p>
            <a:pPr marL="0" indent="0">
              <a:buNone/>
            </a:pPr>
            <a:endParaRPr lang="da-DK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9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884769FE-1656-422F-86E1-8C1B16C27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B249F6D-244F-494A-98B9-5CC7413C4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5760" y="682754"/>
            <a:ext cx="5492493" cy="5492493"/>
          </a:xfrm>
          <a:custGeom>
            <a:avLst/>
            <a:gdLst>
              <a:gd name="connsiteX0" fmla="*/ 2746247 w 5492493"/>
              <a:gd name="connsiteY0" fmla="*/ 0 h 5492493"/>
              <a:gd name="connsiteX1" fmla="*/ 5492493 w 5492493"/>
              <a:gd name="connsiteY1" fmla="*/ 2746247 h 5492493"/>
              <a:gd name="connsiteX2" fmla="*/ 2746247 w 5492493"/>
              <a:gd name="connsiteY2" fmla="*/ 5492493 h 5492493"/>
              <a:gd name="connsiteX3" fmla="*/ 0 w 5492493"/>
              <a:gd name="connsiteY3" fmla="*/ 2746247 h 5492493"/>
              <a:gd name="connsiteX4" fmla="*/ 2746247 w 5492493"/>
              <a:gd name="connsiteY4" fmla="*/ 0 h 549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2493" h="5492493">
                <a:moveTo>
                  <a:pt x="2746247" y="0"/>
                </a:moveTo>
                <a:cubicBezTo>
                  <a:pt x="4262957" y="0"/>
                  <a:pt x="5492493" y="1229536"/>
                  <a:pt x="5492493" y="2746247"/>
                </a:cubicBezTo>
                <a:cubicBezTo>
                  <a:pt x="5492493" y="4262957"/>
                  <a:pt x="4262957" y="5492493"/>
                  <a:pt x="2746247" y="5492493"/>
                </a:cubicBezTo>
                <a:cubicBezTo>
                  <a:pt x="1229536" y="5492493"/>
                  <a:pt x="0" y="4262957"/>
                  <a:pt x="0" y="2746247"/>
                </a:cubicBezTo>
                <a:cubicBezTo>
                  <a:pt x="0" y="1229536"/>
                  <a:pt x="1229536" y="0"/>
                  <a:pt x="274624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06C536E-6ECA-4211-AF8C-A2671C484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34260" y="5435945"/>
            <a:ext cx="435428" cy="435428"/>
          </a:xfrm>
          <a:prstGeom prst="ellipse">
            <a:avLst/>
          </a:prstGeom>
          <a:solidFill>
            <a:schemeClr val="tx1">
              <a:lumMod val="65000"/>
              <a:lumOff val="3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EAA70EA-2201-4F5D-AF08-58CFF851C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011593" y="3567390"/>
            <a:ext cx="2311806" cy="2303982"/>
          </a:xfrm>
          <a:custGeom>
            <a:avLst/>
            <a:gdLst>
              <a:gd name="connsiteX0" fmla="*/ 0 w 3108399"/>
              <a:gd name="connsiteY0" fmla="*/ 0 h 3097879"/>
              <a:gd name="connsiteX1" fmla="*/ 159985 w 3108399"/>
              <a:gd name="connsiteY1" fmla="*/ 4045 h 3097879"/>
              <a:gd name="connsiteX2" fmla="*/ 3092907 w 3108399"/>
              <a:gd name="connsiteY2" fmla="*/ 2791087 h 3097879"/>
              <a:gd name="connsiteX3" fmla="*/ 3108399 w 3108399"/>
              <a:gd name="connsiteY3" fmla="*/ 3097879 h 3097879"/>
              <a:gd name="connsiteX4" fmla="*/ 2470733 w 3108399"/>
              <a:gd name="connsiteY4" fmla="*/ 3097879 h 3097879"/>
              <a:gd name="connsiteX5" fmla="*/ 2458534 w 3108399"/>
              <a:gd name="connsiteY5" fmla="*/ 2856285 h 3097879"/>
              <a:gd name="connsiteX6" fmla="*/ 252674 w 3108399"/>
              <a:gd name="connsiteY6" fmla="*/ 650424 h 3097879"/>
              <a:gd name="connsiteX7" fmla="*/ 0 w 3108399"/>
              <a:gd name="connsiteY7" fmla="*/ 637665 h 309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8399" h="3097879">
                <a:moveTo>
                  <a:pt x="0" y="0"/>
                </a:moveTo>
                <a:lnTo>
                  <a:pt x="159985" y="4045"/>
                </a:lnTo>
                <a:cubicBezTo>
                  <a:pt x="1696687" y="81941"/>
                  <a:pt x="2939004" y="1275632"/>
                  <a:pt x="3092907" y="2791087"/>
                </a:cubicBezTo>
                <a:lnTo>
                  <a:pt x="3108399" y="3097879"/>
                </a:lnTo>
                <a:lnTo>
                  <a:pt x="2470733" y="3097879"/>
                </a:lnTo>
                <a:lnTo>
                  <a:pt x="2458534" y="2856285"/>
                </a:lnTo>
                <a:cubicBezTo>
                  <a:pt x="2340416" y="1693197"/>
                  <a:pt x="1415762" y="768542"/>
                  <a:pt x="252674" y="650424"/>
                </a:cubicBezTo>
                <a:lnTo>
                  <a:pt x="0" y="637665"/>
                </a:ln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5B8B016-9924-834D-9BFB-0C16A0AF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8316" y="1431042"/>
            <a:ext cx="4055899" cy="3995916"/>
          </a:xfrm>
        </p:spPr>
        <p:txBody>
          <a:bodyPr anchor="ctr">
            <a:normAutofit/>
          </a:bodyPr>
          <a:lstStyle/>
          <a:p>
            <a: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</a:rPr>
              <a:t>Viden og Magt udfordrer dine spørgsmål og jeres observationer</a:t>
            </a: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da-DK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C6582E1-CF5D-6348-B9F3-AE42756B6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2375338"/>
            <a:ext cx="3927826" cy="3051620"/>
          </a:xfrm>
        </p:spPr>
        <p:txBody>
          <a:bodyPr anchor="ctr">
            <a:normAutofit fontScale="70000" lnSpcReduction="20000"/>
          </a:bodyPr>
          <a:lstStyle/>
          <a:p>
            <a:pPr marL="0" indent="0">
              <a:buNone/>
            </a:pPr>
            <a:r>
              <a:rPr lang="da-DK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Tør du?</a:t>
            </a:r>
          </a:p>
          <a:p>
            <a:pPr marL="0" indent="0">
              <a:buNone/>
            </a:pPr>
            <a:r>
              <a:rPr lang="da-DK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Hvad skal udfordres?</a:t>
            </a:r>
          </a:p>
          <a:p>
            <a:pPr marL="0" indent="0">
              <a:buNone/>
            </a:pPr>
            <a:r>
              <a:rPr lang="da-DK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Hvad ser du?</a:t>
            </a:r>
          </a:p>
          <a:p>
            <a:pPr marL="0" indent="0">
              <a:buNone/>
            </a:pPr>
            <a:r>
              <a:rPr lang="da-DK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Hvad har du forandret?</a:t>
            </a:r>
          </a:p>
          <a:p>
            <a:pPr marL="0" indent="0">
              <a:buNone/>
            </a:pPr>
            <a:r>
              <a:rPr lang="da-DK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Hvordan?</a:t>
            </a:r>
          </a:p>
          <a:p>
            <a:pPr marL="0" indent="0">
              <a:buNone/>
            </a:pPr>
            <a:r>
              <a:rPr lang="da-DK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Hvilke tanker får ikke plads?</a:t>
            </a:r>
          </a:p>
          <a:p>
            <a:pPr marL="0" indent="0">
              <a:buNone/>
            </a:pPr>
            <a:r>
              <a:rPr lang="da-DK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Hvilke ideer får ikke plads?</a:t>
            </a:r>
          </a:p>
          <a:p>
            <a:pPr marL="0" indent="0">
              <a:buNone/>
            </a:pPr>
            <a:r>
              <a:rPr lang="da-DK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Hvilke handlinger mangler?</a:t>
            </a:r>
          </a:p>
          <a:p>
            <a:pPr marL="0" indent="0">
              <a:buNone/>
            </a:pPr>
            <a:r>
              <a:rPr lang="da-DK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Hvad kunne du tænke dig at gøre hvis du kunne i videns- og magt feltet?</a:t>
            </a:r>
          </a:p>
          <a:p>
            <a:pPr marL="0" indent="0">
              <a:buNone/>
            </a:pPr>
            <a:endParaRPr lang="da-DK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da-D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da-D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080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884769FE-1656-422F-86E1-8C1B16C27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9">
            <a:extLst>
              <a:ext uri="{FF2B5EF4-FFF2-40B4-BE49-F238E27FC236}">
                <a16:creationId xmlns:a16="http://schemas.microsoft.com/office/drawing/2014/main" id="{CB249F6D-244F-494A-98B9-5CC7413C4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5760" y="682754"/>
            <a:ext cx="5492493" cy="5492493"/>
          </a:xfrm>
          <a:custGeom>
            <a:avLst/>
            <a:gdLst>
              <a:gd name="connsiteX0" fmla="*/ 2746247 w 5492493"/>
              <a:gd name="connsiteY0" fmla="*/ 0 h 5492493"/>
              <a:gd name="connsiteX1" fmla="*/ 5492493 w 5492493"/>
              <a:gd name="connsiteY1" fmla="*/ 2746247 h 5492493"/>
              <a:gd name="connsiteX2" fmla="*/ 2746247 w 5492493"/>
              <a:gd name="connsiteY2" fmla="*/ 5492493 h 5492493"/>
              <a:gd name="connsiteX3" fmla="*/ 0 w 5492493"/>
              <a:gd name="connsiteY3" fmla="*/ 2746247 h 5492493"/>
              <a:gd name="connsiteX4" fmla="*/ 2746247 w 5492493"/>
              <a:gd name="connsiteY4" fmla="*/ 0 h 549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2493" h="5492493">
                <a:moveTo>
                  <a:pt x="2746247" y="0"/>
                </a:moveTo>
                <a:cubicBezTo>
                  <a:pt x="4262957" y="0"/>
                  <a:pt x="5492493" y="1229536"/>
                  <a:pt x="5492493" y="2746247"/>
                </a:cubicBezTo>
                <a:cubicBezTo>
                  <a:pt x="5492493" y="4262957"/>
                  <a:pt x="4262957" y="5492493"/>
                  <a:pt x="2746247" y="5492493"/>
                </a:cubicBezTo>
                <a:cubicBezTo>
                  <a:pt x="1229536" y="5492493"/>
                  <a:pt x="0" y="4262957"/>
                  <a:pt x="0" y="2746247"/>
                </a:cubicBezTo>
                <a:cubicBezTo>
                  <a:pt x="0" y="1229536"/>
                  <a:pt x="1229536" y="0"/>
                  <a:pt x="274624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Oval 11">
            <a:extLst>
              <a:ext uri="{FF2B5EF4-FFF2-40B4-BE49-F238E27FC236}">
                <a16:creationId xmlns:a16="http://schemas.microsoft.com/office/drawing/2014/main" id="{506C536E-6ECA-4211-AF8C-A2671C484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34260" y="5435945"/>
            <a:ext cx="435428" cy="435428"/>
          </a:xfrm>
          <a:prstGeom prst="ellipse">
            <a:avLst/>
          </a:prstGeom>
          <a:solidFill>
            <a:schemeClr val="tx1">
              <a:lumMod val="65000"/>
              <a:lumOff val="3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EAA70EA-2201-4F5D-AF08-58CFF851C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011593" y="3567390"/>
            <a:ext cx="2311806" cy="2303982"/>
          </a:xfrm>
          <a:custGeom>
            <a:avLst/>
            <a:gdLst>
              <a:gd name="connsiteX0" fmla="*/ 0 w 3108399"/>
              <a:gd name="connsiteY0" fmla="*/ 0 h 3097879"/>
              <a:gd name="connsiteX1" fmla="*/ 159985 w 3108399"/>
              <a:gd name="connsiteY1" fmla="*/ 4045 h 3097879"/>
              <a:gd name="connsiteX2" fmla="*/ 3092907 w 3108399"/>
              <a:gd name="connsiteY2" fmla="*/ 2791087 h 3097879"/>
              <a:gd name="connsiteX3" fmla="*/ 3108399 w 3108399"/>
              <a:gd name="connsiteY3" fmla="*/ 3097879 h 3097879"/>
              <a:gd name="connsiteX4" fmla="*/ 2470733 w 3108399"/>
              <a:gd name="connsiteY4" fmla="*/ 3097879 h 3097879"/>
              <a:gd name="connsiteX5" fmla="*/ 2458534 w 3108399"/>
              <a:gd name="connsiteY5" fmla="*/ 2856285 h 3097879"/>
              <a:gd name="connsiteX6" fmla="*/ 252674 w 3108399"/>
              <a:gd name="connsiteY6" fmla="*/ 650424 h 3097879"/>
              <a:gd name="connsiteX7" fmla="*/ 0 w 3108399"/>
              <a:gd name="connsiteY7" fmla="*/ 637665 h 309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8399" h="3097879">
                <a:moveTo>
                  <a:pt x="0" y="0"/>
                </a:moveTo>
                <a:lnTo>
                  <a:pt x="159985" y="4045"/>
                </a:lnTo>
                <a:cubicBezTo>
                  <a:pt x="1696687" y="81941"/>
                  <a:pt x="2939004" y="1275632"/>
                  <a:pt x="3092907" y="2791087"/>
                </a:cubicBezTo>
                <a:lnTo>
                  <a:pt x="3108399" y="3097879"/>
                </a:lnTo>
                <a:lnTo>
                  <a:pt x="2470733" y="3097879"/>
                </a:lnTo>
                <a:lnTo>
                  <a:pt x="2458534" y="2856285"/>
                </a:lnTo>
                <a:cubicBezTo>
                  <a:pt x="2340416" y="1693197"/>
                  <a:pt x="1415762" y="768542"/>
                  <a:pt x="252674" y="650424"/>
                </a:cubicBezTo>
                <a:lnTo>
                  <a:pt x="0" y="637665"/>
                </a:ln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9E86526-D9A4-9B46-BF9B-C03800706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8316" y="1431042"/>
            <a:ext cx="4055899" cy="3995916"/>
          </a:xfrm>
        </p:spPr>
        <p:txBody>
          <a:bodyPr anchor="ctr">
            <a:normAutofit/>
          </a:bodyPr>
          <a:lstStyle/>
          <a:p>
            <a:r>
              <a:rPr lang="da-DK" b="1">
                <a:solidFill>
                  <a:schemeClr val="tx1">
                    <a:lumMod val="95000"/>
                    <a:lumOff val="5000"/>
                  </a:schemeClr>
                </a:solidFill>
              </a:rPr>
              <a:t>Aktionsforskning hvad er det?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B92B90D-3928-4E42-B704-24F860B64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01" y="1431041"/>
            <a:ext cx="4775453" cy="492771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da-DK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da-DK" sz="1800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https://www.youtube.com/watch?v=Ov3F3pdhNkk</a:t>
            </a:r>
            <a:endParaRPr lang="da-D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da-D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da-D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At dele med verden, </a:t>
            </a:r>
            <a:r>
              <a:rPr lang="da-DK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sofistikere</a:t>
            </a:r>
            <a:r>
              <a:rPr lang="da-D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og kvalificere og forstærke</a:t>
            </a:r>
          </a:p>
          <a:p>
            <a:pPr marL="0" indent="0">
              <a:buNone/>
            </a:pPr>
            <a:r>
              <a:rPr lang="da-D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Mødet mellem deltagerne og projekt/ problem (teori og forskning)</a:t>
            </a:r>
          </a:p>
          <a:p>
            <a:pPr marL="0" indent="0">
              <a:buNone/>
            </a:pPr>
            <a:endParaRPr lang="da-D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da-DK" sz="1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Læring &amp; ‘fejl’</a:t>
            </a:r>
          </a:p>
          <a:p>
            <a:r>
              <a:rPr lang="da-DK" sz="1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Hvad virker?</a:t>
            </a:r>
          </a:p>
          <a:p>
            <a:r>
              <a:rPr lang="da-DK" sz="1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Spørgsmål</a:t>
            </a:r>
          </a:p>
          <a:p>
            <a:r>
              <a:rPr lang="da-DK" sz="1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Strategi</a:t>
            </a:r>
          </a:p>
          <a:p>
            <a:r>
              <a:rPr lang="da-DK" sz="1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Resultater</a:t>
            </a:r>
          </a:p>
          <a:p>
            <a:endParaRPr lang="da-DK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035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B299CAB-C506-454B-90FC-406572829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8D99311-F254-40F1-8AB5-EE3E7B9B6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17585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6B777E-CFF2-354C-AF35-636B83248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054" y="1070149"/>
            <a:ext cx="8959893" cy="1004836"/>
          </a:xfrm>
        </p:spPr>
        <p:txBody>
          <a:bodyPr anchor="ctr">
            <a:normAutofit/>
          </a:bodyPr>
          <a:lstStyle/>
          <a:p>
            <a:pPr algn="ctr"/>
            <a:r>
              <a:rPr lang="da-DK" sz="3200" dirty="0">
                <a:solidFill>
                  <a:srgbClr val="595959"/>
                </a:solidFill>
              </a:rPr>
              <a:t>Kurt </a:t>
            </a:r>
            <a:r>
              <a:rPr lang="da-DK" sz="3200" dirty="0" err="1">
                <a:solidFill>
                  <a:srgbClr val="595959"/>
                </a:solidFill>
              </a:rPr>
              <a:t>Lewin</a:t>
            </a:r>
            <a:r>
              <a:rPr lang="da-DK" sz="3200" dirty="0">
                <a:solidFill>
                  <a:srgbClr val="595959"/>
                </a:solidFill>
              </a:rPr>
              <a:t> (1946)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D89E3CB-00ED-4691-9F0F-F23EA3564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016" y="2444376"/>
            <a:ext cx="10824184" cy="3727824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1F411C0-BEB5-7D48-844F-90A91CF61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054" y="2459335"/>
            <a:ext cx="8959892" cy="3542072"/>
          </a:xfrm>
        </p:spPr>
        <p:txBody>
          <a:bodyPr anchor="t">
            <a:normAutofit/>
          </a:bodyPr>
          <a:lstStyle/>
          <a:p>
            <a:endParaRPr lang="da-D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da-D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a-DK" sz="2000" dirty="0">
                <a:solidFill>
                  <a:srgbClr val="595959"/>
                </a:solidFill>
              </a:rPr>
              <a:t>Aktionsforskningen inviterer os til at overveje vores relation med dem, vi handler sammen med, og henleder vores opmærksomhed på </a:t>
            </a:r>
            <a:r>
              <a:rPr lang="da-DK" sz="2000" dirty="0" err="1">
                <a:solidFill>
                  <a:srgbClr val="595959"/>
                </a:solidFill>
              </a:rPr>
              <a:t>spørgsmål</a:t>
            </a:r>
            <a:r>
              <a:rPr lang="da-DK" sz="2000" dirty="0">
                <a:solidFill>
                  <a:srgbClr val="595959"/>
                </a:solidFill>
              </a:rPr>
              <a:t> om, hvad der er umagen værd, hvilke værdier og </a:t>
            </a:r>
            <a:r>
              <a:rPr lang="da-DK" sz="2000" dirty="0" err="1">
                <a:solidFill>
                  <a:srgbClr val="595959"/>
                </a:solidFill>
              </a:rPr>
              <a:t>formål</a:t>
            </a:r>
            <a:r>
              <a:rPr lang="da-DK" sz="2000" dirty="0">
                <a:solidFill>
                  <a:srgbClr val="595959"/>
                </a:solidFill>
              </a:rPr>
              <a:t>, der er efterstræbelsesværdige</a:t>
            </a:r>
          </a:p>
          <a:p>
            <a:endParaRPr lang="da-D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089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22D1458-6BE2-4C4B-B25A-A93C530D2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da-DK" sz="5200" dirty="0"/>
              <a:t>5 Aktionstræk</a:t>
            </a:r>
            <a:br>
              <a:rPr lang="da-DK" sz="5200" dirty="0"/>
            </a:br>
            <a:r>
              <a:rPr lang="da-DK" sz="1200" i="1" dirty="0" err="1"/>
              <a:t>Reason</a:t>
            </a:r>
            <a:r>
              <a:rPr lang="da-DK" sz="1200" i="1" dirty="0"/>
              <a:t> og Bradbury, 2009</a:t>
            </a:r>
            <a:r>
              <a:rPr lang="da-DK" sz="1200" dirty="0"/>
              <a:t>. </a:t>
            </a:r>
          </a:p>
        </p:txBody>
      </p:sp>
      <p:graphicFrame>
        <p:nvGraphicFramePr>
          <p:cNvPr id="5" name="Pladsholder til indhold 2">
            <a:extLst>
              <a:ext uri="{FF2B5EF4-FFF2-40B4-BE49-F238E27FC236}">
                <a16:creationId xmlns:a16="http://schemas.microsoft.com/office/drawing/2014/main" id="{1A501A96-257F-4450-915D-CF7765C400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628193"/>
              </p:ext>
            </p:extLst>
          </p:nvPr>
        </p:nvGraphicFramePr>
        <p:xfrm>
          <a:off x="4212336" y="620391"/>
          <a:ext cx="7685374" cy="61167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4016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CC991B0-D31F-ED40-AB4C-779F8D838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 fontScale="90000"/>
          </a:bodyPr>
          <a:lstStyle/>
          <a:p>
            <a:r>
              <a:rPr lang="da-DK" dirty="0"/>
              <a:t>LÆRING (erkendelser) i Centrum</a:t>
            </a:r>
          </a:p>
        </p:txBody>
      </p:sp>
      <p:pic>
        <p:nvPicPr>
          <p:cNvPr id="1026" name="Picture 2" descr="The complexities of Participatory Action Research: community development  project in Bangladesh – Webstylus">
            <a:extLst>
              <a:ext uri="{FF2B5EF4-FFF2-40B4-BE49-F238E27FC236}">
                <a16:creationId xmlns:a16="http://schemas.microsoft.com/office/drawing/2014/main" id="{BF4E9F46-BD28-9E4D-B1FC-BE37467674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53"/>
          <a:stretch/>
        </p:blipFill>
        <p:spPr bwMode="auto"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Pladsholder til indhold 2">
            <a:extLst>
              <a:ext uri="{FF2B5EF4-FFF2-40B4-BE49-F238E27FC236}">
                <a16:creationId xmlns:a16="http://schemas.microsoft.com/office/drawing/2014/main" id="{9CC668B8-BE6D-464A-A153-61CA37FB8D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92468"/>
              </p:ext>
            </p:extLst>
          </p:nvPr>
        </p:nvGraphicFramePr>
        <p:xfrm>
          <a:off x="6513788" y="2333297"/>
          <a:ext cx="4840010" cy="3843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98155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6">
            <a:extLst>
              <a:ext uri="{FF2B5EF4-FFF2-40B4-BE49-F238E27FC236}">
                <a16:creationId xmlns:a16="http://schemas.microsoft.com/office/drawing/2014/main" id="{E9EA95B6-474F-45AC-818B-C16DDA5A4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8">
            <a:extLst>
              <a:ext uri="{FF2B5EF4-FFF2-40B4-BE49-F238E27FC236}">
                <a16:creationId xmlns:a16="http://schemas.microsoft.com/office/drawing/2014/main" id="{84BD8C85-3E1B-430D-B450-1C103B9EF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1601" y="1751605"/>
            <a:ext cx="2705100" cy="33547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367DC5E-9864-E742-9946-6309D7910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206" y="2097290"/>
            <a:ext cx="2032863" cy="2663420"/>
          </a:xfrm>
        </p:spPr>
        <p:txBody>
          <a:bodyPr>
            <a:normAutofit/>
          </a:bodyPr>
          <a:lstStyle/>
          <a:p>
            <a:pPr algn="ctr"/>
            <a:r>
              <a:rPr lang="da-DK" sz="2400" dirty="0">
                <a:solidFill>
                  <a:srgbClr val="595959"/>
                </a:solidFill>
              </a:rPr>
              <a:t>Læring &amp; Aktiv Handling</a:t>
            </a:r>
          </a:p>
        </p:txBody>
      </p:sp>
      <p:sp>
        <p:nvSpPr>
          <p:cNvPr id="27" name="Rectangle 20">
            <a:extLst>
              <a:ext uri="{FF2B5EF4-FFF2-40B4-BE49-F238E27FC236}">
                <a16:creationId xmlns:a16="http://schemas.microsoft.com/office/drawing/2014/main" id="{CFE22830-D1DB-4DDE-9CC9-1F1A16F5C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8300" y="0"/>
            <a:ext cx="67437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421BAD9-3BB3-4C44-BB71-1BCE90966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2610" y="839224"/>
            <a:ext cx="5019994" cy="517955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a-DK" sz="2000" i="1" dirty="0">
                <a:solidFill>
                  <a:srgbClr val="595959"/>
                </a:solidFill>
              </a:rPr>
              <a:t>AKTION </a:t>
            </a:r>
            <a:r>
              <a:rPr lang="da-DK" sz="2000" dirty="0">
                <a:solidFill>
                  <a:srgbClr val="595959"/>
                </a:solidFill>
              </a:rPr>
              <a:t>(</a:t>
            </a:r>
            <a:r>
              <a:rPr lang="da-DK" sz="2000" i="1" dirty="0">
                <a:solidFill>
                  <a:srgbClr val="595959"/>
                </a:solidFill>
              </a:rPr>
              <a:t>action</a:t>
            </a:r>
            <a:r>
              <a:rPr lang="da-DK" sz="2000" dirty="0">
                <a:solidFill>
                  <a:srgbClr val="595959"/>
                </a:solidFill>
              </a:rPr>
              <a:t>).</a:t>
            </a:r>
            <a:r>
              <a:rPr lang="da-DK" sz="2000" dirty="0">
                <a:solidFill>
                  <a:srgbClr val="FF0000"/>
                </a:solidFill>
              </a:rPr>
              <a:t> </a:t>
            </a:r>
            <a:r>
              <a:rPr lang="da-DK" sz="2000" i="1" dirty="0">
                <a:solidFill>
                  <a:srgbClr val="FF0000"/>
                </a:solidFill>
              </a:rPr>
              <a:t>Handling </a:t>
            </a:r>
            <a:r>
              <a:rPr lang="da-DK" sz="2000" dirty="0">
                <a:solidFill>
                  <a:srgbClr val="595959"/>
                </a:solidFill>
              </a:rPr>
              <a:t>er centralt for AF. Hvis projektet derfor ikke adresserer handling som en del af forskningsdesignet, er det svært at argumentere for, at der er tale om AF</a:t>
            </a:r>
            <a:r>
              <a:rPr lang="da-DK" sz="2000" i="1" dirty="0">
                <a:solidFill>
                  <a:srgbClr val="595959"/>
                </a:solidFill>
              </a:rPr>
              <a:t>, </a:t>
            </a:r>
            <a:r>
              <a:rPr lang="da-DK" sz="2000" dirty="0">
                <a:solidFill>
                  <a:srgbClr val="595959"/>
                </a:solidFill>
              </a:rPr>
              <a:t>fordi det er implicit, at </a:t>
            </a:r>
            <a:r>
              <a:rPr lang="da-DK" sz="2000" dirty="0">
                <a:solidFill>
                  <a:srgbClr val="FF0000"/>
                </a:solidFill>
              </a:rPr>
              <a:t>handling er grundlaget </a:t>
            </a:r>
            <a:r>
              <a:rPr lang="da-DK" sz="2000" dirty="0">
                <a:solidFill>
                  <a:srgbClr val="595959"/>
                </a:solidFill>
              </a:rPr>
              <a:t>for produktion af viden. </a:t>
            </a:r>
          </a:p>
          <a:p>
            <a:pPr marL="0" indent="0">
              <a:buNone/>
            </a:pPr>
            <a:endParaRPr lang="da-DK" sz="2000" dirty="0">
              <a:solidFill>
                <a:srgbClr val="595959"/>
              </a:solidFill>
            </a:endParaRPr>
          </a:p>
          <a:p>
            <a:pPr marL="0" indent="0">
              <a:buNone/>
            </a:pPr>
            <a:r>
              <a:rPr lang="da-DK" sz="2000" dirty="0">
                <a:solidFill>
                  <a:srgbClr val="595959"/>
                </a:solidFill>
              </a:rPr>
              <a:t>AF drejer sig nemlig om, </a:t>
            </a:r>
            <a:r>
              <a:rPr lang="da-DK" sz="2000" dirty="0">
                <a:solidFill>
                  <a:srgbClr val="FF0000"/>
                </a:solidFill>
              </a:rPr>
              <a:t>hvordan nye handlinger</a:t>
            </a:r>
            <a:r>
              <a:rPr lang="da-DK" sz="2000" dirty="0">
                <a:solidFill>
                  <a:srgbClr val="595959"/>
                </a:solidFill>
              </a:rPr>
              <a:t> i organisationen, og </a:t>
            </a:r>
            <a:r>
              <a:rPr lang="da-DK" sz="2000" dirty="0">
                <a:solidFill>
                  <a:srgbClr val="FF0000"/>
                </a:solidFill>
              </a:rPr>
              <a:t>nye erkendelser</a:t>
            </a:r>
            <a:r>
              <a:rPr lang="da-DK" sz="2000" dirty="0">
                <a:solidFill>
                  <a:srgbClr val="595959"/>
                </a:solidFill>
              </a:rPr>
              <a:t> omkring handlingerne, kan lede til ny og/eller dybere viden om praksis og den sociale virkelighed i organisationen med et mål om at skabe mere almen viden med resonans ud over den lokale kontekst. </a:t>
            </a:r>
          </a:p>
          <a:p>
            <a:pPr marL="0" indent="0">
              <a:buNone/>
            </a:pPr>
            <a:r>
              <a:rPr lang="da-DK" sz="1200" i="1" dirty="0">
                <a:solidFill>
                  <a:srgbClr val="595959"/>
                </a:solidFill>
              </a:rPr>
              <a:t>(</a:t>
            </a:r>
            <a:r>
              <a:rPr lang="da-DK" sz="1200" i="1" dirty="0" err="1">
                <a:solidFill>
                  <a:srgbClr val="595959"/>
                </a:solidFill>
              </a:rPr>
              <a:t>Reason</a:t>
            </a:r>
            <a:r>
              <a:rPr lang="da-DK" sz="1200" i="1" dirty="0">
                <a:solidFill>
                  <a:srgbClr val="595959"/>
                </a:solidFill>
              </a:rPr>
              <a:t> &amp; Bradbury, 2008) </a:t>
            </a:r>
            <a:endParaRPr lang="da-DK" sz="12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796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65335</TotalTime>
  <Words>1062</Words>
  <Application>Microsoft Macintosh PowerPoint</Application>
  <PresentationFormat>Widescreen</PresentationFormat>
  <Paragraphs>109</Paragraphs>
  <Slides>14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Aktionsforskning  Anne Esther Boukris, boukrisanne@gmail.com socialcities.dk 26234069</vt:lpstr>
      <vt:lpstr>Mellem Forskning, Kompetencer, Livserfaring, Innovation &amp; Praksis   </vt:lpstr>
      <vt:lpstr>Nøgleord i Aktionsforskningen</vt:lpstr>
      <vt:lpstr>Viden og Magt udfordrer dine spørgsmål og jeres observationer </vt:lpstr>
      <vt:lpstr>Aktionsforskning hvad er det?</vt:lpstr>
      <vt:lpstr>Kurt Lewin (1946)</vt:lpstr>
      <vt:lpstr>5 Aktionstræk Reason og Bradbury, 2009. </vt:lpstr>
      <vt:lpstr>LÆRING (erkendelser) i Centrum</vt:lpstr>
      <vt:lpstr>Læring &amp; Aktiv Handling</vt:lpstr>
      <vt:lpstr>Læring &amp; Deltagelse</vt:lpstr>
      <vt:lpstr>Læring med udgangspunkt i  Eksperi-mentering </vt:lpstr>
      <vt:lpstr>Læring med udgangspunkt i refleksion</vt:lpstr>
      <vt:lpstr>Refleksioner</vt:lpstr>
      <vt:lpstr>Metoden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Aktionsforskning  Anne Esther Boukris, boukrisanne@gmail.com socialcities.dk 26234069</dc:title>
  <dc:creator>anne boukris</dc:creator>
  <cp:lastModifiedBy>anne boukris</cp:lastModifiedBy>
  <cp:revision>2</cp:revision>
  <dcterms:created xsi:type="dcterms:W3CDTF">2021-10-24T02:35:21Z</dcterms:created>
  <dcterms:modified xsi:type="dcterms:W3CDTF">2021-12-08T11:30:29Z</dcterms:modified>
</cp:coreProperties>
</file>