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1"/>
  </p:notesMasterIdLst>
  <p:sldIdLst>
    <p:sldId id="272" r:id="rId5"/>
    <p:sldId id="273" r:id="rId6"/>
    <p:sldId id="556" r:id="rId7"/>
    <p:sldId id="555" r:id="rId8"/>
    <p:sldId id="544" r:id="rId9"/>
    <p:sldId id="559" r:id="rId10"/>
    <p:sldId id="560" r:id="rId11"/>
    <p:sldId id="547" r:id="rId12"/>
    <p:sldId id="558" r:id="rId13"/>
    <p:sldId id="525" r:id="rId14"/>
    <p:sldId id="274" r:id="rId15"/>
    <p:sldId id="382" r:id="rId16"/>
    <p:sldId id="387" r:id="rId17"/>
    <p:sldId id="389" r:id="rId18"/>
    <p:sldId id="388" r:id="rId19"/>
    <p:sldId id="383" r:id="rId20"/>
    <p:sldId id="384" r:id="rId21"/>
    <p:sldId id="385" r:id="rId22"/>
    <p:sldId id="386" r:id="rId23"/>
    <p:sldId id="283" r:id="rId24"/>
    <p:sldId id="284" r:id="rId25"/>
    <p:sldId id="285" r:id="rId26"/>
    <p:sldId id="286" r:id="rId27"/>
    <p:sldId id="390" r:id="rId28"/>
    <p:sldId id="341" r:id="rId29"/>
    <p:sldId id="447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DB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ABABEF-6BC2-4CCD-9D08-AE37C094CC50}" v="24" dt="2019-11-26T13:45:34.1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70" autoAdjust="0"/>
    <p:restoredTop sz="94660"/>
  </p:normalViewPr>
  <p:slideViewPr>
    <p:cSldViewPr snapToGrid="0">
      <p:cViewPr varScale="1">
        <p:scale>
          <a:sx n="64" d="100"/>
          <a:sy n="64" d="100"/>
        </p:scale>
        <p:origin x="178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nra Lambert-Baj" userId="65501b5a-e832-41ba-977e-da4c1b6a0277" providerId="ADAL" clId="{66FE34AC-EB3A-4480-87E4-6520D832DE70}"/>
    <pc:docChg chg="delSld">
      <pc:chgData name="Sunra Lambert-Baj" userId="65501b5a-e832-41ba-977e-da4c1b6a0277" providerId="ADAL" clId="{66FE34AC-EB3A-4480-87E4-6520D832DE70}" dt="2019-11-26T13:45:34.149" v="23" actId="2696"/>
      <pc:docMkLst>
        <pc:docMk/>
      </pc:docMkLst>
      <pc:sldChg chg="del">
        <pc:chgData name="Sunra Lambert-Baj" userId="65501b5a-e832-41ba-977e-da4c1b6a0277" providerId="ADAL" clId="{66FE34AC-EB3A-4480-87E4-6520D832DE70}" dt="2019-11-26T13:45:33.861" v="2" actId="2696"/>
        <pc:sldMkLst>
          <pc:docMk/>
          <pc:sldMk cId="889076671" sldId="291"/>
        </pc:sldMkLst>
      </pc:sldChg>
      <pc:sldChg chg="del">
        <pc:chgData name="Sunra Lambert-Baj" userId="65501b5a-e832-41ba-977e-da4c1b6a0277" providerId="ADAL" clId="{66FE34AC-EB3A-4480-87E4-6520D832DE70}" dt="2019-11-26T13:45:33.880" v="4" actId="2696"/>
        <pc:sldMkLst>
          <pc:docMk/>
          <pc:sldMk cId="2206881841" sldId="292"/>
        </pc:sldMkLst>
      </pc:sldChg>
      <pc:sldChg chg="del">
        <pc:chgData name="Sunra Lambert-Baj" userId="65501b5a-e832-41ba-977e-da4c1b6a0277" providerId="ADAL" clId="{66FE34AC-EB3A-4480-87E4-6520D832DE70}" dt="2019-11-26T13:45:33.930" v="6" actId="2696"/>
        <pc:sldMkLst>
          <pc:docMk/>
          <pc:sldMk cId="3650411360" sldId="293"/>
        </pc:sldMkLst>
      </pc:sldChg>
      <pc:sldChg chg="del">
        <pc:chgData name="Sunra Lambert-Baj" userId="65501b5a-e832-41ba-977e-da4c1b6a0277" providerId="ADAL" clId="{66FE34AC-EB3A-4480-87E4-6520D832DE70}" dt="2019-11-26T13:45:34.133" v="22" actId="2696"/>
        <pc:sldMkLst>
          <pc:docMk/>
          <pc:sldMk cId="2050512576" sldId="380"/>
        </pc:sldMkLst>
      </pc:sldChg>
      <pc:sldChg chg="del">
        <pc:chgData name="Sunra Lambert-Baj" userId="65501b5a-e832-41ba-977e-da4c1b6a0277" providerId="ADAL" clId="{66FE34AC-EB3A-4480-87E4-6520D832DE70}" dt="2019-11-26T13:45:33.861" v="3" actId="2696"/>
        <pc:sldMkLst>
          <pc:docMk/>
          <pc:sldMk cId="1517720507" sldId="428"/>
        </pc:sldMkLst>
      </pc:sldChg>
      <pc:sldChg chg="del">
        <pc:chgData name="Sunra Lambert-Baj" userId="65501b5a-e832-41ba-977e-da4c1b6a0277" providerId="ADAL" clId="{66FE34AC-EB3A-4480-87E4-6520D832DE70}" dt="2019-11-26T13:45:34.034" v="14" actId="2696"/>
        <pc:sldMkLst>
          <pc:docMk/>
          <pc:sldMk cId="441445018" sldId="523"/>
        </pc:sldMkLst>
      </pc:sldChg>
      <pc:sldChg chg="del">
        <pc:chgData name="Sunra Lambert-Baj" userId="65501b5a-e832-41ba-977e-da4c1b6a0277" providerId="ADAL" clId="{66FE34AC-EB3A-4480-87E4-6520D832DE70}" dt="2019-11-26T13:45:34.099" v="19" actId="2696"/>
        <pc:sldMkLst>
          <pc:docMk/>
          <pc:sldMk cId="1594827539" sldId="524"/>
        </pc:sldMkLst>
      </pc:sldChg>
      <pc:sldChg chg="del">
        <pc:chgData name="Sunra Lambert-Baj" userId="65501b5a-e832-41ba-977e-da4c1b6a0277" providerId="ADAL" clId="{66FE34AC-EB3A-4480-87E4-6520D832DE70}" dt="2019-11-26T13:45:33.914" v="5" actId="2696"/>
        <pc:sldMkLst>
          <pc:docMk/>
          <pc:sldMk cId="3161877623" sldId="527"/>
        </pc:sldMkLst>
      </pc:sldChg>
      <pc:sldChg chg="del">
        <pc:chgData name="Sunra Lambert-Baj" userId="65501b5a-e832-41ba-977e-da4c1b6a0277" providerId="ADAL" clId="{66FE34AC-EB3A-4480-87E4-6520D832DE70}" dt="2019-11-26T13:45:33.945" v="7" actId="2696"/>
        <pc:sldMkLst>
          <pc:docMk/>
          <pc:sldMk cId="1870664908" sldId="528"/>
        </pc:sldMkLst>
      </pc:sldChg>
      <pc:sldChg chg="del">
        <pc:chgData name="Sunra Lambert-Baj" userId="65501b5a-e832-41ba-977e-da4c1b6a0277" providerId="ADAL" clId="{66FE34AC-EB3A-4480-87E4-6520D832DE70}" dt="2019-11-26T13:45:33.964" v="9" actId="2696"/>
        <pc:sldMkLst>
          <pc:docMk/>
          <pc:sldMk cId="1668558264" sldId="529"/>
        </pc:sldMkLst>
      </pc:sldChg>
      <pc:sldChg chg="del">
        <pc:chgData name="Sunra Lambert-Baj" userId="65501b5a-e832-41ba-977e-da4c1b6a0277" providerId="ADAL" clId="{66FE34AC-EB3A-4480-87E4-6520D832DE70}" dt="2019-11-26T13:45:33.979" v="11" actId="2696"/>
        <pc:sldMkLst>
          <pc:docMk/>
          <pc:sldMk cId="4175227312" sldId="531"/>
        </pc:sldMkLst>
      </pc:sldChg>
      <pc:sldChg chg="del">
        <pc:chgData name="Sunra Lambert-Baj" userId="65501b5a-e832-41ba-977e-da4c1b6a0277" providerId="ADAL" clId="{66FE34AC-EB3A-4480-87E4-6520D832DE70}" dt="2019-11-26T13:45:33.979" v="10" actId="2696"/>
        <pc:sldMkLst>
          <pc:docMk/>
          <pc:sldMk cId="3694529191" sldId="532"/>
        </pc:sldMkLst>
      </pc:sldChg>
      <pc:sldChg chg="del">
        <pc:chgData name="Sunra Lambert-Baj" userId="65501b5a-e832-41ba-977e-da4c1b6a0277" providerId="ADAL" clId="{66FE34AC-EB3A-4480-87E4-6520D832DE70}" dt="2019-11-26T13:45:34.018" v="13" actId="2696"/>
        <pc:sldMkLst>
          <pc:docMk/>
          <pc:sldMk cId="4144747864" sldId="533"/>
        </pc:sldMkLst>
      </pc:sldChg>
      <pc:sldChg chg="del">
        <pc:chgData name="Sunra Lambert-Baj" userId="65501b5a-e832-41ba-977e-da4c1b6a0277" providerId="ADAL" clId="{66FE34AC-EB3A-4480-87E4-6520D832DE70}" dt="2019-11-26T13:45:34.040" v="15" actId="2696"/>
        <pc:sldMkLst>
          <pc:docMk/>
          <pc:sldMk cId="3630955824" sldId="534"/>
        </pc:sldMkLst>
      </pc:sldChg>
      <pc:sldChg chg="del">
        <pc:chgData name="Sunra Lambert-Baj" userId="65501b5a-e832-41ba-977e-da4c1b6a0277" providerId="ADAL" clId="{66FE34AC-EB3A-4480-87E4-6520D832DE70}" dt="2019-11-26T13:45:33.999" v="12" actId="2696"/>
        <pc:sldMkLst>
          <pc:docMk/>
          <pc:sldMk cId="846327597" sldId="536"/>
        </pc:sldMkLst>
      </pc:sldChg>
      <pc:sldChg chg="del">
        <pc:chgData name="Sunra Lambert-Baj" userId="65501b5a-e832-41ba-977e-da4c1b6a0277" providerId="ADAL" clId="{66FE34AC-EB3A-4480-87E4-6520D832DE70}" dt="2019-11-26T13:45:34.061" v="16" actId="2696"/>
        <pc:sldMkLst>
          <pc:docMk/>
          <pc:sldMk cId="4118221956" sldId="537"/>
        </pc:sldMkLst>
      </pc:sldChg>
      <pc:sldChg chg="del">
        <pc:chgData name="Sunra Lambert-Baj" userId="65501b5a-e832-41ba-977e-da4c1b6a0277" providerId="ADAL" clId="{66FE34AC-EB3A-4480-87E4-6520D832DE70}" dt="2019-11-26T13:45:34.061" v="17" actId="2696"/>
        <pc:sldMkLst>
          <pc:docMk/>
          <pc:sldMk cId="321685863" sldId="538"/>
        </pc:sldMkLst>
      </pc:sldChg>
      <pc:sldChg chg="del">
        <pc:chgData name="Sunra Lambert-Baj" userId="65501b5a-e832-41ba-977e-da4c1b6a0277" providerId="ADAL" clId="{66FE34AC-EB3A-4480-87E4-6520D832DE70}" dt="2019-11-26T13:45:34.080" v="18" actId="2696"/>
        <pc:sldMkLst>
          <pc:docMk/>
          <pc:sldMk cId="1029118767" sldId="541"/>
        </pc:sldMkLst>
      </pc:sldChg>
      <pc:sldChg chg="del">
        <pc:chgData name="Sunra Lambert-Baj" userId="65501b5a-e832-41ba-977e-da4c1b6a0277" providerId="ADAL" clId="{66FE34AC-EB3A-4480-87E4-6520D832DE70}" dt="2019-11-26T13:45:34.118" v="20" actId="2696"/>
        <pc:sldMkLst>
          <pc:docMk/>
          <pc:sldMk cId="4290156149" sldId="542"/>
        </pc:sldMkLst>
      </pc:sldChg>
      <pc:sldChg chg="del">
        <pc:chgData name="Sunra Lambert-Baj" userId="65501b5a-e832-41ba-977e-da4c1b6a0277" providerId="ADAL" clId="{66FE34AC-EB3A-4480-87E4-6520D832DE70}" dt="2019-11-26T13:45:34.133" v="21" actId="2696"/>
        <pc:sldMkLst>
          <pc:docMk/>
          <pc:sldMk cId="2233716852" sldId="543"/>
        </pc:sldMkLst>
      </pc:sldChg>
      <pc:sldChg chg="del">
        <pc:chgData name="Sunra Lambert-Baj" userId="65501b5a-e832-41ba-977e-da4c1b6a0277" providerId="ADAL" clId="{66FE34AC-EB3A-4480-87E4-6520D832DE70}" dt="2019-11-26T13:45:33.831" v="0" actId="2696"/>
        <pc:sldMkLst>
          <pc:docMk/>
          <pc:sldMk cId="1547821870" sldId="545"/>
        </pc:sldMkLst>
      </pc:sldChg>
      <pc:sldChg chg="del">
        <pc:chgData name="Sunra Lambert-Baj" userId="65501b5a-e832-41ba-977e-da4c1b6a0277" providerId="ADAL" clId="{66FE34AC-EB3A-4480-87E4-6520D832DE70}" dt="2019-11-26T13:45:33.949" v="8" actId="2696"/>
        <pc:sldMkLst>
          <pc:docMk/>
          <pc:sldMk cId="2559967441" sldId="546"/>
        </pc:sldMkLst>
      </pc:sldChg>
      <pc:sldChg chg="del">
        <pc:chgData name="Sunra Lambert-Baj" userId="65501b5a-e832-41ba-977e-da4c1b6a0277" providerId="ADAL" clId="{66FE34AC-EB3A-4480-87E4-6520D832DE70}" dt="2019-11-26T13:45:33.846" v="1" actId="2696"/>
        <pc:sldMkLst>
          <pc:docMk/>
          <pc:sldMk cId="2242575702" sldId="548"/>
        </pc:sldMkLst>
      </pc:sldChg>
      <pc:sldChg chg="del">
        <pc:chgData name="Sunra Lambert-Baj" userId="65501b5a-e832-41ba-977e-da4c1b6a0277" providerId="ADAL" clId="{66FE34AC-EB3A-4480-87E4-6520D832DE70}" dt="2019-11-26T13:45:34.149" v="23" actId="2696"/>
        <pc:sldMkLst>
          <pc:docMk/>
          <pc:sldMk cId="3625468539" sldId="557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4BC843-70BB-4C85-A540-B33AEFB8B560}" type="doc">
      <dgm:prSet loTypeId="urn:microsoft.com/office/officeart/2016/7/layout/RepeatingBendingProcessNew" loCatId="process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99A185E-BAAB-4AD9-A3F8-0D122A6C275F}">
      <dgm:prSet/>
      <dgm:spPr/>
      <dgm:t>
        <a:bodyPr/>
        <a:lstStyle/>
        <a:p>
          <a:r>
            <a:rPr lang="fr-FR" dirty="0"/>
            <a:t>Il existe de nombreux guides, manuels, cadres, documents sur la manière de prendre en compte les conflits et de faire des analyses</a:t>
          </a:r>
          <a:r>
            <a:rPr lang="en-US" dirty="0"/>
            <a:t>. </a:t>
          </a:r>
        </a:p>
      </dgm:t>
    </dgm:pt>
    <dgm:pt modelId="{4C893958-9583-4804-AFBC-70725977EAC0}" type="parTrans" cxnId="{46908E0C-F2D0-4336-9E68-2C1EEBBF5DFA}">
      <dgm:prSet/>
      <dgm:spPr/>
      <dgm:t>
        <a:bodyPr/>
        <a:lstStyle/>
        <a:p>
          <a:endParaRPr lang="en-US"/>
        </a:p>
      </dgm:t>
    </dgm:pt>
    <dgm:pt modelId="{6216C017-A39D-4EE8-993A-E3A5BFA16424}" type="sibTrans" cxnId="{46908E0C-F2D0-4336-9E68-2C1EEBBF5DFA}">
      <dgm:prSet/>
      <dgm:spPr/>
      <dgm:t>
        <a:bodyPr/>
        <a:lstStyle/>
        <a:p>
          <a:endParaRPr lang="en-US"/>
        </a:p>
      </dgm:t>
    </dgm:pt>
    <dgm:pt modelId="{6FDC7E72-EEE2-4682-8E53-1694ED72D2A3}">
      <dgm:prSet/>
      <dgm:spPr/>
      <dgm:t>
        <a:bodyPr/>
        <a:lstStyle/>
        <a:p>
          <a:r>
            <a:rPr lang="fr-FR" dirty="0"/>
            <a:t>Beaucoup sont techniques ou académiques et nécessitent des ressources importantes à mettre en œuvre. Facteurs qui découragent souvent la mise en œuvre de la sensibilité aux conflits</a:t>
          </a:r>
          <a:endParaRPr lang="en-US" dirty="0"/>
        </a:p>
      </dgm:t>
    </dgm:pt>
    <dgm:pt modelId="{899249E5-F96C-4A67-A8D8-3863E45E6A40}" type="parTrans" cxnId="{68ECED30-3477-4F09-B695-26FFBE5E2264}">
      <dgm:prSet/>
      <dgm:spPr/>
      <dgm:t>
        <a:bodyPr/>
        <a:lstStyle/>
        <a:p>
          <a:endParaRPr lang="en-US"/>
        </a:p>
      </dgm:t>
    </dgm:pt>
    <dgm:pt modelId="{89D8FD72-A98D-49A4-BE60-B074E7C09529}" type="sibTrans" cxnId="{68ECED30-3477-4F09-B695-26FFBE5E2264}">
      <dgm:prSet/>
      <dgm:spPr/>
      <dgm:t>
        <a:bodyPr/>
        <a:lstStyle/>
        <a:p>
          <a:endParaRPr lang="en-US"/>
        </a:p>
      </dgm:t>
    </dgm:pt>
    <dgm:pt modelId="{C84882B2-E9EB-40B3-8209-9CE0C671A30E}" type="pres">
      <dgm:prSet presAssocID="{F44BC843-70BB-4C85-A540-B33AEFB8B560}" presName="Name0" presStyleCnt="0">
        <dgm:presLayoutVars>
          <dgm:dir/>
          <dgm:resizeHandles val="exact"/>
        </dgm:presLayoutVars>
      </dgm:prSet>
      <dgm:spPr/>
    </dgm:pt>
    <dgm:pt modelId="{F4928FF9-722C-4D60-9E96-6D217342FA17}" type="pres">
      <dgm:prSet presAssocID="{099A185E-BAAB-4AD9-A3F8-0D122A6C275F}" presName="node" presStyleLbl="node1" presStyleIdx="0" presStyleCnt="2">
        <dgm:presLayoutVars>
          <dgm:bulletEnabled val="1"/>
        </dgm:presLayoutVars>
      </dgm:prSet>
      <dgm:spPr/>
    </dgm:pt>
    <dgm:pt modelId="{5F646568-F0E3-4F5E-B685-18E49017C5DC}" type="pres">
      <dgm:prSet presAssocID="{6216C017-A39D-4EE8-993A-E3A5BFA16424}" presName="sibTrans" presStyleLbl="sibTrans1D1" presStyleIdx="0" presStyleCnt="1"/>
      <dgm:spPr/>
    </dgm:pt>
    <dgm:pt modelId="{4B93A0A9-5F0B-4512-8DB6-4080F03902B1}" type="pres">
      <dgm:prSet presAssocID="{6216C017-A39D-4EE8-993A-E3A5BFA16424}" presName="connectorText" presStyleLbl="sibTrans1D1" presStyleIdx="0" presStyleCnt="1"/>
      <dgm:spPr/>
    </dgm:pt>
    <dgm:pt modelId="{5F8E78A1-05A4-407F-91F5-83467969E613}" type="pres">
      <dgm:prSet presAssocID="{6FDC7E72-EEE2-4682-8E53-1694ED72D2A3}" presName="node" presStyleLbl="node1" presStyleIdx="1" presStyleCnt="2">
        <dgm:presLayoutVars>
          <dgm:bulletEnabled val="1"/>
        </dgm:presLayoutVars>
      </dgm:prSet>
      <dgm:spPr/>
    </dgm:pt>
  </dgm:ptLst>
  <dgm:cxnLst>
    <dgm:cxn modelId="{46908E0C-F2D0-4336-9E68-2C1EEBBF5DFA}" srcId="{F44BC843-70BB-4C85-A540-B33AEFB8B560}" destId="{099A185E-BAAB-4AD9-A3F8-0D122A6C275F}" srcOrd="0" destOrd="0" parTransId="{4C893958-9583-4804-AFBC-70725977EAC0}" sibTransId="{6216C017-A39D-4EE8-993A-E3A5BFA16424}"/>
    <dgm:cxn modelId="{68ECED30-3477-4F09-B695-26FFBE5E2264}" srcId="{F44BC843-70BB-4C85-A540-B33AEFB8B560}" destId="{6FDC7E72-EEE2-4682-8E53-1694ED72D2A3}" srcOrd="1" destOrd="0" parTransId="{899249E5-F96C-4A67-A8D8-3863E45E6A40}" sibTransId="{89D8FD72-A98D-49A4-BE60-B074E7C09529}"/>
    <dgm:cxn modelId="{E663A240-6322-4300-B994-F28CA591C337}" type="presOf" srcId="{F44BC843-70BB-4C85-A540-B33AEFB8B560}" destId="{C84882B2-E9EB-40B3-8209-9CE0C671A30E}" srcOrd="0" destOrd="0" presId="urn:microsoft.com/office/officeart/2016/7/layout/RepeatingBendingProcessNew"/>
    <dgm:cxn modelId="{D9DCE073-55AF-49B7-8F00-E424B3AC362D}" type="presOf" srcId="{099A185E-BAAB-4AD9-A3F8-0D122A6C275F}" destId="{F4928FF9-722C-4D60-9E96-6D217342FA17}" srcOrd="0" destOrd="0" presId="urn:microsoft.com/office/officeart/2016/7/layout/RepeatingBendingProcessNew"/>
    <dgm:cxn modelId="{5045CD80-63D6-40D6-9E07-75F312FDB8B7}" type="presOf" srcId="{6216C017-A39D-4EE8-993A-E3A5BFA16424}" destId="{4B93A0A9-5F0B-4512-8DB6-4080F03902B1}" srcOrd="1" destOrd="0" presId="urn:microsoft.com/office/officeart/2016/7/layout/RepeatingBendingProcessNew"/>
    <dgm:cxn modelId="{D49B71A6-60E9-4881-BE2C-99685E18048C}" type="presOf" srcId="{6FDC7E72-EEE2-4682-8E53-1694ED72D2A3}" destId="{5F8E78A1-05A4-407F-91F5-83467969E613}" srcOrd="0" destOrd="0" presId="urn:microsoft.com/office/officeart/2016/7/layout/RepeatingBendingProcessNew"/>
    <dgm:cxn modelId="{4DE852B2-7A8C-4742-80C9-D1166B39FC08}" type="presOf" srcId="{6216C017-A39D-4EE8-993A-E3A5BFA16424}" destId="{5F646568-F0E3-4F5E-B685-18E49017C5DC}" srcOrd="0" destOrd="0" presId="urn:microsoft.com/office/officeart/2016/7/layout/RepeatingBendingProcessNew"/>
    <dgm:cxn modelId="{3E8E0034-787F-4737-B7A9-6CD17E91C9F3}" type="presParOf" srcId="{C84882B2-E9EB-40B3-8209-9CE0C671A30E}" destId="{F4928FF9-722C-4D60-9E96-6D217342FA17}" srcOrd="0" destOrd="0" presId="urn:microsoft.com/office/officeart/2016/7/layout/RepeatingBendingProcessNew"/>
    <dgm:cxn modelId="{503E925F-497B-4FBC-8C40-D735B54D3704}" type="presParOf" srcId="{C84882B2-E9EB-40B3-8209-9CE0C671A30E}" destId="{5F646568-F0E3-4F5E-B685-18E49017C5DC}" srcOrd="1" destOrd="0" presId="urn:microsoft.com/office/officeart/2016/7/layout/RepeatingBendingProcessNew"/>
    <dgm:cxn modelId="{4360FC05-28DD-439C-A916-A460798D0695}" type="presParOf" srcId="{5F646568-F0E3-4F5E-B685-18E49017C5DC}" destId="{4B93A0A9-5F0B-4512-8DB6-4080F03902B1}" srcOrd="0" destOrd="0" presId="urn:microsoft.com/office/officeart/2016/7/layout/RepeatingBendingProcessNew"/>
    <dgm:cxn modelId="{0C6F5D65-18B9-4A77-BFDD-ADDE54748888}" type="presParOf" srcId="{C84882B2-E9EB-40B3-8209-9CE0C671A30E}" destId="{5F8E78A1-05A4-407F-91F5-83467969E613}" srcOrd="2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646568-F0E3-4F5E-B685-18E49017C5DC}">
      <dsp:nvSpPr>
        <dsp:cNvPr id="0" name=""/>
        <dsp:cNvSpPr/>
      </dsp:nvSpPr>
      <dsp:spPr>
        <a:xfrm>
          <a:off x="2999105" y="2336310"/>
          <a:ext cx="91440" cy="86530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65304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22427" y="2764482"/>
        <a:ext cx="44795" cy="8959"/>
      </dsp:txXfrm>
    </dsp:sp>
    <dsp:sp modelId="{F4928FF9-722C-4D60-9E96-6D217342FA17}">
      <dsp:nvSpPr>
        <dsp:cNvPr id="0" name=""/>
        <dsp:cNvSpPr/>
      </dsp:nvSpPr>
      <dsp:spPr>
        <a:xfrm>
          <a:off x="1097207" y="969"/>
          <a:ext cx="3895235" cy="233714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870" tIns="200351" rIns="190870" bIns="200351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dirty="0"/>
            <a:t>Il existe de nombreux guides, manuels, cadres, documents sur la manière de prendre en compte les conflits et de faire des analyses</a:t>
          </a:r>
          <a:r>
            <a:rPr lang="en-US" sz="1900" kern="1200" dirty="0"/>
            <a:t>. </a:t>
          </a:r>
        </a:p>
      </dsp:txBody>
      <dsp:txXfrm>
        <a:off x="1097207" y="969"/>
        <a:ext cx="3895235" cy="2337141"/>
      </dsp:txXfrm>
    </dsp:sp>
    <dsp:sp modelId="{5F8E78A1-05A4-407F-91F5-83467969E613}">
      <dsp:nvSpPr>
        <dsp:cNvPr id="0" name=""/>
        <dsp:cNvSpPr/>
      </dsp:nvSpPr>
      <dsp:spPr>
        <a:xfrm>
          <a:off x="1097207" y="3234014"/>
          <a:ext cx="3895235" cy="2337141"/>
        </a:xfrm>
        <a:prstGeom prst="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870" tIns="200351" rIns="190870" bIns="200351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dirty="0"/>
            <a:t>Beaucoup sont techniques ou académiques et nécessitent des ressources importantes à mettre en œuvre. Facteurs qui découragent souvent la mise en œuvre de la sensibilité aux conflits</a:t>
          </a:r>
          <a:endParaRPr lang="en-US" sz="1900" kern="1200" dirty="0"/>
        </a:p>
      </dsp:txBody>
      <dsp:txXfrm>
        <a:off x="1097207" y="3234014"/>
        <a:ext cx="3895235" cy="23371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7890D5-EDC7-4477-97BA-E201AD98FCDB}" type="datetimeFigureOut">
              <a:rPr lang="en-GB" smtClean="0"/>
              <a:t>26/11/2019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C21529-708D-4B90-B60A-316CE18B79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8215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WHEN INDICATED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A036B-6BC0-6140-8671-00DAA3B3634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51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B2F18-FA25-4E19-AD6D-74EF8357EE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5C2D60-4FED-4C4F-85CC-0209A351C5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EDDFC0-7D59-4442-89A1-127F6B282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3A33F-0F3F-49F2-B4F3-4631ACE2012F}" type="datetimeFigureOut">
              <a:rPr lang="en-GB" smtClean="0"/>
              <a:t>26/11/2019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F7B408-8E11-4034-A276-E86B1A4E2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2DAB89-933B-4FBC-8215-9D424ED14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E190-10F1-44CF-8CA9-66E4FCE38E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6066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2759E-2DAC-4B4A-AD71-7F9ED2C15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A736B7-0F3B-4EFA-88EE-BBF3630C15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FA4BD9-702A-44D2-88EE-CB953EDD6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3A33F-0F3F-49F2-B4F3-4631ACE2012F}" type="datetimeFigureOut">
              <a:rPr lang="en-GB" smtClean="0"/>
              <a:t>26/11/2019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D5D3C2-6F18-4804-9423-BD84527AB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CAC912-8A28-4BE6-B507-B93B4268D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E190-10F1-44CF-8CA9-66E4FCE38E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236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B0A899-63FF-43D5-8C92-F1EEEF3FEF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7C1CC0-2422-430E-9132-911504C19E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9C2153-39B7-461C-854F-63692C70B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3A33F-0F3F-49F2-B4F3-4631ACE2012F}" type="datetimeFigureOut">
              <a:rPr lang="en-GB" smtClean="0"/>
              <a:t>26/11/2019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57C4F6-3495-41E5-A2A3-4FC656A74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C32E8A-C509-4E76-992C-B7B253D94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E190-10F1-44CF-8CA9-66E4FCE38E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4847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34484-74A8-4C72-904A-828396C70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7CAB82-E746-4B68-BADE-90508A1E27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7E01B4-6955-47FF-9A06-487856D11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3A33F-0F3F-49F2-B4F3-4631ACE2012F}" type="datetimeFigureOut">
              <a:rPr lang="en-GB" smtClean="0"/>
              <a:t>26/11/2019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9B508C-8349-4AD8-A174-68359B369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51055F-0439-476B-A8CF-618E0F8B0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E190-10F1-44CF-8CA9-66E4FCE38E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4337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713FD-3362-43E3-9EA2-2F40577EB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657B59-10D7-49F3-A8A9-36FD8472F3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952270-F743-4B29-B387-90ECF211F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3A33F-0F3F-49F2-B4F3-4631ACE2012F}" type="datetimeFigureOut">
              <a:rPr lang="en-GB" smtClean="0"/>
              <a:t>26/11/2019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E0E1F6-A262-4C7E-920F-07E818808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B33345-8F2E-42C3-9433-9C34A8CD8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E190-10F1-44CF-8CA9-66E4FCE38E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622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53E55-42CE-4A99-B513-332E7290D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409C43-5786-4A57-9C55-4B2D4E2526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905BA1-DE37-4285-ACFA-3DBD1B041E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1F37B9-52AA-4DD9-B6CD-ED1B02269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3A33F-0F3F-49F2-B4F3-4631ACE2012F}" type="datetimeFigureOut">
              <a:rPr lang="en-GB" smtClean="0"/>
              <a:t>26/11/2019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4B317B-732A-4F00-BA6F-299EECF47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B220CD-1256-4BFA-9146-BE5AEFC14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E190-10F1-44CF-8CA9-66E4FCE38E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584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EBAE5-ED3E-4C05-8C28-A578D828A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C5BC24-66ED-49E3-B769-C6A0F92E49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5ABAA5-4251-466F-A6A0-CF9BE47A04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4BD942-68A7-4C39-8479-CD917F10BA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1B23CE-0C66-4786-B6A2-F0BEF398D6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154B64-6C9C-4A5E-ACFB-E51E52476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3A33F-0F3F-49F2-B4F3-4631ACE2012F}" type="datetimeFigureOut">
              <a:rPr lang="en-GB" smtClean="0"/>
              <a:t>26/11/2019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8F971B-C27B-4FB0-9299-5526499FF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EA4CC6-868B-402C-9293-5CA8B8BC7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E190-10F1-44CF-8CA9-66E4FCE38E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6044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A2B09-91FC-4DF9-A514-E55323989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9D5E19-5BD0-4528-9677-F6CDDC959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3A33F-0F3F-49F2-B4F3-4631ACE2012F}" type="datetimeFigureOut">
              <a:rPr lang="en-GB" smtClean="0"/>
              <a:t>26/11/2019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249126-1071-4B6B-ACC8-551970FA6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F3D08E-5BE9-45EA-B829-189A967A0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E190-10F1-44CF-8CA9-66E4FCE38E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0749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FF1DA0-5F59-4B72-AAC1-327A7A580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3A33F-0F3F-49F2-B4F3-4631ACE2012F}" type="datetimeFigureOut">
              <a:rPr lang="en-GB" smtClean="0"/>
              <a:t>26/11/2019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97515C-F05E-4931-BB45-407C969BC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CB0F13-90FE-4C3F-808A-61D709E53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E190-10F1-44CF-8CA9-66E4FCE38E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5879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03E77-791B-4A0E-A1C2-F72DF1376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4B3DEC-7B0E-45BE-82B0-1F645C26BC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AE2AE5-79EC-49E5-A115-1944F7A953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FF10FF-4106-45B5-8982-3A4A5A488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3A33F-0F3F-49F2-B4F3-4631ACE2012F}" type="datetimeFigureOut">
              <a:rPr lang="en-GB" smtClean="0"/>
              <a:t>26/11/2019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9D549C-A6FC-4B4F-8B8C-A92D8E37F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470A26-5947-4937-8CF2-AD519A7D0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E190-10F1-44CF-8CA9-66E4FCE38E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6285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729D5-1224-447E-B873-0C3BEE63B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9ADA0C-B14B-4A7C-A178-64D80C1CF8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69ABE2-A22F-47EE-B47D-B92448E440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27A979-A488-4F59-8444-66B5E0981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3A33F-0F3F-49F2-B4F3-4631ACE2012F}" type="datetimeFigureOut">
              <a:rPr lang="en-GB" smtClean="0"/>
              <a:t>26/11/2019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6CE81D-A940-40AA-8B38-8A1E24D81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0B3115-DC22-45D0-88D4-0830BB461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E190-10F1-44CF-8CA9-66E4FCE38E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2442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18B851-3522-4605-A2AB-220BF5D08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8727D4-832D-41AA-B829-16B5F016A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D87BA5-211C-4623-B63E-E29EAC94AE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3A33F-0F3F-49F2-B4F3-4631ACE2012F}" type="datetimeFigureOut">
              <a:rPr lang="en-GB" smtClean="0"/>
              <a:t>26/11/2019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60DFFC-1761-45A0-87AD-66ED1493A6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67ADCC-1E05-43A8-A055-2263072E15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84E190-10F1-44CF-8CA9-66E4FCE38E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674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local.conflictsensitivity.org/wp-content/uploads/2015/04/6602_HowToGuide_CSF_WEB_3.pdf" TargetMode="External"/><Relationship Id="rId7" Type="http://schemas.openxmlformats.org/officeDocument/2006/relationships/hyperlink" Target="https://books.google.dk/books/about/The_Oxford_Handbook_of_Gender_and_Confli.html?id=BA9EDwAAQBAJ&amp;redir_esc=y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dacollaborative.org/publication/a-distinction-with-a-difference-conflict-sensitivity-and-peacebuilding/" TargetMode="External"/><Relationship Id="rId5" Type="http://schemas.openxmlformats.org/officeDocument/2006/relationships/hyperlink" Target="https://static1.squarespace.com/static/5770df60f7e0abe5ca052566/t/57bb1c84197aeaff49514e1e/1471880329197/What-++Do+no+harm+conflict+sensitivity+peacebuilding+(2)-test.pdf" TargetMode="External"/><Relationship Id="rId4" Type="http://schemas.openxmlformats.org/officeDocument/2006/relationships/hyperlink" Target="http://local.conflictsensitivity.org/wp-content/uploads/2015/05/Conflict-Sensitive-Approaches-to-Development-Humanitarian-Assistance-and-Peacebuilding-Resource-Pack.pdf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clipart.org/" TargetMode="External"/><Relationship Id="rId2" Type="http://schemas.openxmlformats.org/officeDocument/2006/relationships/hyperlink" Target="mailto:sulb@dca.dk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14.JP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12" Type="http://schemas.openxmlformats.org/officeDocument/2006/relationships/image" Target="../media/image13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11" Type="http://schemas.openxmlformats.org/officeDocument/2006/relationships/image" Target="../media/image12.JPG"/><Relationship Id="rId5" Type="http://schemas.openxmlformats.org/officeDocument/2006/relationships/image" Target="../media/image6.JPG"/><Relationship Id="rId10" Type="http://schemas.openxmlformats.org/officeDocument/2006/relationships/image" Target="../media/image11.JPG"/><Relationship Id="rId4" Type="http://schemas.openxmlformats.org/officeDocument/2006/relationships/image" Target="../media/image5.JPG"/><Relationship Id="rId9" Type="http://schemas.openxmlformats.org/officeDocument/2006/relationships/image" Target="../media/image10.JPG"/><Relationship Id="rId1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Castle_mountain_2003.jpg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Castle_mountain_2003.jpg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D2C4BFA1-2075-4901-9E24-E41D1FDD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55481" y="498348"/>
            <a:ext cx="9902663" cy="5861304"/>
            <a:chOff x="1155481" y="498348"/>
            <a:chExt cx="9902663" cy="5861304"/>
          </a:xfrm>
        </p:grpSpPr>
        <p:sp>
          <p:nvSpPr>
            <p:cNvPr id="13" name="Oval 5">
              <a:extLst>
                <a:ext uri="{FF2B5EF4-FFF2-40B4-BE49-F238E27FC236}">
                  <a16:creationId xmlns:a16="http://schemas.microsoft.com/office/drawing/2014/main" id="{985A7375-E3AF-4F5C-85AE-17E8832952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5481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0307F65-8304-4FA8-A841-D4D762541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196840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5" name="Oval 5">
              <a:extLst>
                <a:ext uri="{FF2B5EF4-FFF2-40B4-BE49-F238E27FC236}">
                  <a16:creationId xmlns:a16="http://schemas.microsoft.com/office/drawing/2014/main" id="{C8B8394C-136F-4E05-A002-D93A5E79CD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65348" y="498348"/>
              <a:ext cx="5861304" cy="5861304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</p:sp>
      </p:grp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524000" y="4495800"/>
            <a:ext cx="9144000" cy="762000"/>
          </a:xfrm>
        </p:spPr>
        <p:txBody>
          <a:bodyPr>
            <a:normAutofit/>
          </a:bodyPr>
          <a:lstStyle/>
          <a:p>
            <a:r>
              <a:rPr lang="en-US" sz="1800" dirty="0"/>
              <a:t>Avril 2019</a:t>
            </a:r>
          </a:p>
          <a:p>
            <a:r>
              <a:rPr lang="en-US" sz="1800" dirty="0" err="1"/>
              <a:t>République</a:t>
            </a:r>
            <a:r>
              <a:rPr lang="en-US" sz="1800" dirty="0"/>
              <a:t> </a:t>
            </a:r>
            <a:r>
              <a:rPr lang="en-US" sz="1800" dirty="0" err="1"/>
              <a:t>Centrafricaine</a:t>
            </a:r>
            <a:endParaRPr lang="en-US" sz="18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53FB2EE-284F-4C87-AB3D-BBF87A9FA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14600"/>
            <a:ext cx="12192000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062182" y="2776538"/>
            <a:ext cx="9995962" cy="1381188"/>
          </a:xfrm>
        </p:spPr>
        <p:txBody>
          <a:bodyPr anchor="ctr">
            <a:normAutofit/>
          </a:bodyPr>
          <a:lstStyle/>
          <a:p>
            <a:r>
              <a:rPr lang="fr-FR" sz="4400" dirty="0">
                <a:solidFill>
                  <a:schemeClr val="bg2"/>
                </a:solidFill>
              </a:rPr>
              <a:t>Une introduction à la sensibilité de conflit</a:t>
            </a:r>
            <a:br>
              <a:rPr lang="fr-FR" sz="4400" dirty="0">
                <a:solidFill>
                  <a:schemeClr val="bg2"/>
                </a:solidFill>
              </a:rPr>
            </a:br>
            <a:r>
              <a:rPr lang="fr-FR" sz="3600" dirty="0">
                <a:solidFill>
                  <a:schemeClr val="bg2"/>
                </a:solidFill>
              </a:rPr>
              <a:t>Comment devenir plus sensible aux conflits </a:t>
            </a:r>
            <a:endParaRPr lang="en-US" sz="3100" dirty="0">
              <a:solidFill>
                <a:schemeClr val="bg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A890947E-5F8E-A142-A61A-19D7A0A55A46}" type="slidenum">
              <a:rPr lang="en-US">
                <a:solidFill>
                  <a:schemeClr val="tx1"/>
                </a:solidFill>
              </a:rPr>
              <a:pPr>
                <a:spcAft>
                  <a:spcPts val="600"/>
                </a:spcAft>
                <a:defRPr/>
              </a:pPr>
              <a:t>1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0C83A6-F6DC-49A2-9A8E-3FB13AE59BF8}"/>
              </a:ext>
            </a:extLst>
          </p:cNvPr>
          <p:cNvSpPr txBox="1"/>
          <p:nvPr/>
        </p:nvSpPr>
        <p:spPr>
          <a:xfrm>
            <a:off x="5478977" y="1915508"/>
            <a:ext cx="3371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Partie</a:t>
            </a:r>
            <a:r>
              <a:rPr lang="en-US" sz="2800" dirty="0">
                <a:solidFill>
                  <a:srgbClr val="FF0000"/>
                </a:solidFill>
              </a:rPr>
              <a:t> III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4150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ADBEE-BC2B-4790-9192-9EA7140AC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Activité</a:t>
            </a:r>
            <a:r>
              <a:rPr lang="en-US" dirty="0"/>
              <a:t> de </a:t>
            </a:r>
            <a:r>
              <a:rPr lang="en-US" dirty="0" err="1"/>
              <a:t>groupe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033BF3-DAE1-457E-B096-9B03DBDD93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Le facilitateur va maintenant vous mettre en quatre groupes</a:t>
            </a:r>
          </a:p>
          <a:p>
            <a:r>
              <a:rPr lang="fr-FR" dirty="0"/>
              <a:t>Veuillez nommer ou élire un président, un preneur de notes, un chronométreur et un présentateur.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A4CB8E-433E-439F-8BA9-CC739FDF0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FEDADC-150A-4A6B-B72F-9450ECCCDD9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9451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Analyse</a:t>
            </a:r>
            <a:r>
              <a:rPr lang="en-US" dirty="0"/>
              <a:t> </a:t>
            </a:r>
            <a:r>
              <a:rPr lang="en-US" dirty="0" err="1"/>
              <a:t>rapide</a:t>
            </a:r>
            <a:r>
              <a:rPr lang="en-US" dirty="0"/>
              <a:t> des </a:t>
            </a:r>
            <a:r>
              <a:rPr lang="en-US" dirty="0" err="1"/>
              <a:t>conflits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b="1" dirty="0">
                <a:solidFill>
                  <a:schemeClr val="tx2">
                    <a:lumMod val="75000"/>
                  </a:schemeClr>
                </a:solidFill>
              </a:rPr>
              <a:t>Étape 1</a:t>
            </a:r>
          </a:p>
          <a:p>
            <a:r>
              <a:rPr lang="fr-FR" b="1" dirty="0">
                <a:solidFill>
                  <a:schemeClr val="tx2">
                    <a:lumMod val="75000"/>
                  </a:schemeClr>
                </a:solidFill>
              </a:rPr>
              <a:t>Comprendre le contexte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90947E-5F8E-A142-A61A-19D7A0A55A4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8164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Étape 1</a:t>
            </a:r>
            <a:br>
              <a:rPr lang="fr-FR" dirty="0"/>
            </a:br>
            <a:r>
              <a:rPr lang="fr-FR" dirty="0"/>
              <a:t>Comprendre le contexte</a:t>
            </a:r>
            <a:br>
              <a:rPr lang="en-US" dirty="0"/>
            </a:br>
            <a:r>
              <a:rPr lang="en-US" dirty="0"/>
              <a:t> </a:t>
            </a:r>
            <a:r>
              <a:rPr lang="en-US" dirty="0" err="1"/>
              <a:t>Analyse</a:t>
            </a:r>
            <a:r>
              <a:rPr lang="en-US" dirty="0"/>
              <a:t> </a:t>
            </a:r>
            <a:r>
              <a:rPr lang="en-US" dirty="0" err="1"/>
              <a:t>cartographique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9902" y="2057400"/>
            <a:ext cx="4306289" cy="4140199"/>
          </a:xfrm>
        </p:spPr>
        <p:txBody>
          <a:bodyPr>
            <a:normAutofit lnSpcReduction="10000"/>
          </a:bodyPr>
          <a:lstStyle/>
          <a:p>
            <a:r>
              <a:rPr lang="fr-FR" dirty="0"/>
              <a:t>Dans vos groupes. S'il vous plaît cartographier Tiko.</a:t>
            </a:r>
          </a:p>
          <a:p>
            <a:r>
              <a:rPr lang="fr-FR" dirty="0"/>
              <a:t>Placez toute information importante telle que des points de repère, des routes, des frontières, des zones de conflit.</a:t>
            </a:r>
          </a:p>
          <a:p>
            <a:r>
              <a:rPr lang="fr-FR" dirty="0"/>
              <a:t>Utilisez la clé comme guide. Si vous ne l'aimez pas, vous pouvez inventer le vôtre.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90947E-5F8E-A142-A61A-19D7A0A55A4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191" y="549330"/>
            <a:ext cx="3092348" cy="564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1227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Étape 1 Comprendre le contexte </a:t>
            </a:r>
            <a:br>
              <a:rPr lang="fr-FR" dirty="0"/>
            </a:br>
            <a:r>
              <a:rPr lang="fr-FR" dirty="0"/>
              <a:t>Identifier les acteurs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9856" y="2215433"/>
            <a:ext cx="2217420" cy="3028950"/>
          </a:xfrm>
        </p:spPr>
        <p:txBody>
          <a:bodyPr>
            <a:normAutofit fontScale="55000" lnSpcReduction="20000"/>
          </a:bodyPr>
          <a:lstStyle/>
          <a:p>
            <a:r>
              <a:rPr lang="fr-FR" dirty="0"/>
              <a:t>Identifiez 10 acteurs clés (par exemple, organisations, organismes gouvernementaux, individus, communautés, entreprises).</a:t>
            </a:r>
          </a:p>
          <a:p>
            <a:r>
              <a:rPr lang="fr-FR" dirty="0"/>
              <a:t>Discuter de qui inclure et pourquoi</a:t>
            </a:r>
          </a:p>
          <a:p>
            <a:r>
              <a:rPr lang="fr-FR" dirty="0"/>
              <a:t>La taille du cercle indique la capacité d'influencer le contexte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90947E-5F8E-A142-A61A-19D7A0A55A4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643" y="1677271"/>
            <a:ext cx="4000501" cy="356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5061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2">
            <a:extLst>
              <a:ext uri="{FF2B5EF4-FFF2-40B4-BE49-F238E27FC236}">
                <a16:creationId xmlns:a16="http://schemas.microsoft.com/office/drawing/2014/main" id="{1045B59B-615E-4718-A150-42DE5D03E1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4">
            <a:extLst>
              <a:ext uri="{FF2B5EF4-FFF2-40B4-BE49-F238E27FC236}">
                <a16:creationId xmlns:a16="http://schemas.microsoft.com/office/drawing/2014/main" id="{D6CF29CD-38B8-4924-BA11-6D6051748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42816"/>
            <a:ext cx="12192000" cy="261518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011" y="4502330"/>
            <a:ext cx="10765410" cy="1207269"/>
          </a:xfrm>
          <a:prstGeom prst="ellipse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fr-FR" sz="2400" dirty="0">
                <a:solidFill>
                  <a:srgbClr val="FFFFFF"/>
                </a:solidFill>
              </a:rPr>
              <a:t>Étape 1 Comprendre le contexte</a:t>
            </a:r>
            <a:br>
              <a:rPr lang="en-US" sz="2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400" dirty="0" err="1">
                <a:solidFill>
                  <a:srgbClr val="FFFFFF"/>
                </a:solidFill>
              </a:rPr>
              <a:t>Cartographie</a:t>
            </a:r>
            <a:r>
              <a:rPr lang="en-US" sz="2400" dirty="0">
                <a:solidFill>
                  <a:srgbClr val="FFFFFF"/>
                </a:solidFill>
              </a:rPr>
              <a:t> des relations</a:t>
            </a:r>
            <a:endParaRPr lang="en-US" sz="2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8" name="Content Placeholder 7" descr="A close up of text on a white background&#10;&#10;Description generated with high confidence">
            <a:extLst>
              <a:ext uri="{FF2B5EF4-FFF2-40B4-BE49-F238E27FC236}">
                <a16:creationId xmlns:a16="http://schemas.microsoft.com/office/drawing/2014/main" id="{128A06BC-DBA6-4A7A-B4FB-35B42A2174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860" y="643464"/>
            <a:ext cx="5772648" cy="327597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D6961AC6-8537-9B4F-ACB1-2B3309533CDE}" type="slidenum">
              <a:rPr lang="en-US">
                <a:solidFill>
                  <a:srgbClr val="FFFFFF">
                    <a:alpha val="60000"/>
                  </a:srgbClr>
                </a:solidFill>
              </a:rPr>
              <a:pPr>
                <a:spcAft>
                  <a:spcPts val="600"/>
                </a:spcAft>
                <a:defRPr/>
              </a:pPr>
              <a:t>14</a:t>
            </a:fld>
            <a:endParaRPr lang="en-US">
              <a:solidFill>
                <a:srgbClr val="FFFFFF">
                  <a:alpha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9024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1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3">
            <a:extLst>
              <a:ext uri="{FF2B5EF4-FFF2-40B4-BE49-F238E27FC236}">
                <a16:creationId xmlns:a16="http://schemas.microsoft.com/office/drawing/2014/main" id="{5B32A67F-3598-4A13-8552-DA884FFCC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3" y="3320859"/>
            <a:ext cx="4573475" cy="2076333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37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804673" y="1625600"/>
            <a:ext cx="4662678" cy="16952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>
              <a:buNone/>
            </a:pPr>
            <a:r>
              <a:rPr lang="fr-FR" dirty="0">
                <a:solidFill>
                  <a:schemeClr val="bg1"/>
                </a:solidFill>
              </a:rPr>
              <a:t>Ajouter les lignes suivantes pour représenter les relations entre les différentes parties prenantes</a:t>
            </a:r>
            <a:endParaRPr lang="en-US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4672" y="603504"/>
            <a:ext cx="548640" cy="548640"/>
          </a:xfrm>
          <a:prstGeom prst="ellipse">
            <a:avLst/>
          </a:prstGeom>
          <a:solidFill>
            <a:srgbClr val="7F7F7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Aft>
                <a:spcPts val="600"/>
              </a:spcAft>
              <a:defRPr/>
            </a:pPr>
            <a:fld id="{A890947E-5F8E-A142-A61A-19D7A0A55A46}" type="slidenum">
              <a:rPr lang="en-US" sz="1500">
                <a:solidFill>
                  <a:srgbClr val="FFFFFF"/>
                </a:solidFill>
              </a:rPr>
              <a:pPr algn="ctr">
                <a:spcAft>
                  <a:spcPts val="600"/>
                </a:spcAft>
                <a:defRPr/>
              </a:pPr>
              <a:t>15</a:t>
            </a:fld>
            <a:endParaRPr lang="en-US" sz="1500">
              <a:solidFill>
                <a:srgbClr val="FFFFFF"/>
              </a:solidFill>
            </a:endParaRPr>
          </a:p>
        </p:txBody>
      </p:sp>
      <p:sp>
        <p:nvSpPr>
          <p:cNvPr id="21" name="Freeform: Shape 15">
            <a:extLst>
              <a:ext uri="{FF2B5EF4-FFF2-40B4-BE49-F238E27FC236}">
                <a16:creationId xmlns:a16="http://schemas.microsoft.com/office/drawing/2014/main" id="{BCC55ACC-A2F6-403C-A3A4-D59B3734D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57312" y="381000"/>
            <a:ext cx="6334689" cy="6477000"/>
          </a:xfrm>
          <a:custGeom>
            <a:avLst/>
            <a:gdLst>
              <a:gd name="connsiteX0" fmla="*/ 3561588 w 6334689"/>
              <a:gd name="connsiteY0" fmla="*/ 0 h 6477000"/>
              <a:gd name="connsiteX1" fmla="*/ 6309883 w 6334689"/>
              <a:gd name="connsiteY1" fmla="*/ 1296087 h 6477000"/>
              <a:gd name="connsiteX2" fmla="*/ 6334689 w 6334689"/>
              <a:gd name="connsiteY2" fmla="*/ 1329261 h 6477000"/>
              <a:gd name="connsiteX3" fmla="*/ 6334689 w 6334689"/>
              <a:gd name="connsiteY3" fmla="*/ 5793916 h 6477000"/>
              <a:gd name="connsiteX4" fmla="*/ 6309883 w 6334689"/>
              <a:gd name="connsiteY4" fmla="*/ 5827089 h 6477000"/>
              <a:gd name="connsiteX5" fmla="*/ 5760467 w 6334689"/>
              <a:gd name="connsiteY5" fmla="*/ 6363539 h 6477000"/>
              <a:gd name="connsiteX6" fmla="*/ 5607796 w 6334689"/>
              <a:gd name="connsiteY6" fmla="*/ 6477000 h 6477000"/>
              <a:gd name="connsiteX7" fmla="*/ 1519571 w 6334689"/>
              <a:gd name="connsiteY7" fmla="*/ 6477000 h 6477000"/>
              <a:gd name="connsiteX8" fmla="*/ 1296088 w 6334689"/>
              <a:gd name="connsiteY8" fmla="*/ 6309883 h 6477000"/>
              <a:gd name="connsiteX9" fmla="*/ 0 w 6334689"/>
              <a:gd name="connsiteY9" fmla="*/ 3561588 h 6477000"/>
              <a:gd name="connsiteX10" fmla="*/ 3561588 w 6334689"/>
              <a:gd name="connsiteY10" fmla="*/ 0 h 64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34689" h="6477000">
                <a:moveTo>
                  <a:pt x="3561588" y="0"/>
                </a:moveTo>
                <a:cubicBezTo>
                  <a:pt x="4668032" y="0"/>
                  <a:pt x="5656635" y="504534"/>
                  <a:pt x="6309883" y="1296087"/>
                </a:cubicBezTo>
                <a:lnTo>
                  <a:pt x="6334689" y="1329261"/>
                </a:lnTo>
                <a:lnTo>
                  <a:pt x="6334689" y="5793916"/>
                </a:lnTo>
                <a:lnTo>
                  <a:pt x="6309883" y="5827089"/>
                </a:lnTo>
                <a:cubicBezTo>
                  <a:pt x="6146571" y="6024977"/>
                  <a:pt x="5962299" y="6204927"/>
                  <a:pt x="5760467" y="6363539"/>
                </a:cubicBezTo>
                <a:lnTo>
                  <a:pt x="5607796" y="6477000"/>
                </a:lnTo>
                <a:lnTo>
                  <a:pt x="1519571" y="6477000"/>
                </a:lnTo>
                <a:lnTo>
                  <a:pt x="1296088" y="6309883"/>
                </a:lnTo>
                <a:cubicBezTo>
                  <a:pt x="504535" y="5656635"/>
                  <a:pt x="0" y="4668032"/>
                  <a:pt x="0" y="3561588"/>
                </a:cubicBezTo>
                <a:cubicBezTo>
                  <a:pt x="0" y="1594577"/>
                  <a:pt x="1594577" y="0"/>
                  <a:pt x="3561588" y="0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: Shape 17">
            <a:extLst>
              <a:ext uri="{FF2B5EF4-FFF2-40B4-BE49-F238E27FC236}">
                <a16:creationId xmlns:a16="http://schemas.microsoft.com/office/drawing/2014/main" id="{598EBA13-C937-430B-9523-439FE21096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21086" y="544777"/>
            <a:ext cx="6170914" cy="6313225"/>
          </a:xfrm>
          <a:custGeom>
            <a:avLst/>
            <a:gdLst>
              <a:gd name="connsiteX0" fmla="*/ 3397813 w 6170914"/>
              <a:gd name="connsiteY0" fmla="*/ 0 h 6313225"/>
              <a:gd name="connsiteX1" fmla="*/ 6019731 w 6170914"/>
              <a:gd name="connsiteY1" fmla="*/ 1236489 h 6313225"/>
              <a:gd name="connsiteX2" fmla="*/ 6170914 w 6170914"/>
              <a:gd name="connsiteY2" fmla="*/ 1438663 h 6313225"/>
              <a:gd name="connsiteX3" fmla="*/ 6170914 w 6170914"/>
              <a:gd name="connsiteY3" fmla="*/ 5356963 h 6313225"/>
              <a:gd name="connsiteX4" fmla="*/ 6019731 w 6170914"/>
              <a:gd name="connsiteY4" fmla="*/ 5559138 h 6313225"/>
              <a:gd name="connsiteX5" fmla="*/ 5194591 w 6170914"/>
              <a:gd name="connsiteY5" fmla="*/ 6282226 h 6313225"/>
              <a:gd name="connsiteX6" fmla="*/ 5141791 w 6170914"/>
              <a:gd name="connsiteY6" fmla="*/ 6313225 h 6313225"/>
              <a:gd name="connsiteX7" fmla="*/ 1659199 w 6170914"/>
              <a:gd name="connsiteY7" fmla="*/ 6313225 h 6313225"/>
              <a:gd name="connsiteX8" fmla="*/ 1498064 w 6170914"/>
              <a:gd name="connsiteY8" fmla="*/ 6215333 h 6313225"/>
              <a:gd name="connsiteX9" fmla="*/ 0 w 6170914"/>
              <a:gd name="connsiteY9" fmla="*/ 3397813 h 6313225"/>
              <a:gd name="connsiteX10" fmla="*/ 3397813 w 6170914"/>
              <a:gd name="connsiteY10" fmla="*/ 0 h 6313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170914" h="6313225">
                <a:moveTo>
                  <a:pt x="3397813" y="0"/>
                </a:moveTo>
                <a:cubicBezTo>
                  <a:pt x="4453378" y="0"/>
                  <a:pt x="5396522" y="481334"/>
                  <a:pt x="6019731" y="1236489"/>
                </a:cubicBezTo>
                <a:lnTo>
                  <a:pt x="6170914" y="1438663"/>
                </a:lnTo>
                <a:lnTo>
                  <a:pt x="6170914" y="5356963"/>
                </a:lnTo>
                <a:lnTo>
                  <a:pt x="6019731" y="5559138"/>
                </a:lnTo>
                <a:cubicBezTo>
                  <a:pt x="5786028" y="5842321"/>
                  <a:pt x="5507333" y="6086998"/>
                  <a:pt x="5194591" y="6282226"/>
                </a:cubicBezTo>
                <a:lnTo>
                  <a:pt x="5141791" y="6313225"/>
                </a:lnTo>
                <a:lnTo>
                  <a:pt x="1659199" y="6313225"/>
                </a:lnTo>
                <a:lnTo>
                  <a:pt x="1498064" y="6215333"/>
                </a:lnTo>
                <a:cubicBezTo>
                  <a:pt x="594240" y="5604721"/>
                  <a:pt x="0" y="4570663"/>
                  <a:pt x="0" y="3397813"/>
                </a:cubicBezTo>
                <a:cubicBezTo>
                  <a:pt x="0" y="1521253"/>
                  <a:pt x="1521253" y="0"/>
                  <a:pt x="339781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424" y="2436261"/>
            <a:ext cx="4333875" cy="3152893"/>
          </a:xfrm>
          <a:prstGeom prst="rect">
            <a:avLst/>
          </a:prstGeom>
        </p:spPr>
      </p:pic>
      <p:pic>
        <p:nvPicPr>
          <p:cNvPr id="10" name="Content Placeholder 7" descr="A close up of text on a white background&#10;&#10;Description generated with high confidence">
            <a:extLst>
              <a:ext uri="{FF2B5EF4-FFF2-40B4-BE49-F238E27FC236}">
                <a16:creationId xmlns:a16="http://schemas.microsoft.com/office/drawing/2014/main" id="{60434863-DC02-4848-B487-8461B9436F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79" y="3320859"/>
            <a:ext cx="5772648" cy="327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3449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>
            <a:normAutofit/>
          </a:bodyPr>
          <a:lstStyle/>
          <a:p>
            <a:r>
              <a:rPr lang="fr-FR" sz="2800" dirty="0"/>
              <a:t>Étape 1 Comprendre le contexte</a:t>
            </a:r>
            <a:br>
              <a:rPr lang="en-US" sz="2800" dirty="0"/>
            </a:br>
            <a:r>
              <a:rPr lang="en-US" sz="2800" dirty="0"/>
              <a:t>- </a:t>
            </a:r>
            <a:r>
              <a:rPr lang="en-US" sz="2800" dirty="0" err="1"/>
              <a:t>L'arbre</a:t>
            </a:r>
            <a:r>
              <a:rPr lang="en-US" sz="2800" dirty="0"/>
              <a:t> de </a:t>
            </a:r>
            <a:r>
              <a:rPr lang="en-US" sz="2800" dirty="0" err="1"/>
              <a:t>conflit</a:t>
            </a:r>
            <a:endParaRPr lang="en-US" sz="2800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762000" y="1907822"/>
            <a:ext cx="5609220" cy="4447822"/>
          </a:xfrm>
        </p:spPr>
        <p:txBody>
          <a:bodyPr anchor="t">
            <a:normAutofit lnSpcReduction="10000"/>
          </a:bodyPr>
          <a:lstStyle/>
          <a:p>
            <a:r>
              <a:rPr lang="fr-FR" sz="1800" dirty="0"/>
              <a:t>Dessine un arbre semblable à celui ci</a:t>
            </a:r>
          </a:p>
          <a:p>
            <a:r>
              <a:rPr lang="fr-FR" sz="1800" dirty="0"/>
              <a:t>L'arbre des défis représente les facteurs / causes profondes qui alimentent les défis et les problèmes.</a:t>
            </a:r>
          </a:p>
          <a:p>
            <a:r>
              <a:rPr lang="fr-FR" sz="1800" dirty="0"/>
              <a:t>Les racines représentent des facteurs souterrains ou non visibles (par exemple, préjugés sociaux, discrimination, inégalités, chômage).</a:t>
            </a:r>
          </a:p>
          <a:p>
            <a:r>
              <a:rPr lang="fr-FR" sz="1800" dirty="0"/>
              <a:t>Le coffre représente des facteurs visibles (par exemple, la présence d’armes, une infrastructure médiocre, le manque de services gouvernementaux).</a:t>
            </a:r>
          </a:p>
          <a:p>
            <a:r>
              <a:rPr lang="fr-FR" sz="1800" dirty="0"/>
              <a:t>Les feuilles représentent les effets (p. Ex. Conflit, décès, blessure, rupture de la confiance, dommages à la propriété, grande criminalité, absence de règle de droit).</a:t>
            </a:r>
          </a:p>
          <a:p>
            <a:r>
              <a:rPr lang="fr-FR" sz="1800" dirty="0"/>
              <a:t>Les exemples ci-dessus sont généraux. Essayez de faire des exemples aussi spécifiques que possible en fonction du contexte.</a:t>
            </a:r>
            <a:endParaRPr lang="en-US" sz="1800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52AC6D7F-F068-4E11-BB06-F601D89BB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Picture 2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848" y="623916"/>
            <a:ext cx="3039208" cy="3834963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000232" y="6108192"/>
            <a:ext cx="548640" cy="548640"/>
          </a:xfrm>
          <a:prstGeom prst="ellipse">
            <a:avLst/>
          </a:prstGeom>
          <a:solidFill>
            <a:srgbClr val="7F7F7F"/>
          </a:solidFill>
        </p:spPr>
        <p:txBody>
          <a:bodyPr anchor="ctr">
            <a:normAutofit/>
          </a:bodyPr>
          <a:lstStyle/>
          <a:p>
            <a:pPr algn="ctr">
              <a:spcAft>
                <a:spcPts val="600"/>
              </a:spcAft>
              <a:defRPr/>
            </a:pPr>
            <a:fld id="{A890947E-5F8E-A142-A61A-19D7A0A55A46}" type="slidenum">
              <a:rPr lang="en-US" sz="1500">
                <a:solidFill>
                  <a:srgbClr val="FFFFFF"/>
                </a:solidFill>
              </a:rPr>
              <a:pPr algn="ctr">
                <a:spcAft>
                  <a:spcPts val="600"/>
                </a:spcAft>
                <a:defRPr/>
              </a:pPr>
              <a:t>16</a:t>
            </a:fld>
            <a:endParaRPr lang="en-US" sz="15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3362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>
            <a:normAutofit/>
          </a:bodyPr>
          <a:lstStyle/>
          <a:p>
            <a:br>
              <a:rPr lang="en-US" sz="2800" dirty="0"/>
            </a:br>
            <a:r>
              <a:rPr lang="en-US" sz="2800" dirty="0" err="1"/>
              <a:t>L'arbre</a:t>
            </a:r>
            <a:r>
              <a:rPr lang="en-US" sz="2800" dirty="0"/>
              <a:t> de la </a:t>
            </a:r>
            <a:r>
              <a:rPr lang="en-US" sz="2800" dirty="0" err="1"/>
              <a:t>paix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279018"/>
            <a:ext cx="5314543" cy="3375920"/>
          </a:xfrm>
        </p:spPr>
        <p:txBody>
          <a:bodyPr anchor="t">
            <a:normAutofit lnSpcReduction="10000"/>
          </a:bodyPr>
          <a:lstStyle/>
          <a:p>
            <a:r>
              <a:rPr lang="fr-FR" sz="1800" dirty="0"/>
              <a:t>Dessine un autre arbre</a:t>
            </a:r>
          </a:p>
          <a:p>
            <a:r>
              <a:rPr lang="fr-FR" sz="1800" dirty="0"/>
              <a:t>Cet arbre identifie les opportunités</a:t>
            </a:r>
          </a:p>
          <a:p>
            <a:r>
              <a:rPr lang="fr-FR" sz="1800" dirty="0"/>
              <a:t>Identifiez les opportunités inédites qui se cachent sous terre (par exemple, opportunité de créer un climat de confiance entre les communautés X et Y par le biais d’activités collaboratives basées sur l’aide alimentaire)</a:t>
            </a:r>
          </a:p>
          <a:p>
            <a:r>
              <a:rPr lang="fr-FR" sz="1800" dirty="0"/>
              <a:t>Identifiez les opportunités visibles dans le coffre (par exemple, la communauté X a de la nourriture qui pourrait être fournie à la communauté Y).</a:t>
            </a:r>
          </a:p>
          <a:p>
            <a:r>
              <a:rPr lang="fr-FR" sz="1800" dirty="0"/>
              <a:t>Identifiez les effets (par exemple, confiance accrue entre toutes les communautés de Tiko).</a:t>
            </a:r>
            <a:endParaRPr lang="en-US" sz="180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2AC6D7F-F068-4E11-BB06-F601D89BB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848" y="623916"/>
            <a:ext cx="3039208" cy="3834963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000232" y="6108192"/>
            <a:ext cx="548640" cy="548640"/>
          </a:xfrm>
          <a:prstGeom prst="ellipse">
            <a:avLst/>
          </a:prstGeom>
          <a:solidFill>
            <a:srgbClr val="7F7F7F"/>
          </a:solidFill>
        </p:spPr>
        <p:txBody>
          <a:bodyPr anchor="ctr">
            <a:normAutofit/>
          </a:bodyPr>
          <a:lstStyle/>
          <a:p>
            <a:pPr algn="ctr">
              <a:spcAft>
                <a:spcPts val="600"/>
              </a:spcAft>
              <a:defRPr/>
            </a:pPr>
            <a:fld id="{A890947E-5F8E-A142-A61A-19D7A0A55A46}" type="slidenum">
              <a:rPr lang="en-US" sz="1500">
                <a:solidFill>
                  <a:srgbClr val="FFFFFF"/>
                </a:solidFill>
              </a:rPr>
              <a:pPr algn="ctr">
                <a:spcAft>
                  <a:spcPts val="600"/>
                </a:spcAft>
                <a:defRPr/>
              </a:pPr>
              <a:t>17</a:t>
            </a:fld>
            <a:endParaRPr lang="en-US" sz="15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9688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9900" y="1027510"/>
            <a:ext cx="6172200" cy="125849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Tendances</a:t>
            </a:r>
            <a:r>
              <a:rPr lang="en-US" dirty="0"/>
              <a:t> et </a:t>
            </a:r>
            <a:r>
              <a:rPr lang="en-US" dirty="0" err="1"/>
              <a:t>dynamique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9900" y="2057401"/>
            <a:ext cx="3783330" cy="3394472"/>
          </a:xfrm>
        </p:spPr>
        <p:txBody>
          <a:bodyPr/>
          <a:lstStyle/>
          <a:p>
            <a:r>
              <a:rPr lang="fr-FR" dirty="0"/>
              <a:t>Discutez au sein de vos groupes pour savoir si la situation à Tiko s’améliore, ou est identique ou pire.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90947E-5F8E-A142-A61A-19D7A0A55A4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3520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9900" y="1416725"/>
            <a:ext cx="6172200" cy="857250"/>
          </a:xfrm>
        </p:spPr>
        <p:txBody>
          <a:bodyPr>
            <a:normAutofit fontScale="90000"/>
          </a:bodyPr>
          <a:lstStyle/>
          <a:p>
            <a:r>
              <a:rPr lang="fr-FR" dirty="0"/>
              <a:t>Situation politique / Situation économique / Situation sociale / Situation en matière de sécurité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90947E-5F8E-A142-A61A-19D7A0A55A4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595316" y="2788921"/>
            <a:ext cx="4589393" cy="2662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/>
              <a:t>Capturez les zones ci-dessus.</a:t>
            </a:r>
          </a:p>
          <a:p>
            <a:r>
              <a:rPr lang="fr-FR" sz="2400" dirty="0"/>
              <a:t>Est-ce mieux, pire ou pareil?</a:t>
            </a:r>
          </a:p>
          <a:p>
            <a:r>
              <a:rPr lang="fr-FR" sz="2400" dirty="0"/>
              <a:t>Pourquoi est-ce mieux, pire ou pareil?</a:t>
            </a:r>
          </a:p>
          <a:p>
            <a:r>
              <a:rPr lang="fr-FR" sz="2400" dirty="0"/>
              <a:t>Capturez les aspects en utilisant des puces sur un tableau à feuilles.</a:t>
            </a:r>
            <a:endParaRPr lang="en-US" sz="2400" dirty="0"/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84709" y="3308748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</p:spTree>
    <p:extLst>
      <p:ext uri="{BB962C8B-B14F-4D97-AF65-F5344CB8AC3E}">
        <p14:creationId xmlns:p14="http://schemas.microsoft.com/office/powerpoint/2010/main" val="2605162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8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67172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fr-FR" b="1" dirty="0">
                <a:solidFill>
                  <a:schemeClr val="accent1"/>
                </a:solidFill>
              </a:rPr>
              <a:t>Comment devenir plus sensible aux conflits</a:t>
            </a:r>
            <a:endParaRPr lang="en-US" b="1" dirty="0">
              <a:solidFill>
                <a:schemeClr val="accent1"/>
              </a:solidFill>
            </a:endParaRPr>
          </a:p>
        </p:txBody>
      </p:sp>
      <p:cxnSp>
        <p:nvCxnSpPr>
          <p:cNvPr id="17" name="Straight Connector 10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FR" sz="2400" b="1" dirty="0"/>
              <a:t>Raison</a:t>
            </a:r>
          </a:p>
          <a:p>
            <a:pPr marL="0" indent="0">
              <a:buNone/>
            </a:pPr>
            <a:r>
              <a:rPr lang="fr-FR" sz="2400" dirty="0"/>
              <a:t>Familiariser les participants avec les outils d'analyse rapide</a:t>
            </a:r>
            <a:endParaRPr lang="en-US" sz="2400" dirty="0"/>
          </a:p>
          <a:p>
            <a:pPr marL="0" indent="0">
              <a:buNone/>
            </a:pPr>
            <a:r>
              <a:rPr lang="fr-FR" sz="2400" b="1" dirty="0"/>
              <a:t>Objectif</a:t>
            </a:r>
          </a:p>
          <a:p>
            <a:pPr marL="0" indent="0">
              <a:buNone/>
            </a:pPr>
            <a:r>
              <a:rPr lang="fr-FR" sz="2400" dirty="0"/>
              <a:t>Les participants peuvent utiliser des outils pratiques pour analyser rapidement leur environnement opérationnel et signaler à la direction les dangers / opportunités de programmation identifiés, afin que des mesures puissent être prises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571516" y="6033479"/>
            <a:ext cx="782283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A890947E-5F8E-A142-A61A-19D7A0A55A46}" type="slidenum">
              <a:rPr lang="en-US" sz="1050">
                <a:solidFill>
                  <a:schemeClr val="tx1">
                    <a:alpha val="80000"/>
                  </a:schemeClr>
                </a:solidFill>
              </a:rPr>
              <a:pPr>
                <a:spcAft>
                  <a:spcPts val="600"/>
                </a:spcAft>
                <a:defRPr/>
              </a:pPr>
              <a:t>2</a:t>
            </a:fld>
            <a:endParaRPr lang="en-US" sz="1050">
              <a:solidFill>
                <a:schemeClr val="tx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919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58490" y="2057400"/>
            <a:ext cx="5829300" cy="1500188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Évaluation</a:t>
            </a:r>
            <a:r>
              <a:rPr lang="en-US" dirty="0"/>
              <a:t> </a:t>
            </a:r>
            <a:r>
              <a:rPr lang="en-US" dirty="0" err="1"/>
              <a:t>rapide</a:t>
            </a:r>
            <a:r>
              <a:rPr lang="en-US" dirty="0"/>
              <a:t> du </a:t>
            </a:r>
            <a:r>
              <a:rPr lang="en-US" dirty="0" err="1"/>
              <a:t>contexte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455670" y="3557589"/>
            <a:ext cx="5406390" cy="2066925"/>
          </a:xfrm>
        </p:spPr>
        <p:txBody>
          <a:bodyPr/>
          <a:lstStyle/>
          <a:p>
            <a:r>
              <a:rPr lang="fr-FR" b="1" dirty="0">
                <a:solidFill>
                  <a:schemeClr val="tx2">
                    <a:lumMod val="75000"/>
                  </a:schemeClr>
                </a:solidFill>
              </a:rPr>
              <a:t>Étape 2</a:t>
            </a:r>
          </a:p>
          <a:p>
            <a:r>
              <a:rPr lang="fr-FR" b="1" dirty="0">
                <a:solidFill>
                  <a:schemeClr val="tx2">
                    <a:lumMod val="75000"/>
                  </a:schemeClr>
                </a:solidFill>
              </a:rPr>
              <a:t>Comprendre l'interaction bidirectionnelle entre les activités du projet et le contexte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90947E-5F8E-A142-A61A-19D7A0A55A46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6578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9900" y="1027510"/>
            <a:ext cx="6172200" cy="1578531"/>
          </a:xfrm>
        </p:spPr>
        <p:txBody>
          <a:bodyPr>
            <a:normAutofit fontScale="90000"/>
          </a:bodyPr>
          <a:lstStyle/>
          <a:p>
            <a:r>
              <a:rPr lang="fr-FR" sz="2400" b="1" dirty="0">
                <a:solidFill>
                  <a:schemeClr val="tx2">
                    <a:lumMod val="75000"/>
                  </a:schemeClr>
                </a:solidFill>
              </a:rPr>
              <a:t>Étape 2: comprendre l'interaction bidirectionnelle entre les activités du projet et le contexte</a:t>
            </a:r>
            <a:br>
              <a:rPr lang="en-US" sz="2400" b="1" dirty="0">
                <a:solidFill>
                  <a:schemeClr val="tx2">
                    <a:lumMod val="75000"/>
                  </a:schemeClr>
                </a:solidFill>
              </a:rPr>
            </a:br>
            <a:br>
              <a:rPr lang="en-US" b="1" dirty="0">
                <a:solidFill>
                  <a:schemeClr val="tx2">
                    <a:lumMod val="75000"/>
                  </a:schemeClr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6260" y="2503885"/>
            <a:ext cx="8016949" cy="3394472"/>
          </a:xfrm>
        </p:spPr>
        <p:txBody>
          <a:bodyPr/>
          <a:lstStyle/>
          <a:p>
            <a:r>
              <a:rPr lang="fr-FR" dirty="0"/>
              <a:t>Discutez en groupe de la manière dont Tiko a pu affecter les activités de GoodAid? Positif? Négatif? Pourquoi?</a:t>
            </a:r>
          </a:p>
          <a:p>
            <a:r>
              <a:rPr lang="fr-FR" dirty="0"/>
              <a:t>Discutez de la manière dont les activités de GoodAid ont pu affecter Tiko? Positif? Négatif? Pourquoi?</a:t>
            </a:r>
          </a:p>
          <a:p>
            <a:r>
              <a:rPr lang="fr-FR" dirty="0"/>
              <a:t>Capturez les aspects clés à l’aide de puces sur le tableau à feuilles mobiles.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90947E-5F8E-A142-A61A-19D7A0A55A4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3284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181350" y="2400302"/>
            <a:ext cx="5829300" cy="1102519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Évaluation</a:t>
            </a:r>
            <a:r>
              <a:rPr lang="en-US" dirty="0"/>
              <a:t> </a:t>
            </a:r>
            <a:r>
              <a:rPr lang="en-US" dirty="0" err="1"/>
              <a:t>rapide</a:t>
            </a:r>
            <a:r>
              <a:rPr lang="en-US" dirty="0"/>
              <a:t> du </a:t>
            </a:r>
            <a:r>
              <a:rPr lang="en-US" dirty="0" err="1"/>
              <a:t>contexte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r>
              <a:rPr lang="fr-FR" b="1" dirty="0"/>
              <a:t>Étape 3</a:t>
            </a:r>
          </a:p>
          <a:p>
            <a:pPr lvl="0"/>
            <a:r>
              <a:rPr lang="fr-FR" b="1" dirty="0"/>
              <a:t>Agir pour minimiser l'impact négatif et maximiser l'impact positif</a:t>
            </a:r>
          </a:p>
          <a:p>
            <a:pPr lvl="0"/>
            <a:r>
              <a:rPr lang="fr-FR" b="1" dirty="0"/>
              <a:t>Planification stratégique et gestion de projet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90947E-5F8E-A142-A61A-19D7A0A55A4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3715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8470" y="1027510"/>
            <a:ext cx="6172200" cy="857250"/>
          </a:xfrm>
        </p:spPr>
        <p:txBody>
          <a:bodyPr>
            <a:normAutofit fontScale="90000"/>
          </a:bodyPr>
          <a:lstStyle/>
          <a:p>
            <a:pPr lvl="0"/>
            <a:br>
              <a:rPr lang="en-GB" sz="2400" b="1" dirty="0"/>
            </a:br>
            <a:br>
              <a:rPr lang="en-GB" sz="2400" b="1" dirty="0"/>
            </a:br>
            <a:r>
              <a:rPr lang="fr-FR" sz="2400" b="1" dirty="0"/>
              <a:t>Étape 3 - Agir pour minimiser l'impact négatif et maximiser l'impact positif</a:t>
            </a:r>
            <a:br>
              <a:rPr lang="en-GB" sz="2400" b="1" dirty="0"/>
            </a:br>
            <a:br>
              <a:rPr lang="en-GB" dirty="0">
                <a:solidFill>
                  <a:schemeClr val="tx1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5117" y="1784509"/>
            <a:ext cx="8112642" cy="3188732"/>
          </a:xfrm>
        </p:spPr>
        <p:txBody>
          <a:bodyPr>
            <a:normAutofit fontScale="92500" lnSpcReduction="10000"/>
          </a:bodyPr>
          <a:lstStyle/>
          <a:p>
            <a:r>
              <a:rPr lang="fr-FR" dirty="0"/>
              <a:t>Discutez en groupe de la manière dont GoodAid pourrait réduire les effets négatifs et maximiser les effets positifs.</a:t>
            </a:r>
          </a:p>
          <a:p>
            <a:r>
              <a:rPr lang="fr-FR" dirty="0"/>
              <a:t>GoodAid doit-il changer ses activités? Si c'est le cas, comment?</a:t>
            </a:r>
          </a:p>
          <a:p>
            <a:r>
              <a:rPr lang="fr-FR" dirty="0"/>
              <a:t>Retournez à votre carte. Discutez du lieu où les activités de GoodAid devraient avoir lieu au cours des six prochains mois. Utilisez un cercle gris comme symbole pour les nouveaux emplacements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90947E-5F8E-A142-A61A-19D7A0A55A4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977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DD79B-B99A-4E88-92B0-DEE81E847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Présentation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FC0A71-ACA3-47C4-AC2B-A12D447983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Présentez votre travail aux autres groupes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684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Sources for further reference: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‘</a:t>
            </a:r>
            <a:r>
              <a:rPr lang="en-US" dirty="0">
                <a:hlinkClick r:id="rId3"/>
              </a:rPr>
              <a:t>How to guide on Conflict Sensitivity’</a:t>
            </a:r>
            <a:r>
              <a:rPr lang="en-US" dirty="0"/>
              <a:t> Conflict Sensitivity Consortium.</a:t>
            </a:r>
          </a:p>
          <a:p>
            <a:pPr marL="0" indent="0">
              <a:buNone/>
            </a:pPr>
            <a:endParaRPr lang="en-US" dirty="0"/>
          </a:p>
          <a:p>
            <a:r>
              <a:rPr lang="en-GB" dirty="0">
                <a:hlinkClick r:id="rId4"/>
              </a:rPr>
              <a:t>Conflict-sensitive approaches to development, humanitarian assistance and peacebuilding - A resource pack</a:t>
            </a:r>
            <a:r>
              <a:rPr lang="en-GB" dirty="0"/>
              <a:t>’ </a:t>
            </a:r>
            <a:r>
              <a:rPr lang="en-GB" dirty="0" err="1"/>
              <a:t>Saferworld</a:t>
            </a:r>
            <a:r>
              <a:rPr lang="en-GB" dirty="0"/>
              <a:t> et al.</a:t>
            </a:r>
          </a:p>
          <a:p>
            <a:endParaRPr lang="en-US" dirty="0"/>
          </a:p>
          <a:p>
            <a:r>
              <a:rPr lang="en-US" dirty="0"/>
              <a:t>‘</a:t>
            </a:r>
            <a:r>
              <a:rPr lang="en-US" dirty="0">
                <a:hlinkClick r:id="rId5"/>
              </a:rPr>
              <a:t>What is peacebuilding? Do no harm, conflict sensitivity and peacebuilding’ </a:t>
            </a:r>
            <a:r>
              <a:rPr lang="en-US" dirty="0" err="1"/>
              <a:t>Interpeace</a:t>
            </a:r>
            <a:r>
              <a:rPr lang="en-US" dirty="0"/>
              <a:t>, K. Van Brabant.</a:t>
            </a:r>
            <a:endParaRPr lang="en-GB" dirty="0"/>
          </a:p>
          <a:p>
            <a:endParaRPr lang="en-GB" dirty="0"/>
          </a:p>
          <a:p>
            <a:r>
              <a:rPr lang="en-US" dirty="0"/>
              <a:t> </a:t>
            </a:r>
            <a:r>
              <a:rPr lang="en-US" dirty="0">
                <a:hlinkClick r:id="rId6"/>
              </a:rPr>
              <a:t>‘A Distinction with a Difference: Conflict Sensitivity and Peacebuilding’</a:t>
            </a:r>
            <a:r>
              <a:rPr lang="en-US" dirty="0"/>
              <a:t> CDA, Peter Woodrow.</a:t>
            </a:r>
          </a:p>
          <a:p>
            <a:endParaRPr lang="en-US" dirty="0"/>
          </a:p>
          <a:p>
            <a:r>
              <a:rPr lang="en-US" dirty="0">
                <a:hlinkClick r:id="rId7"/>
              </a:rPr>
              <a:t>‘The Oxford Handbook of Gender and Conflict’ </a:t>
            </a:r>
            <a:r>
              <a:rPr lang="en-US" dirty="0"/>
              <a:t>Ni </a:t>
            </a:r>
            <a:r>
              <a:rPr lang="en-US" dirty="0" err="1"/>
              <a:t>Aolain</a:t>
            </a:r>
            <a:r>
              <a:rPr lang="en-US" dirty="0"/>
              <a:t> et al.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0BB70-EB3D-6D4C-8CFA-D73112F8F6E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078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65200"/>
            <a:ext cx="10515600" cy="52117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400" dirty="0"/>
              <a:t>All material produced by Sunra Lambert </a:t>
            </a:r>
            <a:r>
              <a:rPr lang="en-US" sz="1400" dirty="0" err="1"/>
              <a:t>Baj</a:t>
            </a:r>
            <a:r>
              <a:rPr lang="en-US" sz="1400" dirty="0"/>
              <a:t> for DCA, 2018</a:t>
            </a:r>
          </a:p>
          <a:p>
            <a:pPr marL="0" indent="0" algn="ctr">
              <a:buNone/>
            </a:pPr>
            <a:endParaRPr lang="en-US" sz="1400" dirty="0"/>
          </a:p>
          <a:p>
            <a:pPr marL="0" indent="0" algn="ctr">
              <a:buNone/>
            </a:pPr>
            <a:r>
              <a:rPr lang="en-US" sz="1400" dirty="0"/>
              <a:t>For more information regarding this presentation please contact:</a:t>
            </a:r>
          </a:p>
          <a:p>
            <a:pPr marL="0" indent="0" algn="ctr">
              <a:buNone/>
            </a:pPr>
            <a:r>
              <a:rPr lang="en-US" sz="1400" dirty="0">
                <a:hlinkClick r:id="rId2"/>
              </a:rPr>
              <a:t>sulb@dca.dk</a:t>
            </a:r>
            <a:endParaRPr lang="en-US" sz="1400" dirty="0"/>
          </a:p>
          <a:p>
            <a:pPr marL="0" indent="0" algn="ctr">
              <a:buNone/>
            </a:pPr>
            <a:endParaRPr lang="en-US" sz="1400" dirty="0"/>
          </a:p>
          <a:p>
            <a:pPr marL="0" indent="0" algn="ctr">
              <a:buNone/>
            </a:pPr>
            <a:endParaRPr lang="en-US" sz="1400" dirty="0"/>
          </a:p>
          <a:p>
            <a:pPr marL="0" indent="0" algn="ctr">
              <a:buNone/>
            </a:pPr>
            <a:endParaRPr lang="en-US" sz="1400" dirty="0"/>
          </a:p>
          <a:p>
            <a:pPr marL="0" indent="0" algn="ctr">
              <a:buNone/>
            </a:pPr>
            <a:endParaRPr lang="en-US" sz="1400" dirty="0"/>
          </a:p>
          <a:p>
            <a:pPr marL="0" indent="0" algn="ctr">
              <a:buNone/>
            </a:pPr>
            <a:endParaRPr lang="en-US" sz="1400" dirty="0"/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1100" b="1" u="sng" dirty="0">
                <a:solidFill>
                  <a:schemeClr val="bg1">
                    <a:lumMod val="50000"/>
                  </a:schemeClr>
                </a:solidFill>
              </a:rPr>
              <a:t>Proprietary rights</a:t>
            </a:r>
          </a:p>
          <a:p>
            <a:pPr marL="0" indent="0">
              <a:buNone/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Conflict Circle  ©  Helvetas ‘3 steps for working in fragile conflict-affected situations (WFCS)’ 2013</a:t>
            </a:r>
          </a:p>
          <a:p>
            <a:pPr marL="0" indent="0">
              <a:buNone/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All photos ©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</a:rPr>
              <a:t>Sunra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 Lambert Baj</a:t>
            </a:r>
          </a:p>
          <a:p>
            <a:pPr marL="0" indent="0">
              <a:buNone/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Graphics produced by Sunra Lambert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</a:rPr>
              <a:t>Baj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 or downloaded from 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hlinkClick r:id="rId3"/>
              </a:rPr>
              <a:t>www.openclipart.org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 (royalty free)</a:t>
            </a:r>
          </a:p>
          <a:p>
            <a:pPr marL="0" indent="0" algn="ctr">
              <a:buNone/>
            </a:pPr>
            <a:endParaRPr lang="en-US" sz="1400" dirty="0"/>
          </a:p>
          <a:p>
            <a:pPr marL="0" indent="0" algn="ctr">
              <a:buNone/>
            </a:pPr>
            <a:endParaRPr lang="en-US" sz="1400" dirty="0"/>
          </a:p>
          <a:p>
            <a:pPr marL="0" indent="0" algn="ctr">
              <a:buNone/>
            </a:pPr>
            <a:endParaRPr lang="en-US" sz="1400" dirty="0"/>
          </a:p>
          <a:p>
            <a:pPr marL="0" indent="0" algn="ctr">
              <a:buNone/>
            </a:pPr>
            <a:endParaRPr lang="en-US" sz="1400" dirty="0"/>
          </a:p>
          <a:p>
            <a:pPr marL="0" indent="0" algn="ctr">
              <a:buNone/>
            </a:pPr>
            <a:endParaRPr lang="en-US" sz="1400" dirty="0"/>
          </a:p>
          <a:p>
            <a:pPr marL="0" indent="0" algn="ctr">
              <a:buNone/>
            </a:pPr>
            <a:endParaRPr lang="en-US" sz="1400" dirty="0"/>
          </a:p>
          <a:p>
            <a:pPr marL="0" indent="0" algn="ctr">
              <a:buNone/>
            </a:pPr>
            <a:endParaRPr lang="en-US" sz="1400" dirty="0"/>
          </a:p>
          <a:p>
            <a:pPr marL="0" indent="0" algn="ctr">
              <a:buNone/>
            </a:pPr>
            <a:endParaRPr lang="en-US" sz="1400" dirty="0"/>
          </a:p>
          <a:p>
            <a:pPr marL="0" indent="0" algn="ctr">
              <a:buNone/>
            </a:pPr>
            <a:endParaRPr lang="en-US" sz="1400" dirty="0"/>
          </a:p>
          <a:p>
            <a:pPr marL="0" indent="0" algn="ctr">
              <a:buNone/>
            </a:pPr>
            <a:endParaRPr lang="en-US" sz="1400" dirty="0"/>
          </a:p>
          <a:p>
            <a:pPr marL="0" indent="0" algn="ctr">
              <a:buNone/>
            </a:pPr>
            <a:endParaRPr lang="en-US" sz="1400" dirty="0"/>
          </a:p>
          <a:p>
            <a:pPr marL="0" indent="0" algn="ctr">
              <a:buNone/>
            </a:pPr>
            <a:endParaRPr lang="en-US" sz="1400" dirty="0"/>
          </a:p>
          <a:p>
            <a:pPr marL="0" indent="0" algn="ctr">
              <a:buNone/>
            </a:pPr>
            <a:endParaRPr lang="en-US" sz="1400" dirty="0"/>
          </a:p>
          <a:p>
            <a:pPr marL="0" indent="0" algn="ctr">
              <a:buNone/>
            </a:pPr>
            <a:endParaRPr lang="en-US" sz="1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0BB70-EB3D-6D4C-8CFA-D73112F8F6E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543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BE95D989-81FA-4BAD-9AD5-E46CEDA91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3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5C12EE-7255-47E3-8E37-BD4B85E4A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1161"/>
            <a:ext cx="3335594" cy="5403370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rgbClr val="FFFFFF"/>
                </a:solidFill>
              </a:rPr>
              <a:t>Où</a:t>
            </a:r>
            <a:r>
              <a:rPr lang="en-US" dirty="0">
                <a:solidFill>
                  <a:srgbClr val="FFFFFF"/>
                </a:solidFill>
              </a:rPr>
              <a:t> commencer?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56189E5-8A3E-4CFD-B71B-CCD0F8495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3" y="0"/>
            <a:ext cx="142074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0" name="Content Placeholder 3">
            <a:extLst>
              <a:ext uri="{FF2B5EF4-FFF2-40B4-BE49-F238E27FC236}">
                <a16:creationId xmlns:a16="http://schemas.microsoft.com/office/drawing/2014/main" id="{D6CF28FF-E124-4526-B626-3F8E38601B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4833510"/>
              </p:ext>
            </p:extLst>
          </p:nvPr>
        </p:nvGraphicFramePr>
        <p:xfrm>
          <a:off x="5459413" y="642938"/>
          <a:ext cx="6089650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11146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0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6FF73-D2E2-4034-8FB2-B777E4071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000000"/>
                </a:solidFill>
              </a:rPr>
              <a:t>La sensibilité aux conflits doit être:</a:t>
            </a:r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7" name="Graphic 6" descr="Head with Gears">
            <a:extLst>
              <a:ext uri="{FF2B5EF4-FFF2-40B4-BE49-F238E27FC236}">
                <a16:creationId xmlns:a16="http://schemas.microsoft.com/office/drawing/2014/main" id="{4351A9B7-60CC-4626-B1AE-00A3B75AF3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0254" y="1629089"/>
            <a:ext cx="3620021" cy="362002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6377AF-CA1F-456F-8A08-754987CC16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anchor="ctr">
            <a:normAutofit/>
          </a:bodyPr>
          <a:lstStyle/>
          <a:p>
            <a:r>
              <a:rPr lang="fr-FR" sz="2000" dirty="0">
                <a:solidFill>
                  <a:srgbClr val="000000"/>
                </a:solidFill>
              </a:rPr>
              <a:t>Transversale (application à l'échelle de l'institution)</a:t>
            </a:r>
          </a:p>
          <a:p>
            <a:r>
              <a:rPr lang="fr-FR" sz="2000" dirty="0">
                <a:solidFill>
                  <a:srgbClr val="000000"/>
                </a:solidFill>
              </a:rPr>
              <a:t>Flexible (en fonction du contexte)</a:t>
            </a:r>
          </a:p>
          <a:p>
            <a:r>
              <a:rPr lang="fr-FR" sz="2000" dirty="0">
                <a:solidFill>
                  <a:srgbClr val="000000"/>
                </a:solidFill>
              </a:rPr>
              <a:t>Ressources adéquates (temps et coût)</a:t>
            </a:r>
          </a:p>
          <a:p>
            <a:r>
              <a:rPr lang="fr-FR" sz="2000" dirty="0">
                <a:solidFill>
                  <a:srgbClr val="000000"/>
                </a:solidFill>
              </a:rPr>
              <a:t>Pratique (non académique)</a:t>
            </a:r>
            <a:endParaRPr lang="en-GB" sz="2000" dirty="0">
              <a:solidFill>
                <a:srgbClr val="000000"/>
              </a:solidFill>
            </a:endParaRPr>
          </a:p>
          <a:p>
            <a:endParaRPr lang="en-US" sz="2000" dirty="0">
              <a:solidFill>
                <a:srgbClr val="000000"/>
              </a:solidFill>
            </a:endParaRPr>
          </a:p>
          <a:p>
            <a:endParaRPr lang="en-US" sz="2000" dirty="0">
              <a:solidFill>
                <a:srgbClr val="000000"/>
              </a:solidFill>
            </a:endParaRPr>
          </a:p>
          <a:p>
            <a:endParaRPr lang="en-GB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608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ACAB0C8C-455E-46A0-B463-89CF100435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8225">
            <a:off x="8710811" y="2664963"/>
            <a:ext cx="2509509" cy="3571712"/>
          </a:xfrm>
          <a:prstGeom prst="rect">
            <a:avLst/>
          </a:prstGeom>
        </p:spPr>
      </p:pic>
      <p:pic>
        <p:nvPicPr>
          <p:cNvPr id="24" name="Picture 23" descr="A picture containing screenshot, text&#10;&#10;Description generated with very high confidence">
            <a:extLst>
              <a:ext uri="{FF2B5EF4-FFF2-40B4-BE49-F238E27FC236}">
                <a16:creationId xmlns:a16="http://schemas.microsoft.com/office/drawing/2014/main" id="{491EF8C5-FE1E-45DC-A6B6-3783B8CF54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3095">
            <a:off x="276847" y="1100134"/>
            <a:ext cx="3050660" cy="37423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6DBD54-B14A-4137-B851-9C300FF9B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43467"/>
            <a:ext cx="12192000" cy="744836"/>
          </a:xfr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dirty="0" err="1">
                <a:solidFill>
                  <a:schemeClr val="bg1"/>
                </a:solidFill>
              </a:rPr>
              <a:t>Différentes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approches</a:t>
            </a:r>
            <a:endParaRPr lang="en-US" sz="3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Picture 8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27C8E7C0-4679-40D1-A031-1534015F9C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3806">
            <a:off x="3452446" y="1551377"/>
            <a:ext cx="2874389" cy="40424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" name="Picture 11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24305770-EFF9-4426-9905-23AD7167CA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01765">
            <a:off x="8580639" y="1693275"/>
            <a:ext cx="2939013" cy="3799213"/>
          </a:xfrm>
          <a:prstGeom prst="rect">
            <a:avLst/>
          </a:prstGeom>
        </p:spPr>
      </p:pic>
      <p:pic>
        <p:nvPicPr>
          <p:cNvPr id="14" name="Picture 13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8AC9C12E-0B4B-4C6D-B055-BC0739F52B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94103">
            <a:off x="6288441" y="1499840"/>
            <a:ext cx="2768126" cy="3913398"/>
          </a:xfrm>
          <a:prstGeom prst="rect">
            <a:avLst/>
          </a:prstGeom>
        </p:spPr>
      </p:pic>
      <p:pic>
        <p:nvPicPr>
          <p:cNvPr id="18" name="Picture 17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288E9277-8B92-4630-8162-09FA8914A6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152" y="1677853"/>
            <a:ext cx="2665435" cy="3760005"/>
          </a:xfrm>
          <a:prstGeom prst="rect">
            <a:avLst/>
          </a:prstGeom>
        </p:spPr>
      </p:pic>
      <p:pic>
        <p:nvPicPr>
          <p:cNvPr id="20" name="Picture 19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19DBD34C-2212-434A-A92C-354B1A68CB6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11719">
            <a:off x="9843810" y="1720419"/>
            <a:ext cx="2583180" cy="3329940"/>
          </a:xfrm>
          <a:prstGeom prst="rect">
            <a:avLst/>
          </a:prstGeom>
        </p:spPr>
      </p:pic>
      <p:pic>
        <p:nvPicPr>
          <p:cNvPr id="22" name="Picture 21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2B4A751D-3BD6-44FB-8D9E-4494A977011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7234">
            <a:off x="7740609" y="2666014"/>
            <a:ext cx="2658751" cy="3764280"/>
          </a:xfrm>
          <a:prstGeom prst="rect">
            <a:avLst/>
          </a:prstGeom>
        </p:spPr>
      </p:pic>
      <p:pic>
        <p:nvPicPr>
          <p:cNvPr id="28" name="Picture 27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2C0442EE-987C-408C-BC3C-B4BC7F35A87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1065">
            <a:off x="483571" y="2537333"/>
            <a:ext cx="2874390" cy="4021642"/>
          </a:xfrm>
          <a:prstGeom prst="rect">
            <a:avLst/>
          </a:prstGeom>
        </p:spPr>
      </p:pic>
      <p:pic>
        <p:nvPicPr>
          <p:cNvPr id="16" name="Picture 15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1E483EBF-7AC3-4BF1-BF7A-CEDAFF34F95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7371">
            <a:off x="2967912" y="2052889"/>
            <a:ext cx="2640260" cy="3752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Content Placeholder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32B2A655-37BB-4B2F-8B5C-F4764D523D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3980">
            <a:off x="6705531" y="1889423"/>
            <a:ext cx="3130866" cy="4394199"/>
          </a:xfrm>
          <a:prstGeom prst="rect">
            <a:avLst/>
          </a:prstGeom>
        </p:spPr>
      </p:pic>
      <p:pic>
        <p:nvPicPr>
          <p:cNvPr id="7" name="Picture 6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497C0662-7EA7-4319-BAA5-4D52EA42381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56132">
            <a:off x="7928785" y="3976629"/>
            <a:ext cx="2023432" cy="19011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3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3A9869FD-7341-4DE7-8283-9D8170B1670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88" y="2520061"/>
            <a:ext cx="2786977" cy="3694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996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0AFE1151-0D14-4504-950C-EAFF3F3B9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29F4DAE-D0C6-4D03-A1ED-A5F5C826A7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4F6D14CB-71F7-47ED-B06E-5FA262A1C2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FF3E8156-726C-4AB4-9521-33E6A4C437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FCA7C0D9-C629-4C86-8B54-07006FC1BD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8">
              <a:extLst>
                <a:ext uri="{FF2B5EF4-FFF2-40B4-BE49-F238E27FC236}">
                  <a16:creationId xmlns:a16="http://schemas.microsoft.com/office/drawing/2014/main" id="{56B7AFD9-E249-432F-85FD-DC2F4E7684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9">
              <a:extLst>
                <a:ext uri="{FF2B5EF4-FFF2-40B4-BE49-F238E27FC236}">
                  <a16:creationId xmlns:a16="http://schemas.microsoft.com/office/drawing/2014/main" id="{57C24C62-E9E6-4E0A-8855-A47F435BF2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0">
              <a:extLst>
                <a:ext uri="{FF2B5EF4-FFF2-40B4-BE49-F238E27FC236}">
                  <a16:creationId xmlns:a16="http://schemas.microsoft.com/office/drawing/2014/main" id="{CFF628F9-597E-4120-9EEF-017B857A05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1">
              <a:extLst>
                <a:ext uri="{FF2B5EF4-FFF2-40B4-BE49-F238E27FC236}">
                  <a16:creationId xmlns:a16="http://schemas.microsoft.com/office/drawing/2014/main" id="{0577406C-45C4-4C96-98FC-DBFA28B440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2">
              <a:extLst>
                <a:ext uri="{FF2B5EF4-FFF2-40B4-BE49-F238E27FC236}">
                  <a16:creationId xmlns:a16="http://schemas.microsoft.com/office/drawing/2014/main" id="{026A26F9-274A-48EF-BB7D-E0C8EA254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3">
              <a:extLst>
                <a:ext uri="{FF2B5EF4-FFF2-40B4-BE49-F238E27FC236}">
                  <a16:creationId xmlns:a16="http://schemas.microsoft.com/office/drawing/2014/main" id="{06A55F0F-DF8C-41D3-A6F7-936F4889ED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4">
              <a:extLst>
                <a:ext uri="{FF2B5EF4-FFF2-40B4-BE49-F238E27FC236}">
                  <a16:creationId xmlns:a16="http://schemas.microsoft.com/office/drawing/2014/main" id="{F52952BD-E81C-4422-9FC3-38921BEE09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5">
              <a:extLst>
                <a:ext uri="{FF2B5EF4-FFF2-40B4-BE49-F238E27FC236}">
                  <a16:creationId xmlns:a16="http://schemas.microsoft.com/office/drawing/2014/main" id="{E547F221-63E0-44E1-AF13-8C8776FA72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6">
              <a:extLst>
                <a:ext uri="{FF2B5EF4-FFF2-40B4-BE49-F238E27FC236}">
                  <a16:creationId xmlns:a16="http://schemas.microsoft.com/office/drawing/2014/main" id="{EA309391-0E7C-4A18-B861-19D1C76C4D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7">
              <a:extLst>
                <a:ext uri="{FF2B5EF4-FFF2-40B4-BE49-F238E27FC236}">
                  <a16:creationId xmlns:a16="http://schemas.microsoft.com/office/drawing/2014/main" id="{1B4CD058-5549-4D4C-B804-E2C0D48E46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8">
              <a:extLst>
                <a:ext uri="{FF2B5EF4-FFF2-40B4-BE49-F238E27FC236}">
                  <a16:creationId xmlns:a16="http://schemas.microsoft.com/office/drawing/2014/main" id="{4030C2E4-7A11-43C9-B699-68BFE37FE4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9">
              <a:extLst>
                <a:ext uri="{FF2B5EF4-FFF2-40B4-BE49-F238E27FC236}">
                  <a16:creationId xmlns:a16="http://schemas.microsoft.com/office/drawing/2014/main" id="{7B5FED9E-3C99-4661-9D1D-4314A83E28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20">
              <a:extLst>
                <a:ext uri="{FF2B5EF4-FFF2-40B4-BE49-F238E27FC236}">
                  <a16:creationId xmlns:a16="http://schemas.microsoft.com/office/drawing/2014/main" id="{E6A1647D-EF37-4A87-B92F-BE8AAD59D8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21">
              <a:extLst>
                <a:ext uri="{FF2B5EF4-FFF2-40B4-BE49-F238E27FC236}">
                  <a16:creationId xmlns:a16="http://schemas.microsoft.com/office/drawing/2014/main" id="{B6131042-DFB6-4FEE-915B-06C44E4026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22">
              <a:extLst>
                <a:ext uri="{FF2B5EF4-FFF2-40B4-BE49-F238E27FC236}">
                  <a16:creationId xmlns:a16="http://schemas.microsoft.com/office/drawing/2014/main" id="{76E51552-16F9-47F1-BDD1-E4DB3D95B5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23">
              <a:extLst>
                <a:ext uri="{FF2B5EF4-FFF2-40B4-BE49-F238E27FC236}">
                  <a16:creationId xmlns:a16="http://schemas.microsoft.com/office/drawing/2014/main" id="{36B8D369-7D22-49ED-AD82-0B7A460F49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24">
              <a:extLst>
                <a:ext uri="{FF2B5EF4-FFF2-40B4-BE49-F238E27FC236}">
                  <a16:creationId xmlns:a16="http://schemas.microsoft.com/office/drawing/2014/main" id="{178DEAEF-5CE8-4AA3-9ACA-7C28589CB8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25">
              <a:extLst>
                <a:ext uri="{FF2B5EF4-FFF2-40B4-BE49-F238E27FC236}">
                  <a16:creationId xmlns:a16="http://schemas.microsoft.com/office/drawing/2014/main" id="{5D27EAFD-D0DE-43D4-9D1B-9AEFBF14DC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24D3ABC-09C0-48E7-AA0A-0907A545D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E9ED457-A0AC-4B64-9428-D7AA91A698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Isosceles Triangle 22">
              <a:extLst>
                <a:ext uri="{FF2B5EF4-FFF2-40B4-BE49-F238E27FC236}">
                  <a16:creationId xmlns:a16="http://schemas.microsoft.com/office/drawing/2014/main" id="{3CCDDEAD-1A32-443F-ADEA-61F1AA0CCF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F12DAEA5-8744-49F1-9CF4-2110071FE6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DAADF09-CFF3-4EEC-90A9-522FA6315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1" y="2358391"/>
            <a:ext cx="3498979" cy="2453676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FFFFFF"/>
                </a:solidFill>
              </a:rPr>
              <a:t>Files </a:t>
            </a:r>
            <a:r>
              <a:rPr lang="en-US" sz="3600" dirty="0" err="1">
                <a:solidFill>
                  <a:srgbClr val="FFFFFF"/>
                </a:solidFill>
              </a:rPr>
              <a:t>communs</a:t>
            </a:r>
            <a:endParaRPr lang="en-GB" sz="3600" dirty="0">
              <a:solidFill>
                <a:srgbClr val="FFFFFF"/>
              </a:solidFill>
            </a:endParaRPr>
          </a:p>
        </p:txBody>
      </p:sp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66970A32-FB32-4881-8378-298B88BED5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5264" y="803186"/>
            <a:ext cx="6269015" cy="2978319"/>
          </a:xfrm>
          <a:prstGeom prst="rect">
            <a:avLst/>
          </a:prstGeom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Users">
            <a:extLst>
              <a:ext uri="{FF2B5EF4-FFF2-40B4-BE49-F238E27FC236}">
                <a16:creationId xmlns:a16="http://schemas.microsoft.com/office/drawing/2014/main" id="{485DD86E-272D-4B8E-B74A-CC5107F00C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22860" y="964051"/>
            <a:ext cx="2653976" cy="2653976"/>
          </a:xfrm>
          <a:prstGeom prst="rect">
            <a:avLst/>
          </a:prstGeom>
          <a:ln w="9525">
            <a:noFill/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76A564-3AB2-464A-A539-F9F6F75648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4226" y="3229348"/>
            <a:ext cx="6281873" cy="1783977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fr-FR" sz="2000" dirty="0"/>
              <a:t>Analyse Open Source basée sur:</a:t>
            </a:r>
          </a:p>
          <a:p>
            <a:pPr lvl="0"/>
            <a:r>
              <a:rPr lang="fr-FR" sz="2000" dirty="0"/>
              <a:t>Les délais</a:t>
            </a:r>
          </a:p>
          <a:p>
            <a:pPr lvl="0"/>
            <a:r>
              <a:rPr lang="fr-FR" sz="2000" dirty="0"/>
              <a:t>Acteurs (parties prenantes)</a:t>
            </a:r>
          </a:p>
          <a:p>
            <a:pPr lvl="0"/>
            <a:r>
              <a:rPr lang="fr-FR" sz="2000" dirty="0"/>
              <a:t>Causes (facteurs)</a:t>
            </a:r>
          </a:p>
          <a:p>
            <a:pPr lvl="0"/>
            <a:r>
              <a:rPr lang="fr-FR" sz="2000" dirty="0"/>
              <a:t>Tendances (dynamique)</a:t>
            </a:r>
            <a:endParaRPr lang="en-GB" sz="1500" dirty="0"/>
          </a:p>
        </p:txBody>
      </p:sp>
    </p:spTree>
    <p:extLst>
      <p:ext uri="{BB962C8B-B14F-4D97-AF65-F5344CB8AC3E}">
        <p14:creationId xmlns:p14="http://schemas.microsoft.com/office/powerpoint/2010/main" val="1318167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5911E3A-C35B-4EF7-A355-B84E9A14A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21ADB3D-AD65-44B4-847D-5E90E90A5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CF580C70-814C-4845-B645-919BFFBD16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34D7BF57-4CAA-45B2-9EF0-0AA1FCF70B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7886F306-C03A-40C6-8FD5-DCE3D4595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2FDC9A36-C7C3-47D7-A64E-ED25C47EC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BB19BC37-158A-43DC-9A9E-E45CC71954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077654CC-108F-48D5-B5E9-437F164F52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A3CF3A63-1C1E-4E85-A78A-FDC16431E3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8740FC9A-72DD-4D9B-BA25-1CCED13524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7FBF5743-F2AE-4D0D-BCD1-01F7686D01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CED32316-D4F7-4795-BBE0-DEBB60E27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583B23C9-B9B7-4E93-9538-CBE316F83F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5B144260-9F2C-4ADB-A37C-1CFB4B428B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53FF918D-79D3-4F55-A68C-0DD5880DAB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B9FC1440-933F-44FE-8D77-4827DD0F99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0F67F308-A67C-4D2E-B081-59BB31D8EC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80112F01-90EB-4AEC-A39C-5C6875FFB9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893F6B05-90EB-4C75-A0F0-C7247553BD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227B563B-E0C0-4D81-966D-B5E2DBAAE8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130DF93D-D1FF-477A-BDCE-C8B01C3B47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44ED67A1-C6FE-4AC8-8473-11DAC03DCD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213A54F3-15FA-4C8F-8ABF-CE77E72196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F8A7F7F-DD1A-4F41-98AC-B9CE2A620C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EF47228-EB7C-4EBA-BE01-DA6CB24102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Isosceles Triangle 22">
              <a:extLst>
                <a:ext uri="{FF2B5EF4-FFF2-40B4-BE49-F238E27FC236}">
                  <a16:creationId xmlns:a16="http://schemas.microsoft.com/office/drawing/2014/main" id="{3D2FD25A-EFFD-4F5C-9258-981F5907DE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CF573BC-A06F-4036-A3A8-9D07DDE622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8AC6FEA-EA7D-46F1-8BDF-D7CCE566F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7" y="2415322"/>
            <a:ext cx="3451730" cy="2399869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Files </a:t>
            </a:r>
            <a:r>
              <a:rPr lang="en-US" sz="4000" dirty="0" err="1">
                <a:solidFill>
                  <a:srgbClr val="FFFFFF"/>
                </a:solidFill>
              </a:rPr>
              <a:t>communs</a:t>
            </a:r>
            <a:endParaRPr lang="en-GB" sz="40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37E379-7ACD-41C7-B213-C5B5E6E22E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0640" y="804672"/>
            <a:ext cx="6281928" cy="5248656"/>
          </a:xfrm>
        </p:spPr>
        <p:txBody>
          <a:bodyPr anchor="ctr">
            <a:normAutofit/>
          </a:bodyPr>
          <a:lstStyle/>
          <a:p>
            <a:pPr lvl="0"/>
            <a:r>
              <a:rPr lang="fr-FR" sz="2000" dirty="0"/>
              <a:t>La méthodologie utilisée est participative, collaborative et publique (par exemple, l’évaluation rurale participative).</a:t>
            </a:r>
          </a:p>
          <a:p>
            <a:pPr lvl="0"/>
            <a:r>
              <a:rPr lang="fr-FR" sz="2000" dirty="0"/>
              <a:t>Recueille des idées de divers points de vue (chefs religieux, femmes, chefs, gouvernement, jeunes, organisations de la société civile, etc.).</a:t>
            </a:r>
          </a:p>
          <a:p>
            <a:pPr lvl="0"/>
            <a:r>
              <a:rPr lang="fr-FR" sz="2000" dirty="0"/>
              <a:t>L’objectif commun de l’analyse sensible au conflit est d’aider à informer les activités afin de minimiser les risques et d’optimiser les effets positifs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576832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rge mountain in the background&#10;&#10;Description generated with very high confidence">
            <a:extLst>
              <a:ext uri="{FF2B5EF4-FFF2-40B4-BE49-F238E27FC236}">
                <a16:creationId xmlns:a16="http://schemas.microsoft.com/office/drawing/2014/main" id="{2CC2083D-5AB3-4641-BD24-681E43937B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2849" b="9565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25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09D5D4-9EF9-48C9-B492-6876EC2A7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fr-FR" sz="2800" dirty="0"/>
              <a:t>"Bien qu'il puisse y avoir de nombreux chemins en montagne, la vue depuis le sommet est la même"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8307D0-4D6E-46DD-8E38-AA5705830A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2910" y="5242675"/>
            <a:ext cx="4330262" cy="68328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000" dirty="0" err="1"/>
              <a:t>Ancien</a:t>
            </a:r>
            <a:r>
              <a:rPr lang="en-US" sz="2000" dirty="0"/>
              <a:t> </a:t>
            </a:r>
            <a:r>
              <a:rPr lang="en-US" sz="2000" dirty="0" err="1"/>
              <a:t>proverbe</a:t>
            </a:r>
            <a:r>
              <a:rPr lang="en-US" sz="2000" dirty="0"/>
              <a:t> chinois</a:t>
            </a:r>
          </a:p>
        </p:txBody>
      </p:sp>
      <p:cxnSp>
        <p:nvCxnSpPr>
          <p:cNvPr id="26" name="Straight Connector 12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8A091BF-9F04-4D7D-B8DB-1FE0C18B45D9}"/>
              </a:ext>
            </a:extLst>
          </p:cNvPr>
          <p:cNvSpPr txBox="1"/>
          <p:nvPr/>
        </p:nvSpPr>
        <p:spPr>
          <a:xfrm>
            <a:off x="9884957" y="6657945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3" tooltip="http://en.wikipedia.org/wiki/File:Castle_mountain_2003.jp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700">
                <a:solidFill>
                  <a:srgbClr val="FFFFFF"/>
                </a:solidFill>
              </a:rPr>
              <a:t> by Unknown Author is licensed under </a:t>
            </a:r>
            <a:r>
              <a:rPr lang="en-GB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GB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369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0">
            <a:extLst>
              <a:ext uri="{FF2B5EF4-FFF2-40B4-BE49-F238E27FC236}">
                <a16:creationId xmlns:a16="http://schemas.microsoft.com/office/drawing/2014/main" id="{E02F3C71-C981-4614-98EA-D6C494F80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3" y="321176"/>
            <a:ext cx="717424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C1690B-A979-4641-92AB-87248B370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516" y="640263"/>
            <a:ext cx="6204984" cy="1344975"/>
          </a:xfrm>
        </p:spPr>
        <p:txBody>
          <a:bodyPr>
            <a:normAutofit/>
          </a:bodyPr>
          <a:lstStyle/>
          <a:p>
            <a:r>
              <a:rPr lang="fr-FR" sz="4000" dirty="0"/>
              <a:t>Stratégie: évaluation rapide du contexte</a:t>
            </a:r>
            <a:endParaRPr lang="en-GB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932D42-029E-45FB-B03A-6BCB4C8EAC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515" y="2121762"/>
            <a:ext cx="6552300" cy="3626917"/>
          </a:xfrm>
        </p:spPr>
        <p:txBody>
          <a:bodyPr>
            <a:normAutofit lnSpcReduction="10000"/>
          </a:bodyPr>
          <a:lstStyle/>
          <a:p>
            <a:r>
              <a:rPr lang="fr-FR" sz="2400" dirty="0"/>
              <a:t>Équipe: en interne (pour commencer)</a:t>
            </a:r>
          </a:p>
          <a:p>
            <a:r>
              <a:rPr lang="fr-FR" sz="2400" dirty="0"/>
              <a:t>Méthodologie: participative (basée sur une évaluation rurale participative)</a:t>
            </a:r>
          </a:p>
          <a:p>
            <a:r>
              <a:rPr lang="fr-FR" sz="2400" dirty="0"/>
              <a:t>Equipement: Outils analytiques pratiques testés et éprouvés basés sur les meilleures pratiques courantes. Rien d'extraordinaire. Basique et assez bon.</a:t>
            </a:r>
          </a:p>
          <a:p>
            <a:r>
              <a:rPr lang="fr-FR" sz="2400" dirty="0"/>
              <a:t>Calendrier: vérifiez qu’il n’ya pas de tempête qui approche (par exemple, audits, délais du siège, conflit violent majeur)</a:t>
            </a:r>
            <a:endParaRPr lang="en-GB" sz="2400" dirty="0"/>
          </a:p>
        </p:txBody>
      </p:sp>
      <p:pic>
        <p:nvPicPr>
          <p:cNvPr id="10" name="Picture 9" descr="A large mountain in the background&#10;&#10;Description generated with very high confidence">
            <a:extLst>
              <a:ext uri="{FF2B5EF4-FFF2-40B4-BE49-F238E27FC236}">
                <a16:creationId xmlns:a16="http://schemas.microsoft.com/office/drawing/2014/main" id="{28839E03-79B2-4398-A29B-8A93CFEC74F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2849" b="9565"/>
          <a:stretch/>
        </p:blipFill>
        <p:spPr>
          <a:xfrm>
            <a:off x="7829551" y="312981"/>
            <a:ext cx="4042409" cy="2273855"/>
          </a:xfrm>
          <a:prstGeom prst="rect">
            <a:avLst/>
          </a:prstGeom>
        </p:spPr>
      </p:pic>
      <p:pic>
        <p:nvPicPr>
          <p:cNvPr id="7" name="Graphic 6" descr="Checklist">
            <a:extLst>
              <a:ext uri="{FF2B5EF4-FFF2-40B4-BE49-F238E27FC236}">
                <a16:creationId xmlns:a16="http://schemas.microsoft.com/office/drawing/2014/main" id="{B217442A-0DE2-4902-B5BC-CDD4BB0B4A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56259" y="2828925"/>
            <a:ext cx="3388994" cy="338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803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3647061BBBD94C852BC76E52E501A4" ma:contentTypeVersion="11" ma:contentTypeDescription="Create a new document." ma:contentTypeScope="" ma:versionID="cb26d0513f26d073daf95984269263e2">
  <xsd:schema xmlns:xsd="http://www.w3.org/2001/XMLSchema" xmlns:xs="http://www.w3.org/2001/XMLSchema" xmlns:p="http://schemas.microsoft.com/office/2006/metadata/properties" xmlns:ns3="fba77120-691c-46b1-b5ac-b47fe8ffe31b" xmlns:ns4="e7093fd6-4359-4d94-9ae0-a2372f5d3995" targetNamespace="http://schemas.microsoft.com/office/2006/metadata/properties" ma:root="true" ma:fieldsID="c9b357afa54a3e91b5f9823fcc0aa583" ns3:_="" ns4:_="">
    <xsd:import namespace="fba77120-691c-46b1-b5ac-b47fe8ffe31b"/>
    <xsd:import namespace="e7093fd6-4359-4d94-9ae0-a2372f5d399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a77120-691c-46b1-b5ac-b47fe8ffe31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093fd6-4359-4d94-9ae0-a2372f5d3995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28FCCC6-341A-423C-B1DC-9FDE3395ED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ba77120-691c-46b1-b5ac-b47fe8ffe31b"/>
    <ds:schemaRef ds:uri="e7093fd6-4359-4d94-9ae0-a2372f5d399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D0F64E6-A48A-40C6-819F-97F997F44D2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B3EDE54-F605-4626-A829-8C50670C44D3}">
  <ds:schemaRefs>
    <ds:schemaRef ds:uri="http://www.w3.org/XML/1998/namespace"/>
    <ds:schemaRef ds:uri="fba77120-691c-46b1-b5ac-b47fe8ffe31b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e7093fd6-4359-4d94-9ae0-a2372f5d3995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3172</TotalTime>
  <Words>1151</Words>
  <Application>Microsoft Office PowerPoint</Application>
  <PresentationFormat>Widescreen</PresentationFormat>
  <Paragraphs>148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Une introduction à la sensibilité de conflit Comment devenir plus sensible aux conflits </vt:lpstr>
      <vt:lpstr>Comment devenir plus sensible aux conflits</vt:lpstr>
      <vt:lpstr>Où commencer?</vt:lpstr>
      <vt:lpstr>La sensibilité aux conflits doit être:</vt:lpstr>
      <vt:lpstr>Différentes approches</vt:lpstr>
      <vt:lpstr>Files communs</vt:lpstr>
      <vt:lpstr>Files communs</vt:lpstr>
      <vt:lpstr>"Bien qu'il puisse y avoir de nombreux chemins en montagne, la vue depuis le sommet est la même"</vt:lpstr>
      <vt:lpstr>Stratégie: évaluation rapide du contexte</vt:lpstr>
      <vt:lpstr>Activité de groupe</vt:lpstr>
      <vt:lpstr>Analyse rapide des conflits</vt:lpstr>
      <vt:lpstr>Étape 1 Comprendre le contexte  Analyse cartographique</vt:lpstr>
      <vt:lpstr>Étape 1 Comprendre le contexte  Identifier les acteurs</vt:lpstr>
      <vt:lpstr>Étape 1 Comprendre le contexte Cartographie des relations</vt:lpstr>
      <vt:lpstr>PowerPoint Presentation</vt:lpstr>
      <vt:lpstr>Étape 1 Comprendre le contexte - L'arbre de conflit</vt:lpstr>
      <vt:lpstr> L'arbre de la paix</vt:lpstr>
      <vt:lpstr>Tendances et dynamique  </vt:lpstr>
      <vt:lpstr>Situation politique / Situation économique / Situation sociale / Situation en matière de sécurité</vt:lpstr>
      <vt:lpstr>Évaluation rapide du contexte</vt:lpstr>
      <vt:lpstr>Étape 2: comprendre l'interaction bidirectionnelle entre les activités du projet et le contexte  </vt:lpstr>
      <vt:lpstr>Évaluation rapide du contexte</vt:lpstr>
      <vt:lpstr>  Étape 3 - Agir pour minimiser l'impact négatif et maximiser l'impact positif  </vt:lpstr>
      <vt:lpstr>Présentation</vt:lpstr>
      <vt:lpstr>Sources for further reference: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Sunra Lambert-Baj</dc:creator>
  <cp:lastModifiedBy>Sunra Lambert-Baj</cp:lastModifiedBy>
  <cp:revision>19</cp:revision>
  <dcterms:created xsi:type="dcterms:W3CDTF">2018-12-14T10:16:23Z</dcterms:created>
  <dcterms:modified xsi:type="dcterms:W3CDTF">2019-11-26T13:45:42Z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0x0101004A3647061BBBD94C852BC76E52E501A4</vt:lpwstr>
  </property>
</Properties>
</file>