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72" r:id="rId5"/>
    <p:sldId id="273" r:id="rId6"/>
    <p:sldId id="556" r:id="rId7"/>
    <p:sldId id="555" r:id="rId8"/>
    <p:sldId id="544" r:id="rId9"/>
    <p:sldId id="559" r:id="rId10"/>
    <p:sldId id="560" r:id="rId11"/>
    <p:sldId id="547" r:id="rId12"/>
    <p:sldId id="558" r:id="rId13"/>
    <p:sldId id="525" r:id="rId14"/>
    <p:sldId id="274" r:id="rId15"/>
    <p:sldId id="382" r:id="rId16"/>
    <p:sldId id="387" r:id="rId17"/>
    <p:sldId id="389" r:id="rId18"/>
    <p:sldId id="388" r:id="rId19"/>
    <p:sldId id="383" r:id="rId20"/>
    <p:sldId id="384" r:id="rId21"/>
    <p:sldId id="385" r:id="rId22"/>
    <p:sldId id="386" r:id="rId23"/>
    <p:sldId id="283" r:id="rId24"/>
    <p:sldId id="284" r:id="rId25"/>
    <p:sldId id="285" r:id="rId26"/>
    <p:sldId id="286" r:id="rId27"/>
    <p:sldId id="390" r:id="rId28"/>
    <p:sldId id="341" r:id="rId29"/>
    <p:sldId id="4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0" autoAdjust="0"/>
    <p:restoredTop sz="94660"/>
  </p:normalViewPr>
  <p:slideViewPr>
    <p:cSldViewPr snapToGrid="0">
      <p:cViewPr varScale="1">
        <p:scale>
          <a:sx n="53" d="100"/>
          <a:sy n="53" d="100"/>
        </p:scale>
        <p:origin x="65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BC843-70BB-4C85-A540-B33AEFB8B56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9A185E-BAAB-4AD9-A3F8-0D122A6C275F}">
      <dgm:prSet/>
      <dgm:spPr/>
      <dgm:t>
        <a:bodyPr/>
        <a:lstStyle/>
        <a:p>
          <a:r>
            <a:rPr lang="fr-FR" dirty="0"/>
            <a:t>Il existe de nombreux guides, manuels, cadres, documents sur la manière de prendre en compte les conflits et de faire des analyses</a:t>
          </a:r>
          <a:r>
            <a:rPr lang="en-US" dirty="0"/>
            <a:t>. </a:t>
          </a:r>
        </a:p>
      </dgm:t>
    </dgm:pt>
    <dgm:pt modelId="{4C893958-9583-4804-AFBC-70725977EAC0}" type="parTrans" cxnId="{46908E0C-F2D0-4336-9E68-2C1EEBBF5DFA}">
      <dgm:prSet/>
      <dgm:spPr/>
      <dgm:t>
        <a:bodyPr/>
        <a:lstStyle/>
        <a:p>
          <a:endParaRPr lang="en-US"/>
        </a:p>
      </dgm:t>
    </dgm:pt>
    <dgm:pt modelId="{6216C017-A39D-4EE8-993A-E3A5BFA16424}" type="sibTrans" cxnId="{46908E0C-F2D0-4336-9E68-2C1EEBBF5DFA}">
      <dgm:prSet/>
      <dgm:spPr/>
      <dgm:t>
        <a:bodyPr/>
        <a:lstStyle/>
        <a:p>
          <a:endParaRPr lang="en-US"/>
        </a:p>
      </dgm:t>
    </dgm:pt>
    <dgm:pt modelId="{6FDC7E72-EEE2-4682-8E53-1694ED72D2A3}">
      <dgm:prSet/>
      <dgm:spPr/>
      <dgm:t>
        <a:bodyPr/>
        <a:lstStyle/>
        <a:p>
          <a:r>
            <a:rPr lang="fr-FR" dirty="0"/>
            <a:t>Beaucoup sont techniques ou académiques et nécessitent des ressources importantes à mettre en œuvre. Facteurs qui découragent souvent la mise en œuvre de la sensibilité aux conflits</a:t>
          </a:r>
          <a:endParaRPr lang="en-US" dirty="0"/>
        </a:p>
      </dgm:t>
    </dgm:pt>
    <dgm:pt modelId="{899249E5-F96C-4A67-A8D8-3863E45E6A40}" type="parTrans" cxnId="{68ECED30-3477-4F09-B695-26FFBE5E2264}">
      <dgm:prSet/>
      <dgm:spPr/>
      <dgm:t>
        <a:bodyPr/>
        <a:lstStyle/>
        <a:p>
          <a:endParaRPr lang="en-US"/>
        </a:p>
      </dgm:t>
    </dgm:pt>
    <dgm:pt modelId="{89D8FD72-A98D-49A4-BE60-B074E7C09529}" type="sibTrans" cxnId="{68ECED30-3477-4F09-B695-26FFBE5E2264}">
      <dgm:prSet/>
      <dgm:spPr/>
      <dgm:t>
        <a:bodyPr/>
        <a:lstStyle/>
        <a:p>
          <a:endParaRPr lang="en-US"/>
        </a:p>
      </dgm:t>
    </dgm:pt>
    <dgm:pt modelId="{C84882B2-E9EB-40B3-8209-9CE0C671A30E}" type="pres">
      <dgm:prSet presAssocID="{F44BC843-70BB-4C85-A540-B33AEFB8B560}" presName="Name0" presStyleCnt="0">
        <dgm:presLayoutVars>
          <dgm:dir/>
          <dgm:resizeHandles val="exact"/>
        </dgm:presLayoutVars>
      </dgm:prSet>
      <dgm:spPr/>
    </dgm:pt>
    <dgm:pt modelId="{F4928FF9-722C-4D60-9E96-6D217342FA17}" type="pres">
      <dgm:prSet presAssocID="{099A185E-BAAB-4AD9-A3F8-0D122A6C275F}" presName="node" presStyleLbl="node1" presStyleIdx="0" presStyleCnt="2">
        <dgm:presLayoutVars>
          <dgm:bulletEnabled val="1"/>
        </dgm:presLayoutVars>
      </dgm:prSet>
      <dgm:spPr/>
    </dgm:pt>
    <dgm:pt modelId="{5F646568-F0E3-4F5E-B685-18E49017C5DC}" type="pres">
      <dgm:prSet presAssocID="{6216C017-A39D-4EE8-993A-E3A5BFA16424}" presName="sibTrans" presStyleLbl="sibTrans1D1" presStyleIdx="0" presStyleCnt="1"/>
      <dgm:spPr/>
    </dgm:pt>
    <dgm:pt modelId="{4B93A0A9-5F0B-4512-8DB6-4080F03902B1}" type="pres">
      <dgm:prSet presAssocID="{6216C017-A39D-4EE8-993A-E3A5BFA16424}" presName="connectorText" presStyleLbl="sibTrans1D1" presStyleIdx="0" presStyleCnt="1"/>
      <dgm:spPr/>
    </dgm:pt>
    <dgm:pt modelId="{5F8E78A1-05A4-407F-91F5-83467969E613}" type="pres">
      <dgm:prSet presAssocID="{6FDC7E72-EEE2-4682-8E53-1694ED72D2A3}" presName="node" presStyleLbl="node1" presStyleIdx="1" presStyleCnt="2">
        <dgm:presLayoutVars>
          <dgm:bulletEnabled val="1"/>
        </dgm:presLayoutVars>
      </dgm:prSet>
      <dgm:spPr/>
    </dgm:pt>
  </dgm:ptLst>
  <dgm:cxnLst>
    <dgm:cxn modelId="{46908E0C-F2D0-4336-9E68-2C1EEBBF5DFA}" srcId="{F44BC843-70BB-4C85-A540-B33AEFB8B560}" destId="{099A185E-BAAB-4AD9-A3F8-0D122A6C275F}" srcOrd="0" destOrd="0" parTransId="{4C893958-9583-4804-AFBC-70725977EAC0}" sibTransId="{6216C017-A39D-4EE8-993A-E3A5BFA16424}"/>
    <dgm:cxn modelId="{68ECED30-3477-4F09-B695-26FFBE5E2264}" srcId="{F44BC843-70BB-4C85-A540-B33AEFB8B560}" destId="{6FDC7E72-EEE2-4682-8E53-1694ED72D2A3}" srcOrd="1" destOrd="0" parTransId="{899249E5-F96C-4A67-A8D8-3863E45E6A40}" sibTransId="{89D8FD72-A98D-49A4-BE60-B074E7C09529}"/>
    <dgm:cxn modelId="{E663A240-6322-4300-B994-F28CA591C337}" type="presOf" srcId="{F44BC843-70BB-4C85-A540-B33AEFB8B560}" destId="{C84882B2-E9EB-40B3-8209-9CE0C671A30E}" srcOrd="0" destOrd="0" presId="urn:microsoft.com/office/officeart/2016/7/layout/RepeatingBendingProcessNew"/>
    <dgm:cxn modelId="{D9DCE073-55AF-49B7-8F00-E424B3AC362D}" type="presOf" srcId="{099A185E-BAAB-4AD9-A3F8-0D122A6C275F}" destId="{F4928FF9-722C-4D60-9E96-6D217342FA17}" srcOrd="0" destOrd="0" presId="urn:microsoft.com/office/officeart/2016/7/layout/RepeatingBendingProcessNew"/>
    <dgm:cxn modelId="{5045CD80-63D6-40D6-9E07-75F312FDB8B7}" type="presOf" srcId="{6216C017-A39D-4EE8-993A-E3A5BFA16424}" destId="{4B93A0A9-5F0B-4512-8DB6-4080F03902B1}" srcOrd="1" destOrd="0" presId="urn:microsoft.com/office/officeart/2016/7/layout/RepeatingBendingProcessNew"/>
    <dgm:cxn modelId="{D49B71A6-60E9-4881-BE2C-99685E18048C}" type="presOf" srcId="{6FDC7E72-EEE2-4682-8E53-1694ED72D2A3}" destId="{5F8E78A1-05A4-407F-91F5-83467969E613}" srcOrd="0" destOrd="0" presId="urn:microsoft.com/office/officeart/2016/7/layout/RepeatingBendingProcessNew"/>
    <dgm:cxn modelId="{4DE852B2-7A8C-4742-80C9-D1166B39FC08}" type="presOf" srcId="{6216C017-A39D-4EE8-993A-E3A5BFA16424}" destId="{5F646568-F0E3-4F5E-B685-18E49017C5DC}" srcOrd="0" destOrd="0" presId="urn:microsoft.com/office/officeart/2016/7/layout/RepeatingBendingProcessNew"/>
    <dgm:cxn modelId="{3E8E0034-787F-4737-B7A9-6CD17E91C9F3}" type="presParOf" srcId="{C84882B2-E9EB-40B3-8209-9CE0C671A30E}" destId="{F4928FF9-722C-4D60-9E96-6D217342FA17}" srcOrd="0" destOrd="0" presId="urn:microsoft.com/office/officeart/2016/7/layout/RepeatingBendingProcessNew"/>
    <dgm:cxn modelId="{503E925F-497B-4FBC-8C40-D735B54D3704}" type="presParOf" srcId="{C84882B2-E9EB-40B3-8209-9CE0C671A30E}" destId="{5F646568-F0E3-4F5E-B685-18E49017C5DC}" srcOrd="1" destOrd="0" presId="urn:microsoft.com/office/officeart/2016/7/layout/RepeatingBendingProcessNew"/>
    <dgm:cxn modelId="{4360FC05-28DD-439C-A916-A460798D0695}" type="presParOf" srcId="{5F646568-F0E3-4F5E-B685-18E49017C5DC}" destId="{4B93A0A9-5F0B-4512-8DB6-4080F03902B1}" srcOrd="0" destOrd="0" presId="urn:microsoft.com/office/officeart/2016/7/layout/RepeatingBendingProcessNew"/>
    <dgm:cxn modelId="{0C6F5D65-18B9-4A77-BFDD-ADDE54748888}" type="presParOf" srcId="{C84882B2-E9EB-40B3-8209-9CE0C671A30E}" destId="{5F8E78A1-05A4-407F-91F5-83467969E61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46568-F0E3-4F5E-B685-18E49017C5DC}">
      <dsp:nvSpPr>
        <dsp:cNvPr id="0" name=""/>
        <dsp:cNvSpPr/>
      </dsp:nvSpPr>
      <dsp:spPr>
        <a:xfrm>
          <a:off x="2999105" y="2336310"/>
          <a:ext cx="91440" cy="865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30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2427" y="2764482"/>
        <a:ext cx="44795" cy="8959"/>
      </dsp:txXfrm>
    </dsp:sp>
    <dsp:sp modelId="{F4928FF9-722C-4D60-9E96-6D217342FA17}">
      <dsp:nvSpPr>
        <dsp:cNvPr id="0" name=""/>
        <dsp:cNvSpPr/>
      </dsp:nvSpPr>
      <dsp:spPr>
        <a:xfrm>
          <a:off x="1097207" y="969"/>
          <a:ext cx="3895235" cy="23371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70" tIns="200351" rIns="190870" bIns="2003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Il existe de nombreux guides, manuels, cadres, documents sur la manière de prendre en compte les conflits et de faire des analyses</a:t>
          </a:r>
          <a:r>
            <a:rPr lang="en-US" sz="1900" kern="1200" dirty="0"/>
            <a:t>. </a:t>
          </a:r>
        </a:p>
      </dsp:txBody>
      <dsp:txXfrm>
        <a:off x="1097207" y="969"/>
        <a:ext cx="3895235" cy="2337141"/>
      </dsp:txXfrm>
    </dsp:sp>
    <dsp:sp modelId="{5F8E78A1-05A4-407F-91F5-83467969E613}">
      <dsp:nvSpPr>
        <dsp:cNvPr id="0" name=""/>
        <dsp:cNvSpPr/>
      </dsp:nvSpPr>
      <dsp:spPr>
        <a:xfrm>
          <a:off x="1097207" y="3234014"/>
          <a:ext cx="3895235" cy="233714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70" tIns="200351" rIns="190870" bIns="2003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Beaucoup sont techniques ou académiques et nécessitent des ressources importantes à mettre en œuvre. Facteurs qui découragent souvent la mise en œuvre de la sensibilité aux conflits</a:t>
          </a:r>
          <a:endParaRPr lang="en-US" sz="1900" kern="1200" dirty="0"/>
        </a:p>
      </dsp:txBody>
      <dsp:txXfrm>
        <a:off x="1097207" y="3234014"/>
        <a:ext cx="3895235" cy="2337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890D5-EDC7-4477-97BA-E201AD98FCDB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1529-708D-4B90-B60A-316CE18B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WHEN 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2F18-FA25-4E19-AD6D-74EF8357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C2D60-4FED-4C4F-85CC-0209A351C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DDFC0-7D59-4442-89A1-127F6B28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B408-8E11-4034-A276-E86B1A4E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AB89-933B-4FBC-8215-9D424ED1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6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759E-2DAC-4B4A-AD71-7F9ED2C1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736B7-0F3B-4EFA-88EE-BBF3630C1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A4BD9-702A-44D2-88EE-CB953EDD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D3C2-6F18-4804-9423-BD84527A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C912-8A28-4BE6-B507-B93B4268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3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B0A899-63FF-43D5-8C92-F1EEEF3FE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C1CC0-2422-430E-9132-911504C19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2153-39B7-461C-854F-63692C70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7C4F6-3495-41E5-A2A3-4FC656A7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2E8A-C509-4E76-992C-B7B253D9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4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4484-74A8-4C72-904A-828396C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AB82-E746-4B68-BADE-90508A1E2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E01B4-6955-47FF-9A06-487856D1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508C-8349-4AD8-A174-68359B3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1055F-0439-476B-A8CF-618E0F8B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3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13FD-3362-43E3-9EA2-2F40577E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57B59-10D7-49F3-A8A9-36FD8472F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2270-F743-4B29-B387-90ECF211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E1F6-A262-4C7E-920F-07E81880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33345-8F2E-42C3-9433-9C34A8CD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3E55-42CE-4A99-B513-332E7290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9C43-5786-4A57-9C55-4B2D4E252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05BA1-DE37-4285-ACFA-3DBD1B04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F37B9-52AA-4DD9-B6CD-ED1B0226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B317B-732A-4F00-BA6F-299EECF4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20CD-1256-4BFA-9146-BE5AEFC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BAE5-ED3E-4C05-8C28-A578D828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BC24-66ED-49E3-B769-C6A0F92E4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ABAA5-4251-466F-A6A0-CF9BE47A0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D942-68A7-4C39-8479-CD917F10B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B23CE-0C66-4786-B6A2-F0BEF398D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54B64-6C9C-4A5E-ACFB-E51E5247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F971B-C27B-4FB0-9299-5526499F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A4CC6-868B-402C-9293-5CA8B8BC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4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2B09-91FC-4DF9-A514-E5532398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D5E19-5BD0-4528-9677-F6CDDC95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49126-1071-4B6B-ACC8-551970FA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3D08E-5BE9-45EA-B829-189A967A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4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F1DA0-5F59-4B72-AAC1-327A7A58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7515C-F05E-4931-BB45-407C969B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B0F13-90FE-4C3F-808A-61D709E5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7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3E77-791B-4A0E-A1C2-F72DF137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B3DEC-7B0E-45BE-82B0-1F645C26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E2AE5-79EC-49E5-A115-1944F7A95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F10FF-4106-45B5-8982-3A4A5A48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D549C-A6FC-4B4F-8B8C-A92D8E37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0A26-5947-4937-8CF2-AD519A7D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8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29D5-1224-447E-B873-0C3BEE63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ADA0C-B14B-4A7C-A178-64D80C1CF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9ABE2-A22F-47EE-B47D-B92448E44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7A979-A488-4F59-8444-66B5E098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CE81D-A940-40AA-8B38-8A1E24D8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B3115-DC22-45D0-88D4-0830BB46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4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B851-3522-4605-A2AB-220BF5D0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727D4-832D-41AA-B829-16B5F016A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7BA5-211C-4623-B63E-E29EAC94A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A33F-0F3F-49F2-B4F3-4631ACE2012F}" type="datetimeFigureOut">
              <a:rPr lang="en-GB" smtClean="0"/>
              <a:t>05/12/2019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0DFFC-1761-45A0-87AD-66ED1493A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7ADCC-1E05-43A8-A055-2263072E1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.conflictsensitivity.org/wp-content/uploads/2015/04/6602_HowToGuide_CSF_WEB_3.pdf" TargetMode="External"/><Relationship Id="rId7" Type="http://schemas.openxmlformats.org/officeDocument/2006/relationships/hyperlink" Target="https://books.google.dk/books/about/The_Oxford_Handbook_of_Gender_and_Confli.html?id=BA9EDwAAQBAJ&amp;redir_esc=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acollaborative.org/publication/a-distinction-with-a-difference-conflict-sensitivity-and-peacebuilding/" TargetMode="External"/><Relationship Id="rId5" Type="http://schemas.openxmlformats.org/officeDocument/2006/relationships/hyperlink" Target="https://static1.squarespace.com/static/5770df60f7e0abe5ca052566/t/57bb1c84197aeaff49514e1e/1471880329197/What-++Do+no+harm+conflict+sensitivity+peacebuilding+(2)-test.pdf" TargetMode="External"/><Relationship Id="rId4" Type="http://schemas.openxmlformats.org/officeDocument/2006/relationships/hyperlink" Target="http://local.conflictsensitivity.org/wp-content/uploads/2015/05/Conflict-Sensitive-Approaches-to-Development-Humanitarian-Assistance-and-Peacebuilding-Resource-Pack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" TargetMode="External"/><Relationship Id="rId2" Type="http://schemas.openxmlformats.org/officeDocument/2006/relationships/hyperlink" Target="mailto:sulb@dca.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stle_mountain_2003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stle_mountain_2003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 dirty="0" err="1"/>
              <a:t>Decembre</a:t>
            </a:r>
            <a:r>
              <a:rPr lang="en-US" sz="1800" dirty="0"/>
              <a:t> 2019</a:t>
            </a:r>
          </a:p>
          <a:p>
            <a:r>
              <a:rPr lang="en-US" sz="1800"/>
              <a:t>RDC</a:t>
            </a:r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2182" y="2776538"/>
            <a:ext cx="9995962" cy="1381188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chemeClr val="bg2"/>
                </a:solidFill>
              </a:rPr>
              <a:t>Une introduction à la sensibilité de conflit</a:t>
            </a:r>
            <a:br>
              <a:rPr lang="fr-FR" sz="4400" dirty="0">
                <a:solidFill>
                  <a:schemeClr val="bg2"/>
                </a:solidFill>
              </a:rPr>
            </a:br>
            <a:r>
              <a:rPr lang="fr-FR" sz="3600" dirty="0">
                <a:solidFill>
                  <a:schemeClr val="bg2"/>
                </a:solidFill>
              </a:rPr>
              <a:t>Comment devenir plus sensible aux conflits </a:t>
            </a:r>
            <a:endParaRPr lang="en-US" sz="31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C83A6-F6DC-49A2-9A8E-3FB13AE59BF8}"/>
              </a:ext>
            </a:extLst>
          </p:cNvPr>
          <p:cNvSpPr txBox="1"/>
          <p:nvPr/>
        </p:nvSpPr>
        <p:spPr>
          <a:xfrm>
            <a:off x="5478977" y="1915508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Partie</a:t>
            </a:r>
            <a:r>
              <a:rPr lang="en-US" sz="2800" dirty="0">
                <a:solidFill>
                  <a:srgbClr val="FF0000"/>
                </a:solidFill>
              </a:rPr>
              <a:t> III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15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DBEE-BC2B-4790-9192-9EA7140A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Activité</a:t>
            </a:r>
            <a:r>
              <a:rPr lang="en-US" dirty="0"/>
              <a:t> de </a:t>
            </a:r>
            <a:r>
              <a:rPr lang="en-US" dirty="0" err="1"/>
              <a:t>groupe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3BF3-DAE1-457E-B096-9B03DBDD9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facilitateur va maintenant vous mettre en quatre groupes</a:t>
            </a:r>
          </a:p>
          <a:p>
            <a:r>
              <a:rPr lang="fr-FR" dirty="0"/>
              <a:t>Veuillez nommer ou élire un président, un preneur de notes, un chronométreur et un présentateur.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CB8E-433E-439F-8BA9-CC739FDF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EDADC-150A-4A6B-B72F-9450ECCCDD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4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des </a:t>
            </a:r>
            <a:r>
              <a:rPr lang="en-US" dirty="0" err="1"/>
              <a:t>conflits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Étape 1</a:t>
            </a:r>
          </a:p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Comprendre le contexte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Étape 1</a:t>
            </a:r>
            <a:br>
              <a:rPr lang="fr-FR" dirty="0"/>
            </a:br>
            <a:r>
              <a:rPr lang="fr-FR" dirty="0"/>
              <a:t>Comprendre le contexte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cartographique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2" y="2057400"/>
            <a:ext cx="4306289" cy="414019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Dans vos groupes. S'il vous plaît cartographier Tiko.</a:t>
            </a:r>
          </a:p>
          <a:p>
            <a:r>
              <a:rPr lang="fr-FR" dirty="0"/>
              <a:t>Placez toute information importante telle que des points de repère, des routes, des frontières, des zones de conflit.</a:t>
            </a:r>
          </a:p>
          <a:p>
            <a:r>
              <a:rPr lang="fr-FR" dirty="0"/>
              <a:t>Utilisez la clé comme guide. Si vous ne l'aimez pas, vous pouvez inventer le vôtre.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91" y="549330"/>
            <a:ext cx="3092348" cy="56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1 Comprendre le contexte </a:t>
            </a:r>
            <a:br>
              <a:rPr lang="fr-FR" dirty="0"/>
            </a:br>
            <a:r>
              <a:rPr lang="fr-FR" dirty="0"/>
              <a:t>Identifier les acteurs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856" y="2215433"/>
            <a:ext cx="2217420" cy="3028950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Identifiez 10 acteurs clés (par exemple, organisations, organismes gouvernementaux, individus, communautés, entreprises).</a:t>
            </a:r>
          </a:p>
          <a:p>
            <a:r>
              <a:rPr lang="fr-FR" dirty="0"/>
              <a:t>Discuter de qui inclure et pourquoi</a:t>
            </a:r>
          </a:p>
          <a:p>
            <a:r>
              <a:rPr lang="fr-FR" dirty="0"/>
              <a:t>La taille du cercle indique la capacité d'influencer le contexte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43" y="1677271"/>
            <a:ext cx="4000501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2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2400" dirty="0">
                <a:solidFill>
                  <a:srgbClr val="FFFFFF"/>
                </a:solidFill>
              </a:rPr>
              <a:t>Étape 1 Comprendre le contexte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dirty="0" err="1">
                <a:solidFill>
                  <a:srgbClr val="FFFFFF"/>
                </a:solidFill>
              </a:rPr>
              <a:t>Cartographie</a:t>
            </a:r>
            <a:r>
              <a:rPr lang="en-US" sz="2400" dirty="0">
                <a:solidFill>
                  <a:srgbClr val="FFFFFF"/>
                </a:solidFill>
              </a:rPr>
              <a:t> des relations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" name="Content Placeholder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28A06BC-DBA6-4A7A-B4FB-35B42A217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60" y="643464"/>
            <a:ext cx="5772648" cy="32759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961AC6-8537-9B4F-ACB1-2B3309533CDE}" type="slidenum">
              <a:rPr lang="en-US">
                <a:solidFill>
                  <a:srgbClr val="FFFFFF">
                    <a:alpha val="6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0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04673" y="1625600"/>
            <a:ext cx="4662678" cy="16952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Ajouter les lignes suivantes pour représenter les relations entre les différentes parties prenantes</a:t>
            </a:r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890947E-5F8E-A142-A61A-19D7A0A55A46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15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4" y="2436261"/>
            <a:ext cx="4333875" cy="3152893"/>
          </a:xfrm>
          <a:prstGeom prst="rect">
            <a:avLst/>
          </a:prstGeom>
        </p:spPr>
      </p:pic>
      <p:pic>
        <p:nvPicPr>
          <p:cNvPr id="10" name="Content Placeholder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0434863-DC02-4848-B487-8461B9436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" y="3320859"/>
            <a:ext cx="5772648" cy="3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4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r-FR" sz="2800" dirty="0"/>
              <a:t>Étape 1 Comprendre le contexte</a:t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L'arbre</a:t>
            </a:r>
            <a:r>
              <a:rPr lang="en-US" sz="2800" dirty="0"/>
              <a:t> de </a:t>
            </a:r>
            <a:r>
              <a:rPr lang="en-US" sz="2800" dirty="0" err="1"/>
              <a:t>conflit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2000" y="1907822"/>
            <a:ext cx="5609220" cy="4447822"/>
          </a:xfrm>
        </p:spPr>
        <p:txBody>
          <a:bodyPr anchor="t">
            <a:normAutofit lnSpcReduction="10000"/>
          </a:bodyPr>
          <a:lstStyle/>
          <a:p>
            <a:r>
              <a:rPr lang="fr-FR" sz="1800" dirty="0"/>
              <a:t>Dessine un arbre semblable à celui ci</a:t>
            </a:r>
          </a:p>
          <a:p>
            <a:r>
              <a:rPr lang="fr-FR" sz="1800" dirty="0"/>
              <a:t>L'arbre des défis représente les facteurs / causes profondes qui alimentent les défis et les problèmes.</a:t>
            </a:r>
          </a:p>
          <a:p>
            <a:r>
              <a:rPr lang="fr-FR" sz="1800" dirty="0"/>
              <a:t>Les racines représentent des facteurs souterrains ou non visibles (par exemple, préjugés sociaux, discrimination, inégalités, chômage).</a:t>
            </a:r>
          </a:p>
          <a:p>
            <a:r>
              <a:rPr lang="fr-FR" sz="1800" dirty="0"/>
              <a:t>Le coffre représente des facteurs visibles (par exemple, la présence d’armes, une infrastructure médiocre, le manque de services gouvernementaux).</a:t>
            </a:r>
          </a:p>
          <a:p>
            <a:r>
              <a:rPr lang="fr-FR" sz="1800" dirty="0"/>
              <a:t>Les feuilles représentent les effets (p. Ex. Conflit, décès, blessure, rupture de la confiance, dommages à la propriété, grande criminalité, absence de règle de droit).</a:t>
            </a:r>
          </a:p>
          <a:p>
            <a:r>
              <a:rPr lang="fr-FR" sz="1800" dirty="0"/>
              <a:t>Les exemples ci-dessus sont généraux. Essayez de faire des exemples aussi spécifiques que possible en fonction du contexte.</a:t>
            </a:r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48" y="623916"/>
            <a:ext cx="3039208" cy="383496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890947E-5F8E-A142-A61A-19D7A0A55A46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16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3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 err="1"/>
              <a:t>L'arbre</a:t>
            </a:r>
            <a:r>
              <a:rPr lang="en-US" sz="2800" dirty="0"/>
              <a:t> de la </a:t>
            </a:r>
            <a:r>
              <a:rPr lang="en-US" sz="2800" dirty="0" err="1"/>
              <a:t>paix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r>
              <a:rPr lang="fr-FR" sz="1800" dirty="0"/>
              <a:t>Dessine un autre arbre</a:t>
            </a:r>
          </a:p>
          <a:p>
            <a:r>
              <a:rPr lang="fr-FR" sz="1800" dirty="0"/>
              <a:t>Cet arbre identifie les opportunités</a:t>
            </a:r>
          </a:p>
          <a:p>
            <a:r>
              <a:rPr lang="fr-FR" sz="1800" dirty="0"/>
              <a:t>Identifiez les opportunités inédites qui se cachent sous terre (par exemple, opportunité de créer un climat de confiance entre les communautés X et Y par le biais d’activités collaboratives basées sur l’aide alimentaire)</a:t>
            </a:r>
          </a:p>
          <a:p>
            <a:r>
              <a:rPr lang="fr-FR" sz="1800" dirty="0"/>
              <a:t>Identifiez les opportunités visibles dans le coffre (par exemple, la communauté X a de la nourriture qui pourrait être fournie à la communauté Y).</a:t>
            </a:r>
          </a:p>
          <a:p>
            <a:r>
              <a:rPr lang="fr-FR" sz="1800" dirty="0"/>
              <a:t>Identifiez les effets (par exemple, confiance accrue entre toutes les communautés de Tiko).</a:t>
            </a:r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48" y="623916"/>
            <a:ext cx="3039208" cy="383496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890947E-5F8E-A142-A61A-19D7A0A55A46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17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8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1027510"/>
            <a:ext cx="6172200" cy="125849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Tendances</a:t>
            </a:r>
            <a:r>
              <a:rPr lang="en-US" dirty="0"/>
              <a:t> et </a:t>
            </a:r>
            <a:r>
              <a:rPr lang="en-US" dirty="0" err="1"/>
              <a:t>dynamique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2057401"/>
            <a:ext cx="3783330" cy="3394472"/>
          </a:xfrm>
        </p:spPr>
        <p:txBody>
          <a:bodyPr/>
          <a:lstStyle/>
          <a:p>
            <a:r>
              <a:rPr lang="fr-FR" dirty="0"/>
              <a:t>Discutez au sein de vos groupes pour savoir si la situation à Tiko s’améliore, ou est identique ou pire.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1416725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Situation politique / Situation économique / Situation sociale / Situation en matière de sécurité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5316" y="2788921"/>
            <a:ext cx="4589393" cy="266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Capturez les zones ci-dessus.</a:t>
            </a:r>
          </a:p>
          <a:p>
            <a:r>
              <a:rPr lang="fr-FR" sz="2400" dirty="0"/>
              <a:t>Est-ce mieux, pire ou pareil?</a:t>
            </a:r>
          </a:p>
          <a:p>
            <a:r>
              <a:rPr lang="fr-FR" sz="2400" dirty="0"/>
              <a:t>Pourquoi est-ce mieux, pire ou pareil?</a:t>
            </a:r>
          </a:p>
          <a:p>
            <a:r>
              <a:rPr lang="fr-FR" sz="2400" dirty="0"/>
              <a:t>Capturez les aspects en utilisant des puces sur un tableau à feuilles.</a:t>
            </a:r>
            <a:endParaRPr lang="en-US" sz="2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709" y="33087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60516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7172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Comment devenir plus sensible aux conflits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dirty="0"/>
              <a:t>Raison</a:t>
            </a:r>
          </a:p>
          <a:p>
            <a:pPr marL="0" indent="0">
              <a:buNone/>
            </a:pPr>
            <a:r>
              <a:rPr lang="fr-FR" sz="2400" dirty="0"/>
              <a:t>Familiariser les participants avec les outils d'analyse rapide</a:t>
            </a:r>
            <a:endParaRPr lang="en-US" sz="2400" dirty="0"/>
          </a:p>
          <a:p>
            <a:pPr marL="0" indent="0">
              <a:buNone/>
            </a:pPr>
            <a:r>
              <a:rPr lang="fr-FR" sz="2400" b="1" dirty="0"/>
              <a:t>Objectif</a:t>
            </a:r>
          </a:p>
          <a:p>
            <a:pPr marL="0" indent="0">
              <a:buNone/>
            </a:pPr>
            <a:r>
              <a:rPr lang="fr-FR" sz="2400" dirty="0"/>
              <a:t>Les participants peuvent utiliser des outils pratiques pour analyser rapidement leur environnement opérationnel et signaler à la direction les dangers / opportunités de programmation identifiés, afin que des mesures puissent être prises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8490" y="2057400"/>
            <a:ext cx="5829300" cy="15001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Évaluation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du </a:t>
            </a:r>
            <a:r>
              <a:rPr lang="en-US" dirty="0" err="1"/>
              <a:t>contexte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55670" y="3557589"/>
            <a:ext cx="5406390" cy="2066925"/>
          </a:xfrm>
        </p:spPr>
        <p:txBody>
          <a:bodyPr/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Étape 2</a:t>
            </a:r>
          </a:p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Comprendre l'interaction bidirectionnelle entre les activités du projet et le contexte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5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1027510"/>
            <a:ext cx="6172200" cy="1578531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Étape 2: comprendre l'interaction bidirectionnelle entre les activités du projet et le contexte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260" y="2503885"/>
            <a:ext cx="8016949" cy="3394472"/>
          </a:xfrm>
        </p:spPr>
        <p:txBody>
          <a:bodyPr/>
          <a:lstStyle/>
          <a:p>
            <a:r>
              <a:rPr lang="fr-FR" dirty="0"/>
              <a:t>Discutez en groupe de la manière dont Tiko a pu affecter les activités de GoodAid? Positif? Négatif? Pourquoi?</a:t>
            </a:r>
          </a:p>
          <a:p>
            <a:r>
              <a:rPr lang="fr-FR" dirty="0"/>
              <a:t>Discutez de la manière dont les activités de GoodAid ont pu affecter Tiko? Positif? Négatif? Pourquoi?</a:t>
            </a:r>
          </a:p>
          <a:p>
            <a:r>
              <a:rPr lang="fr-FR" dirty="0"/>
              <a:t>Capturez les aspects clés à l’aide de puces sur le tableau à feuilles mobiles.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81350" y="2400302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Évaluation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du </a:t>
            </a:r>
            <a:r>
              <a:rPr lang="en-US" dirty="0" err="1"/>
              <a:t>contexte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fr-FR" b="1" dirty="0"/>
              <a:t>Étape 3</a:t>
            </a:r>
          </a:p>
          <a:p>
            <a:pPr lvl="0"/>
            <a:r>
              <a:rPr lang="fr-FR" b="1" dirty="0"/>
              <a:t>Agir pour minimiser l'impact négatif et maximiser l'impact positif</a:t>
            </a:r>
          </a:p>
          <a:p>
            <a:pPr lvl="0"/>
            <a:r>
              <a:rPr lang="fr-FR" b="1" dirty="0"/>
              <a:t>Planification stratégique et gestion de projet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1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470" y="1027510"/>
            <a:ext cx="6172200" cy="857250"/>
          </a:xfrm>
        </p:spPr>
        <p:txBody>
          <a:bodyPr>
            <a:normAutofit fontScale="90000"/>
          </a:bodyPr>
          <a:lstStyle/>
          <a:p>
            <a:pPr lvl="0"/>
            <a:br>
              <a:rPr lang="en-GB" sz="2400" b="1" dirty="0"/>
            </a:br>
            <a:br>
              <a:rPr lang="en-GB" sz="2400" b="1" dirty="0"/>
            </a:br>
            <a:r>
              <a:rPr lang="fr-FR" sz="2400" b="1" dirty="0"/>
              <a:t>Étape 3 - Agir pour minimiser l'impact négatif et maximiser l'impact positif</a:t>
            </a:r>
            <a:br>
              <a:rPr lang="en-GB" sz="2400" b="1" dirty="0"/>
            </a:br>
            <a:br>
              <a:rPr lang="en-GB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117" y="1784509"/>
            <a:ext cx="8112642" cy="318873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Discutez en groupe de la manière dont GoodAid pourrait réduire les effets négatifs et maximiser les effets positifs.</a:t>
            </a:r>
          </a:p>
          <a:p>
            <a:r>
              <a:rPr lang="fr-FR" dirty="0"/>
              <a:t>GoodAid doit-il changer ses activités? Si c'est le cas, comment?</a:t>
            </a:r>
          </a:p>
          <a:p>
            <a:r>
              <a:rPr lang="fr-FR" dirty="0"/>
              <a:t>Retournez à votre carte. Discutez du lieu où les activités de GoodAid devraient avoir lieu au cours des six prochains mois. Utilisez un cercle gris comme symbole pour les nouveaux emplacements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0947E-5F8E-A142-A61A-19D7A0A55A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D79B-B99A-4E88-92B0-DEE81E84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0A71-ACA3-47C4-AC2B-A12D4479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Présentez votre travail aux autres groupes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 for further reference: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‘</a:t>
            </a:r>
            <a:r>
              <a:rPr lang="en-US" dirty="0">
                <a:hlinkClick r:id="rId3"/>
              </a:rPr>
              <a:t>How to guide on Conflict Sensitivity’</a:t>
            </a:r>
            <a:r>
              <a:rPr lang="en-US" dirty="0"/>
              <a:t> Conflict Sensitivity Consortium.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>
                <a:hlinkClick r:id="rId4"/>
              </a:rPr>
              <a:t>Conflict-sensitive approaches to development, humanitarian assistance and peacebuilding - A resource pack</a:t>
            </a:r>
            <a:r>
              <a:rPr lang="en-GB" dirty="0"/>
              <a:t>’ </a:t>
            </a:r>
            <a:r>
              <a:rPr lang="en-GB" dirty="0" err="1"/>
              <a:t>Saferworld</a:t>
            </a:r>
            <a:r>
              <a:rPr lang="en-GB" dirty="0"/>
              <a:t> et al.</a:t>
            </a:r>
          </a:p>
          <a:p>
            <a:endParaRPr lang="en-US" dirty="0"/>
          </a:p>
          <a:p>
            <a:r>
              <a:rPr lang="en-US" dirty="0"/>
              <a:t>‘</a:t>
            </a:r>
            <a:r>
              <a:rPr lang="en-US" dirty="0">
                <a:hlinkClick r:id="rId5"/>
              </a:rPr>
              <a:t>What is peacebuilding? Do no harm, conflict sensitivity and peacebuilding’ </a:t>
            </a:r>
            <a:r>
              <a:rPr lang="en-US" dirty="0" err="1"/>
              <a:t>Interpeace</a:t>
            </a:r>
            <a:r>
              <a:rPr lang="en-US" dirty="0"/>
              <a:t>, K. Van Brabant.</a:t>
            </a:r>
            <a:endParaRPr lang="en-GB" dirty="0"/>
          </a:p>
          <a:p>
            <a:endParaRPr lang="en-GB" dirty="0"/>
          </a:p>
          <a:p>
            <a:r>
              <a:rPr lang="en-US" dirty="0"/>
              <a:t> </a:t>
            </a:r>
            <a:r>
              <a:rPr lang="en-US" dirty="0">
                <a:hlinkClick r:id="rId6"/>
              </a:rPr>
              <a:t>‘A Distinction with a Difference: Conflict Sensitivity and Peacebuilding’</a:t>
            </a:r>
            <a:r>
              <a:rPr lang="en-US" dirty="0"/>
              <a:t> CDA, Peter Woodrow.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‘The Oxford Handbook of Gender and Conflict’ </a:t>
            </a:r>
            <a:r>
              <a:rPr lang="en-US" dirty="0"/>
              <a:t>Ni </a:t>
            </a:r>
            <a:r>
              <a:rPr lang="en-US" dirty="0" err="1"/>
              <a:t>Aolain</a:t>
            </a:r>
            <a:r>
              <a:rPr lang="en-US" dirty="0"/>
              <a:t> et 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BB70-EB3D-6D4C-8CFA-D73112F8F6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All material produced by Sunra Lambert </a:t>
            </a:r>
            <a:r>
              <a:rPr lang="en-US" sz="1400" dirty="0" err="1"/>
              <a:t>Baj</a:t>
            </a:r>
            <a:r>
              <a:rPr lang="en-US" sz="1400" dirty="0"/>
              <a:t> for DCA, 2018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For more information regarding this presentation please contact:</a:t>
            </a:r>
          </a:p>
          <a:p>
            <a:pPr marL="0" indent="0" algn="ctr">
              <a:buNone/>
            </a:pPr>
            <a:r>
              <a:rPr lang="en-US" sz="1400" dirty="0">
                <a:hlinkClick r:id="rId2"/>
              </a:rPr>
              <a:t>sulb@dca.dk</a:t>
            </a: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100" b="1" u="sng" dirty="0">
                <a:solidFill>
                  <a:schemeClr val="bg1">
                    <a:lumMod val="50000"/>
                  </a:schemeClr>
                </a:solidFill>
              </a:rPr>
              <a:t>Proprietary rights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Conflict Circle  ©  Helvetas ‘3 steps for working in fragile conflict-affected situations (WFCS)’ 2013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All photos ©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Sunra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Lambert Baj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Graphics produced by Sunra Lambert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Baj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or downloaded from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www.openclipart.org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(royalty free)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BB70-EB3D-6D4C-8CFA-D73112F8F6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4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C12EE-7255-47E3-8E37-BD4B85E4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Où</a:t>
            </a:r>
            <a:r>
              <a:rPr lang="en-US" dirty="0">
                <a:solidFill>
                  <a:srgbClr val="FFFFFF"/>
                </a:solidFill>
              </a:rPr>
              <a:t> commencer?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6CF28FF-E124-4526-B626-3F8E38601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833510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1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FF73-D2E2-4034-8FB2-B777E40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La sensibilité aux conflits doit être: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4351A9B7-60CC-4626-B1AE-00A3B75AF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377AF-CA1F-456F-8A08-754987CC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Transversale (application à l'échelle de l'institution)</a:t>
            </a:r>
          </a:p>
          <a:p>
            <a:r>
              <a:rPr lang="fr-FR" sz="2000" dirty="0">
                <a:solidFill>
                  <a:srgbClr val="000000"/>
                </a:solidFill>
              </a:rPr>
              <a:t>Flexible (en fonction du contexte)</a:t>
            </a:r>
          </a:p>
          <a:p>
            <a:r>
              <a:rPr lang="fr-FR" sz="2000" dirty="0">
                <a:solidFill>
                  <a:srgbClr val="000000"/>
                </a:solidFill>
              </a:rPr>
              <a:t>Ressources adéquates (temps et coût)</a:t>
            </a:r>
          </a:p>
          <a:p>
            <a:r>
              <a:rPr lang="fr-FR" sz="2000" dirty="0">
                <a:solidFill>
                  <a:srgbClr val="000000"/>
                </a:solidFill>
              </a:rPr>
              <a:t>Pratique (non académique)</a:t>
            </a:r>
            <a:endParaRPr lang="en-GB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0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CAB0C8C-455E-46A0-B463-89CF10043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225">
            <a:off x="8710811" y="2664963"/>
            <a:ext cx="2509509" cy="3571712"/>
          </a:xfrm>
          <a:prstGeom prst="rect">
            <a:avLst/>
          </a:prstGeom>
        </p:spPr>
      </p:pic>
      <p:pic>
        <p:nvPicPr>
          <p:cNvPr id="24" name="Picture 23" descr="A picture containing screenshot, text&#10;&#10;Description generated with very high confidence">
            <a:extLst>
              <a:ext uri="{FF2B5EF4-FFF2-40B4-BE49-F238E27FC236}">
                <a16:creationId xmlns:a16="http://schemas.microsoft.com/office/drawing/2014/main" id="{491EF8C5-FE1E-45DC-A6B6-3783B8CF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095">
            <a:off x="276847" y="1100134"/>
            <a:ext cx="3050660" cy="3742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DBD54-B14A-4137-B851-9C300FF9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Différentes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approches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C8E7C0-4679-40D1-A031-1534015F9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806">
            <a:off x="3452446" y="1551377"/>
            <a:ext cx="2874389" cy="4042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4305770-EFF9-4426-9905-23AD7167C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1765">
            <a:off x="8580639" y="1693275"/>
            <a:ext cx="2939013" cy="3799213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AC9C12E-0B4B-4C6D-B055-BC0739F52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103">
            <a:off x="6288441" y="1499840"/>
            <a:ext cx="2768126" cy="3913398"/>
          </a:xfrm>
          <a:prstGeom prst="rect">
            <a:avLst/>
          </a:prstGeom>
        </p:spPr>
      </p:pic>
      <p:pic>
        <p:nvPicPr>
          <p:cNvPr id="18" name="Picture 1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88E9277-8B92-4630-8162-09FA8914A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52" y="1677853"/>
            <a:ext cx="2665435" cy="3760005"/>
          </a:xfrm>
          <a:prstGeom prst="rect">
            <a:avLst/>
          </a:prstGeom>
        </p:spPr>
      </p:pic>
      <p:pic>
        <p:nvPicPr>
          <p:cNvPr id="20" name="Picture 1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9DBD34C-2212-434A-A92C-354B1A68CB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19">
            <a:off x="9843810" y="1720419"/>
            <a:ext cx="2583180" cy="3329940"/>
          </a:xfrm>
          <a:prstGeom prst="rect">
            <a:avLst/>
          </a:prstGeom>
        </p:spPr>
      </p:pic>
      <p:pic>
        <p:nvPicPr>
          <p:cNvPr id="22" name="Picture 2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B4A751D-3BD6-44FB-8D9E-4494A97701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234">
            <a:off x="7740609" y="2666014"/>
            <a:ext cx="2658751" cy="3764280"/>
          </a:xfrm>
          <a:prstGeom prst="rect">
            <a:avLst/>
          </a:prstGeom>
        </p:spPr>
      </p:pic>
      <p:pic>
        <p:nvPicPr>
          <p:cNvPr id="28" name="Picture 2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0442EE-987C-408C-BC3C-B4BC7F35A8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065">
            <a:off x="483571" y="2537333"/>
            <a:ext cx="2874390" cy="4021642"/>
          </a:xfrm>
          <a:prstGeom prst="rect">
            <a:avLst/>
          </a:prstGeom>
        </p:spPr>
      </p:pic>
      <p:pic>
        <p:nvPicPr>
          <p:cNvPr id="16" name="Picture 1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E483EBF-7AC3-4BF1-BF7A-CEDAFF34F9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371">
            <a:off x="2967912" y="2052889"/>
            <a:ext cx="2640260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2B2A655-37BB-4B2F-8B5C-F4764D523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3980">
            <a:off x="6705531" y="1889423"/>
            <a:ext cx="3130866" cy="4394199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97C0662-7EA7-4319-BAA5-4D52EA4238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132">
            <a:off x="7928785" y="3976629"/>
            <a:ext cx="2023432" cy="1901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A9869FD-7341-4DE7-8283-9D8170B167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" y="2520061"/>
            <a:ext cx="2786977" cy="36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AADF09-CFF3-4EEC-90A9-522FA631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Files </a:t>
            </a:r>
            <a:r>
              <a:rPr lang="en-US" sz="3600" dirty="0" err="1">
                <a:solidFill>
                  <a:srgbClr val="FFFFFF"/>
                </a:solidFill>
              </a:rPr>
              <a:t>communs</a:t>
            </a:r>
            <a:endParaRPr lang="en-GB" sz="3600" dirty="0">
              <a:solidFill>
                <a:srgbClr val="FFFFFF"/>
              </a:solidFill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485DD86E-272D-4B8E-B74A-CC5107F00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2860" y="964051"/>
            <a:ext cx="2653976" cy="2653976"/>
          </a:xfrm>
          <a:prstGeom prst="rect">
            <a:avLst/>
          </a:prstGeom>
          <a:ln w="9525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A564-3AB2-464A-A539-F9F6F756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226" y="3229348"/>
            <a:ext cx="6281873" cy="178397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sz="2000" dirty="0"/>
              <a:t>Analyse Open Source basée sur:</a:t>
            </a:r>
          </a:p>
          <a:p>
            <a:pPr lvl="0"/>
            <a:r>
              <a:rPr lang="fr-FR" sz="2000" dirty="0"/>
              <a:t>Les délais</a:t>
            </a:r>
          </a:p>
          <a:p>
            <a:pPr lvl="0"/>
            <a:r>
              <a:rPr lang="fr-FR" sz="2000" dirty="0"/>
              <a:t>Acteurs (parties prenantes)</a:t>
            </a:r>
          </a:p>
          <a:p>
            <a:pPr lvl="0"/>
            <a:r>
              <a:rPr lang="fr-FR" sz="2000" dirty="0"/>
              <a:t>Causes (facteurs)</a:t>
            </a:r>
          </a:p>
          <a:p>
            <a:pPr lvl="0"/>
            <a:r>
              <a:rPr lang="fr-FR" sz="2000" dirty="0"/>
              <a:t>Tendances (dynamique)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3181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AC6FEA-EA7D-46F1-8BDF-D7CCE566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Files </a:t>
            </a:r>
            <a:r>
              <a:rPr lang="en-US" sz="4000" dirty="0" err="1">
                <a:solidFill>
                  <a:srgbClr val="FFFFFF"/>
                </a:solidFill>
              </a:rPr>
              <a:t>communs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E379-7ACD-41C7-B213-C5B5E6E2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lvl="0"/>
            <a:r>
              <a:rPr lang="fr-FR" sz="2000" dirty="0"/>
              <a:t>La méthodologie utilisée est participative, collaborative et publique (par exemple, l’évaluation rurale participative).</a:t>
            </a:r>
          </a:p>
          <a:p>
            <a:pPr lvl="0"/>
            <a:r>
              <a:rPr lang="fr-FR" sz="2000" dirty="0"/>
              <a:t>Recueille des idées de divers points de vue (chefs religieux, femmes, chefs, gouvernement, jeunes, organisations de la société civile, etc.).</a:t>
            </a:r>
          </a:p>
          <a:p>
            <a:pPr lvl="0"/>
            <a:r>
              <a:rPr lang="fr-FR" sz="2000" dirty="0"/>
              <a:t>L’objectif commun de l’analyse sensible au conflit est d’aider à informer les activités afin de minimiser les risques et d’optimiser les effets positifs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68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2CC2083D-5AB3-4641-BD24-681E43937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49" b="95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9D5D4-9EF9-48C9-B492-6876EC2A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2800" dirty="0"/>
              <a:t>"Bien qu'il puisse y avoir de nombreux chemins en montagne, la vue depuis le sommet est la même"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07D0-4D6E-46DD-8E38-AA570583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 err="1"/>
              <a:t>Ancien</a:t>
            </a:r>
            <a:r>
              <a:rPr lang="en-US" sz="2000" dirty="0"/>
              <a:t> </a:t>
            </a:r>
            <a:r>
              <a:rPr lang="en-US" sz="2000" dirty="0" err="1"/>
              <a:t>proverbe</a:t>
            </a:r>
            <a:r>
              <a:rPr lang="en-US" sz="2000" dirty="0"/>
              <a:t> chinois</a:t>
            </a:r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A091BF-9F04-4D7D-B8DB-1FE0C18B45D9}"/>
              </a:ext>
            </a:extLst>
          </p:cNvPr>
          <p:cNvSpPr txBox="1"/>
          <p:nvPr/>
        </p:nvSpPr>
        <p:spPr>
          <a:xfrm>
            <a:off x="9884957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Castle_mountain_2003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1690B-A979-4641-92AB-87248B37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fr-FR" sz="4000" dirty="0"/>
              <a:t>Stratégie: évaluation rapide du contexte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2D42-029E-45FB-B03A-6BCB4C8E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552300" cy="3626917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Équipe: en interne (pour commencer)</a:t>
            </a:r>
          </a:p>
          <a:p>
            <a:r>
              <a:rPr lang="fr-FR" sz="2400" dirty="0"/>
              <a:t>Méthodologie: participative (basée sur une évaluation rurale participative)</a:t>
            </a:r>
          </a:p>
          <a:p>
            <a:r>
              <a:rPr lang="fr-FR" sz="2400" dirty="0"/>
              <a:t>Equipement: Outils analytiques pratiques testés et éprouvés basés sur les meilleures pratiques courantes. Rien d'extraordinaire. Basique et assez bon.</a:t>
            </a:r>
          </a:p>
          <a:p>
            <a:r>
              <a:rPr lang="fr-FR" sz="2400" dirty="0"/>
              <a:t>Calendrier: vérifiez qu’il n’ya pas de tempête qui approche (par exemple, audits, délais du siège, conflit violent majeur)</a:t>
            </a:r>
            <a:endParaRPr lang="en-GB" sz="2400" dirty="0"/>
          </a:p>
        </p:txBody>
      </p:sp>
      <p:pic>
        <p:nvPicPr>
          <p:cNvPr id="10" name="Picture 9" descr="A large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28839E03-79B2-4398-A29B-8A93CFEC74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49" b="9565"/>
          <a:stretch/>
        </p:blipFill>
        <p:spPr>
          <a:xfrm>
            <a:off x="7829551" y="312981"/>
            <a:ext cx="4042409" cy="2273855"/>
          </a:xfrm>
          <a:prstGeom prst="rect">
            <a:avLst/>
          </a:prstGeom>
        </p:spPr>
      </p:pic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B217442A-0DE2-4902-B5BC-CDD4BB0B4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259" y="2828925"/>
            <a:ext cx="3388994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647061BBBD94C852BC76E52E501A4" ma:contentTypeVersion="11" ma:contentTypeDescription="Create a new document." ma:contentTypeScope="" ma:versionID="cb26d0513f26d073daf95984269263e2">
  <xsd:schema xmlns:xsd="http://www.w3.org/2001/XMLSchema" xmlns:xs="http://www.w3.org/2001/XMLSchema" xmlns:p="http://schemas.microsoft.com/office/2006/metadata/properties" xmlns:ns3="fba77120-691c-46b1-b5ac-b47fe8ffe31b" xmlns:ns4="e7093fd6-4359-4d94-9ae0-a2372f5d3995" targetNamespace="http://schemas.microsoft.com/office/2006/metadata/properties" ma:root="true" ma:fieldsID="c9b357afa54a3e91b5f9823fcc0aa583" ns3:_="" ns4:_="">
    <xsd:import namespace="fba77120-691c-46b1-b5ac-b47fe8ffe31b"/>
    <xsd:import namespace="e7093fd6-4359-4d94-9ae0-a2372f5d39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77120-691c-46b1-b5ac-b47fe8ffe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93fd6-4359-4d94-9ae0-a2372f5d3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8FCCC6-341A-423C-B1DC-9FDE3395E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77120-691c-46b1-b5ac-b47fe8ffe31b"/>
    <ds:schemaRef ds:uri="e7093fd6-4359-4d94-9ae0-a2372f5d3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0F64E6-A48A-40C6-819F-97F997F44D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3EDE54-F605-4626-A829-8C50670C44D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1204</Words>
  <Application>Microsoft Office PowerPoint</Application>
  <PresentationFormat>Widescreen</PresentationFormat>
  <Paragraphs>148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Une introduction à la sensibilité de conflit Comment devenir plus sensible aux conflits </vt:lpstr>
      <vt:lpstr>Comment devenir plus sensible aux conflits</vt:lpstr>
      <vt:lpstr>Où commencer?</vt:lpstr>
      <vt:lpstr>La sensibilité aux conflits doit être:</vt:lpstr>
      <vt:lpstr>Différentes approches</vt:lpstr>
      <vt:lpstr>Files communs</vt:lpstr>
      <vt:lpstr>Files communs</vt:lpstr>
      <vt:lpstr>"Bien qu'il puisse y avoir de nombreux chemins en montagne, la vue depuis le sommet est la même"</vt:lpstr>
      <vt:lpstr>Stratégie: évaluation rapide du contexte</vt:lpstr>
      <vt:lpstr>Activité de groupe</vt:lpstr>
      <vt:lpstr>Analyse rapide des conflits</vt:lpstr>
      <vt:lpstr>Étape 1 Comprendre le contexte  Analyse cartographique</vt:lpstr>
      <vt:lpstr>Étape 1 Comprendre le contexte  Identifier les acteurs</vt:lpstr>
      <vt:lpstr>Étape 1 Comprendre le contexte Cartographie des relations</vt:lpstr>
      <vt:lpstr>PowerPoint Presentation</vt:lpstr>
      <vt:lpstr>Étape 1 Comprendre le contexte - L'arbre de conflit</vt:lpstr>
      <vt:lpstr> L'arbre de la paix</vt:lpstr>
      <vt:lpstr>Tendances et dynamique  </vt:lpstr>
      <vt:lpstr>Situation politique / Situation économique / Situation sociale / Situation en matière de sécurité</vt:lpstr>
      <vt:lpstr>Évaluation rapide du contexte</vt:lpstr>
      <vt:lpstr>Étape 2: comprendre l'interaction bidirectionnelle entre les activités du projet et le contexte  </vt:lpstr>
      <vt:lpstr>Évaluation rapide du contexte</vt:lpstr>
      <vt:lpstr>  Étape 3 - Agir pour minimiser l'impact négatif et maximiser l'impact positif  </vt:lpstr>
      <vt:lpstr>Présentation</vt:lpstr>
      <vt:lpstr>Sources for further reference: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Sunra Lambert-Baj</dc:creator>
  <cp:lastModifiedBy>Sunra Lambert Baj</cp:lastModifiedBy>
  <cp:revision>20</cp:revision>
  <dcterms:created xsi:type="dcterms:W3CDTF">2018-12-14T10:16:23Z</dcterms:created>
  <dcterms:modified xsi:type="dcterms:W3CDTF">2019-12-05T15:44:15Z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0x0101004A3647061BBBD94C852BC76E52E501A4</vt:lpwstr>
  </property>
</Properties>
</file>