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545" r:id="rId5"/>
    <p:sldId id="548" r:id="rId6"/>
    <p:sldId id="291" r:id="rId7"/>
    <p:sldId id="262" r:id="rId8"/>
    <p:sldId id="263" r:id="rId9"/>
    <p:sldId id="292" r:id="rId10"/>
    <p:sldId id="293" r:id="rId11"/>
    <p:sldId id="528" r:id="rId12"/>
    <p:sldId id="546" r:id="rId13"/>
    <p:sldId id="529" r:id="rId14"/>
    <p:sldId id="532" r:id="rId15"/>
    <p:sldId id="531" r:id="rId16"/>
    <p:sldId id="536" r:id="rId17"/>
    <p:sldId id="533" r:id="rId18"/>
    <p:sldId id="523" r:id="rId19"/>
    <p:sldId id="534" r:id="rId20"/>
    <p:sldId id="537" r:id="rId21"/>
    <p:sldId id="538" r:id="rId22"/>
    <p:sldId id="541" r:id="rId23"/>
    <p:sldId id="524" r:id="rId24"/>
    <p:sldId id="542" r:id="rId25"/>
    <p:sldId id="543" r:id="rId26"/>
    <p:sldId id="380" r:id="rId27"/>
    <p:sldId id="5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0" autoAdjust="0"/>
    <p:restoredTop sz="94660"/>
  </p:normalViewPr>
  <p:slideViewPr>
    <p:cSldViewPr snapToGrid="0">
      <p:cViewPr varScale="1">
        <p:scale>
          <a:sx n="49" d="100"/>
          <a:sy n="49" d="100"/>
        </p:scale>
        <p:origin x="816"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FB7B3-B99E-4B6B-B26A-7323C64BDCC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A7C8D6B-A564-43B6-A298-55BCBA2F2065}">
      <dgm:prSet custT="1"/>
      <dgm:spPr/>
      <dgm:t>
        <a:bodyPr/>
        <a:lstStyle/>
        <a:p>
          <a:r>
            <a:rPr lang="fr-FR" sz="4400" dirty="0"/>
            <a:t>Acteurs </a:t>
          </a:r>
          <a:endParaRPr lang="en-US" sz="4400" dirty="0"/>
        </a:p>
      </dgm:t>
    </dgm:pt>
    <dgm:pt modelId="{96D5EBCC-1D34-454F-9FFD-387E5350A4B9}" type="parTrans" cxnId="{92C72DBA-50BC-4538-B4E7-4C17F8758EAB}">
      <dgm:prSet/>
      <dgm:spPr/>
      <dgm:t>
        <a:bodyPr/>
        <a:lstStyle/>
        <a:p>
          <a:endParaRPr lang="en-US"/>
        </a:p>
      </dgm:t>
    </dgm:pt>
    <dgm:pt modelId="{E900A7F0-310C-4322-BA67-8D94415F02FA}" type="sibTrans" cxnId="{92C72DBA-50BC-4538-B4E7-4C17F8758EAB}">
      <dgm:prSet/>
      <dgm:spPr/>
      <dgm:t>
        <a:bodyPr/>
        <a:lstStyle/>
        <a:p>
          <a:endParaRPr lang="en-US"/>
        </a:p>
      </dgm:t>
    </dgm:pt>
    <dgm:pt modelId="{0BBCC870-CE94-4910-A843-3DD19C2F663C}">
      <dgm:prSet/>
      <dgm:spPr/>
      <dgm:t>
        <a:bodyPr/>
        <a:lstStyle/>
        <a:p>
          <a:r>
            <a:rPr lang="fr-FR" dirty="0"/>
            <a:t>Les causes</a:t>
          </a:r>
          <a:r>
            <a:rPr lang="en-GB" b="1" dirty="0"/>
            <a:t> </a:t>
          </a:r>
          <a:endParaRPr lang="en-US" dirty="0"/>
        </a:p>
      </dgm:t>
    </dgm:pt>
    <dgm:pt modelId="{C10686A5-0F33-4C8F-A8D3-AB15E4519CA8}" type="parTrans" cxnId="{4044C192-163B-43F5-9377-3F70F336521A}">
      <dgm:prSet/>
      <dgm:spPr/>
      <dgm:t>
        <a:bodyPr/>
        <a:lstStyle/>
        <a:p>
          <a:endParaRPr lang="en-US"/>
        </a:p>
      </dgm:t>
    </dgm:pt>
    <dgm:pt modelId="{D077A0F7-9FF6-4CE9-86C3-2DF16529BB72}" type="sibTrans" cxnId="{4044C192-163B-43F5-9377-3F70F336521A}">
      <dgm:prSet/>
      <dgm:spPr/>
      <dgm:t>
        <a:bodyPr/>
        <a:lstStyle/>
        <a:p>
          <a:endParaRPr lang="en-US"/>
        </a:p>
      </dgm:t>
    </dgm:pt>
    <dgm:pt modelId="{FE64A1E9-5A63-4438-8843-136215FEA280}">
      <dgm:prSet custT="1"/>
      <dgm:spPr/>
      <dgm:t>
        <a:bodyPr/>
        <a:lstStyle/>
        <a:p>
          <a:r>
            <a:rPr lang="fr-FR" sz="4400" b="1" dirty="0"/>
            <a:t>Tendances et dynamique</a:t>
          </a:r>
          <a:endParaRPr lang="en-US" sz="4400" dirty="0"/>
        </a:p>
      </dgm:t>
    </dgm:pt>
    <dgm:pt modelId="{B6DDD89A-319A-4D2C-8C2F-A7DC76B36D18}" type="parTrans" cxnId="{89BDA127-E45A-471F-81AB-D7076BD783C6}">
      <dgm:prSet/>
      <dgm:spPr/>
      <dgm:t>
        <a:bodyPr/>
        <a:lstStyle/>
        <a:p>
          <a:endParaRPr lang="en-US"/>
        </a:p>
      </dgm:t>
    </dgm:pt>
    <dgm:pt modelId="{7C68C6A6-0CD3-4433-A95A-513B2D420E5B}" type="sibTrans" cxnId="{89BDA127-E45A-471F-81AB-D7076BD783C6}">
      <dgm:prSet/>
      <dgm:spPr/>
      <dgm:t>
        <a:bodyPr/>
        <a:lstStyle/>
        <a:p>
          <a:endParaRPr lang="en-US"/>
        </a:p>
      </dgm:t>
    </dgm:pt>
    <dgm:pt modelId="{1CCB5A98-A069-48BF-A9F8-CD2727525519}" type="pres">
      <dgm:prSet presAssocID="{6FEFB7B3-B99E-4B6B-B26A-7323C64BDCC2}" presName="vert0" presStyleCnt="0">
        <dgm:presLayoutVars>
          <dgm:dir/>
          <dgm:animOne val="branch"/>
          <dgm:animLvl val="lvl"/>
        </dgm:presLayoutVars>
      </dgm:prSet>
      <dgm:spPr/>
    </dgm:pt>
    <dgm:pt modelId="{1EE5572A-16A6-4DDA-AF06-07DDB182F40E}" type="pres">
      <dgm:prSet presAssocID="{BA7C8D6B-A564-43B6-A298-55BCBA2F2065}" presName="thickLine" presStyleLbl="alignNode1" presStyleIdx="0" presStyleCnt="3"/>
      <dgm:spPr/>
    </dgm:pt>
    <dgm:pt modelId="{749C5C0E-1516-4B86-9BCC-72C6A13BF6A0}" type="pres">
      <dgm:prSet presAssocID="{BA7C8D6B-A564-43B6-A298-55BCBA2F2065}" presName="horz1" presStyleCnt="0"/>
      <dgm:spPr/>
    </dgm:pt>
    <dgm:pt modelId="{546D9890-AC17-4077-8399-527C665E596A}" type="pres">
      <dgm:prSet presAssocID="{BA7C8D6B-A564-43B6-A298-55BCBA2F2065}" presName="tx1" presStyleLbl="revTx" presStyleIdx="0" presStyleCnt="3"/>
      <dgm:spPr/>
    </dgm:pt>
    <dgm:pt modelId="{EAF8EFE7-AED7-4582-A908-68D9F976B92C}" type="pres">
      <dgm:prSet presAssocID="{BA7C8D6B-A564-43B6-A298-55BCBA2F2065}" presName="vert1" presStyleCnt="0"/>
      <dgm:spPr/>
    </dgm:pt>
    <dgm:pt modelId="{9B0E8660-6A3B-438F-A7D3-B36454123243}" type="pres">
      <dgm:prSet presAssocID="{0BBCC870-CE94-4910-A843-3DD19C2F663C}" presName="thickLine" presStyleLbl="alignNode1" presStyleIdx="1" presStyleCnt="3"/>
      <dgm:spPr/>
    </dgm:pt>
    <dgm:pt modelId="{C4B05E6C-E9C7-48F2-B34C-5B028D2A7EF3}" type="pres">
      <dgm:prSet presAssocID="{0BBCC870-CE94-4910-A843-3DD19C2F663C}" presName="horz1" presStyleCnt="0"/>
      <dgm:spPr/>
    </dgm:pt>
    <dgm:pt modelId="{465AC47B-E41D-481A-9C06-F0A24194CD0E}" type="pres">
      <dgm:prSet presAssocID="{0BBCC870-CE94-4910-A843-3DD19C2F663C}" presName="tx1" presStyleLbl="revTx" presStyleIdx="1" presStyleCnt="3"/>
      <dgm:spPr/>
    </dgm:pt>
    <dgm:pt modelId="{1C95EFA4-8B8A-4E3C-A745-3B71F0FE9A85}" type="pres">
      <dgm:prSet presAssocID="{0BBCC870-CE94-4910-A843-3DD19C2F663C}" presName="vert1" presStyleCnt="0"/>
      <dgm:spPr/>
    </dgm:pt>
    <dgm:pt modelId="{5826A52C-FAE7-4C2C-93B8-673CADD174D7}" type="pres">
      <dgm:prSet presAssocID="{FE64A1E9-5A63-4438-8843-136215FEA280}" presName="thickLine" presStyleLbl="alignNode1" presStyleIdx="2" presStyleCnt="3"/>
      <dgm:spPr/>
    </dgm:pt>
    <dgm:pt modelId="{C11015F0-287E-4C1D-8F7C-025EA9C1D07B}" type="pres">
      <dgm:prSet presAssocID="{FE64A1E9-5A63-4438-8843-136215FEA280}" presName="horz1" presStyleCnt="0"/>
      <dgm:spPr/>
    </dgm:pt>
    <dgm:pt modelId="{280FC100-F793-43C1-90DD-43FB02D6AA5D}" type="pres">
      <dgm:prSet presAssocID="{FE64A1E9-5A63-4438-8843-136215FEA280}" presName="tx1" presStyleLbl="revTx" presStyleIdx="2" presStyleCnt="3"/>
      <dgm:spPr/>
    </dgm:pt>
    <dgm:pt modelId="{F1DCBEC4-E3DD-4AE0-A1A7-CCBE8E68DE30}" type="pres">
      <dgm:prSet presAssocID="{FE64A1E9-5A63-4438-8843-136215FEA280}" presName="vert1" presStyleCnt="0"/>
      <dgm:spPr/>
    </dgm:pt>
  </dgm:ptLst>
  <dgm:cxnLst>
    <dgm:cxn modelId="{89BDA127-E45A-471F-81AB-D7076BD783C6}" srcId="{6FEFB7B3-B99E-4B6B-B26A-7323C64BDCC2}" destId="{FE64A1E9-5A63-4438-8843-136215FEA280}" srcOrd="2" destOrd="0" parTransId="{B6DDD89A-319A-4D2C-8C2F-A7DC76B36D18}" sibTransId="{7C68C6A6-0CD3-4433-A95A-513B2D420E5B}"/>
    <dgm:cxn modelId="{BB81715D-6CEF-4A18-AE6D-72E5689DC3F2}" type="presOf" srcId="{FE64A1E9-5A63-4438-8843-136215FEA280}" destId="{280FC100-F793-43C1-90DD-43FB02D6AA5D}" srcOrd="0" destOrd="0" presId="urn:microsoft.com/office/officeart/2008/layout/LinedList"/>
    <dgm:cxn modelId="{D0B72B65-B2AA-42C8-9BBB-1CAB2DE73F42}" type="presOf" srcId="{0BBCC870-CE94-4910-A843-3DD19C2F663C}" destId="{465AC47B-E41D-481A-9C06-F0A24194CD0E}" srcOrd="0" destOrd="0" presId="urn:microsoft.com/office/officeart/2008/layout/LinedList"/>
    <dgm:cxn modelId="{6D43F286-09BD-4F3E-B425-B39C2D75288A}" type="presOf" srcId="{6FEFB7B3-B99E-4B6B-B26A-7323C64BDCC2}" destId="{1CCB5A98-A069-48BF-A9F8-CD2727525519}" srcOrd="0" destOrd="0" presId="urn:microsoft.com/office/officeart/2008/layout/LinedList"/>
    <dgm:cxn modelId="{4044C192-163B-43F5-9377-3F70F336521A}" srcId="{6FEFB7B3-B99E-4B6B-B26A-7323C64BDCC2}" destId="{0BBCC870-CE94-4910-A843-3DD19C2F663C}" srcOrd="1" destOrd="0" parTransId="{C10686A5-0F33-4C8F-A8D3-AB15E4519CA8}" sibTransId="{D077A0F7-9FF6-4CE9-86C3-2DF16529BB72}"/>
    <dgm:cxn modelId="{92C72DBA-50BC-4538-B4E7-4C17F8758EAB}" srcId="{6FEFB7B3-B99E-4B6B-B26A-7323C64BDCC2}" destId="{BA7C8D6B-A564-43B6-A298-55BCBA2F2065}" srcOrd="0" destOrd="0" parTransId="{96D5EBCC-1D34-454F-9FFD-387E5350A4B9}" sibTransId="{E900A7F0-310C-4322-BA67-8D94415F02FA}"/>
    <dgm:cxn modelId="{10F05AE7-5BF5-4473-BEA1-0B6ACBB2E6F4}" type="presOf" srcId="{BA7C8D6B-A564-43B6-A298-55BCBA2F2065}" destId="{546D9890-AC17-4077-8399-527C665E596A}" srcOrd="0" destOrd="0" presId="urn:microsoft.com/office/officeart/2008/layout/LinedList"/>
    <dgm:cxn modelId="{590BF03D-0AA9-4A0B-9E56-177BCB679505}" type="presParOf" srcId="{1CCB5A98-A069-48BF-A9F8-CD2727525519}" destId="{1EE5572A-16A6-4DDA-AF06-07DDB182F40E}" srcOrd="0" destOrd="0" presId="urn:microsoft.com/office/officeart/2008/layout/LinedList"/>
    <dgm:cxn modelId="{FA751A31-F854-4FCA-8503-4CE58C868EC3}" type="presParOf" srcId="{1CCB5A98-A069-48BF-A9F8-CD2727525519}" destId="{749C5C0E-1516-4B86-9BCC-72C6A13BF6A0}" srcOrd="1" destOrd="0" presId="urn:microsoft.com/office/officeart/2008/layout/LinedList"/>
    <dgm:cxn modelId="{37949C32-C8C0-4844-A871-E14984290163}" type="presParOf" srcId="{749C5C0E-1516-4B86-9BCC-72C6A13BF6A0}" destId="{546D9890-AC17-4077-8399-527C665E596A}" srcOrd="0" destOrd="0" presId="urn:microsoft.com/office/officeart/2008/layout/LinedList"/>
    <dgm:cxn modelId="{0A405D1A-52D2-4665-9597-4EF9A92AC941}" type="presParOf" srcId="{749C5C0E-1516-4B86-9BCC-72C6A13BF6A0}" destId="{EAF8EFE7-AED7-4582-A908-68D9F976B92C}" srcOrd="1" destOrd="0" presId="urn:microsoft.com/office/officeart/2008/layout/LinedList"/>
    <dgm:cxn modelId="{7BF03176-1935-4020-AC8A-A89B037B16F9}" type="presParOf" srcId="{1CCB5A98-A069-48BF-A9F8-CD2727525519}" destId="{9B0E8660-6A3B-438F-A7D3-B36454123243}" srcOrd="2" destOrd="0" presId="urn:microsoft.com/office/officeart/2008/layout/LinedList"/>
    <dgm:cxn modelId="{B2CA16D2-00C1-4D77-8A0E-51C239C47DDC}" type="presParOf" srcId="{1CCB5A98-A069-48BF-A9F8-CD2727525519}" destId="{C4B05E6C-E9C7-48F2-B34C-5B028D2A7EF3}" srcOrd="3" destOrd="0" presId="urn:microsoft.com/office/officeart/2008/layout/LinedList"/>
    <dgm:cxn modelId="{A2C70E88-F9F7-412A-BDAA-A68429E7F68C}" type="presParOf" srcId="{C4B05E6C-E9C7-48F2-B34C-5B028D2A7EF3}" destId="{465AC47B-E41D-481A-9C06-F0A24194CD0E}" srcOrd="0" destOrd="0" presId="urn:microsoft.com/office/officeart/2008/layout/LinedList"/>
    <dgm:cxn modelId="{2E04BD8F-A6D7-42D8-B003-138AF19E10B5}" type="presParOf" srcId="{C4B05E6C-E9C7-48F2-B34C-5B028D2A7EF3}" destId="{1C95EFA4-8B8A-4E3C-A745-3B71F0FE9A85}" srcOrd="1" destOrd="0" presId="urn:microsoft.com/office/officeart/2008/layout/LinedList"/>
    <dgm:cxn modelId="{3732F8DE-C0EA-4838-89F9-E96D9F41C8EA}" type="presParOf" srcId="{1CCB5A98-A069-48BF-A9F8-CD2727525519}" destId="{5826A52C-FAE7-4C2C-93B8-673CADD174D7}" srcOrd="4" destOrd="0" presId="urn:microsoft.com/office/officeart/2008/layout/LinedList"/>
    <dgm:cxn modelId="{E150C815-4819-41BA-8E1B-06C4C75DC5D7}" type="presParOf" srcId="{1CCB5A98-A069-48BF-A9F8-CD2727525519}" destId="{C11015F0-287E-4C1D-8F7C-025EA9C1D07B}" srcOrd="5" destOrd="0" presId="urn:microsoft.com/office/officeart/2008/layout/LinedList"/>
    <dgm:cxn modelId="{C5812A32-3AB6-410D-918B-EBCCFF3C98CD}" type="presParOf" srcId="{C11015F0-287E-4C1D-8F7C-025EA9C1D07B}" destId="{280FC100-F793-43C1-90DD-43FB02D6AA5D}" srcOrd="0" destOrd="0" presId="urn:microsoft.com/office/officeart/2008/layout/LinedList"/>
    <dgm:cxn modelId="{880AF666-5C24-41D3-99D8-41B0C8981A6B}" type="presParOf" srcId="{C11015F0-287E-4C1D-8F7C-025EA9C1D07B}" destId="{F1DCBEC4-E3DD-4AE0-A1A7-CCBE8E68DE3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A91F0-9862-41A1-ABDE-797FA244316E}" type="doc">
      <dgm:prSet loTypeId="urn:microsoft.com/office/officeart/2016/7/layout/LinearArrowProcessNumbered" loCatId="process" qsTypeId="urn:microsoft.com/office/officeart/2005/8/quickstyle/simple2" qsCatId="simple" csTypeId="urn:microsoft.com/office/officeart/2005/8/colors/accent0_3" csCatId="mainScheme" phldr="1"/>
      <dgm:spPr/>
      <dgm:t>
        <a:bodyPr/>
        <a:lstStyle/>
        <a:p>
          <a:endParaRPr lang="en-US"/>
        </a:p>
      </dgm:t>
    </dgm:pt>
    <dgm:pt modelId="{F95FBB27-EAAA-4EC9-A70A-EA1836B70536}">
      <dgm:prSet custT="1"/>
      <dgm:spPr/>
      <dgm:t>
        <a:bodyPr/>
        <a:lstStyle/>
        <a:p>
          <a:pPr algn="ctr"/>
          <a:r>
            <a:rPr lang="fr-FR" sz="2800" dirty="0"/>
            <a:t>Comprendre le contexte</a:t>
          </a:r>
          <a:endParaRPr lang="en-US" sz="2800" b="1" dirty="0"/>
        </a:p>
      </dgm:t>
    </dgm:pt>
    <dgm:pt modelId="{DE3D2969-84C4-4444-90C5-5070E0E84EC1}" type="parTrans" cxnId="{AADCE447-8741-4C61-B66A-D400614DB661}">
      <dgm:prSet/>
      <dgm:spPr/>
      <dgm:t>
        <a:bodyPr/>
        <a:lstStyle/>
        <a:p>
          <a:endParaRPr lang="en-US"/>
        </a:p>
      </dgm:t>
    </dgm:pt>
    <dgm:pt modelId="{91283C81-5961-4018-A9BA-065C26904BF4}" type="sibTrans" cxnId="{AADCE447-8741-4C61-B66A-D400614DB661}">
      <dgm:prSet phldrT="1" phldr="0"/>
      <dgm:spPr/>
      <dgm:t>
        <a:bodyPr/>
        <a:lstStyle/>
        <a:p>
          <a:r>
            <a:rPr lang="en-US"/>
            <a:t>1</a:t>
          </a:r>
        </a:p>
      </dgm:t>
    </dgm:pt>
    <dgm:pt modelId="{37E28A1F-49A7-415C-80A1-313C309FB3BA}">
      <dgm:prSet custT="1"/>
      <dgm:spPr/>
      <dgm:t>
        <a:bodyPr/>
        <a:lstStyle/>
        <a:p>
          <a:pPr algn="ctr"/>
          <a:r>
            <a:rPr lang="fr-FR" sz="2000" b="1" dirty="0"/>
            <a:t>Comprendre l'interaction bidirectionnelle entre les activités et le contexte</a:t>
          </a:r>
          <a:endParaRPr lang="en-US" sz="2000" b="1" dirty="0"/>
        </a:p>
      </dgm:t>
    </dgm:pt>
    <dgm:pt modelId="{3965F7EE-50C3-445A-88EA-2B477F3EF840}" type="parTrans" cxnId="{D0F9DD23-379F-456C-8926-CA58AC828E64}">
      <dgm:prSet/>
      <dgm:spPr/>
      <dgm:t>
        <a:bodyPr/>
        <a:lstStyle/>
        <a:p>
          <a:endParaRPr lang="en-US"/>
        </a:p>
      </dgm:t>
    </dgm:pt>
    <dgm:pt modelId="{2D0B1AA6-1A29-40E2-9289-6B6BE45A2204}" type="sibTrans" cxnId="{D0F9DD23-379F-456C-8926-CA58AC828E64}">
      <dgm:prSet phldrT="2" phldr="0"/>
      <dgm:spPr/>
      <dgm:t>
        <a:bodyPr/>
        <a:lstStyle/>
        <a:p>
          <a:r>
            <a:rPr lang="en-US"/>
            <a:t>2</a:t>
          </a:r>
        </a:p>
      </dgm:t>
    </dgm:pt>
    <dgm:pt modelId="{8D466275-19A5-4920-BF9A-CFE769DDB7D5}">
      <dgm:prSet custT="1"/>
      <dgm:spPr/>
      <dgm:t>
        <a:bodyPr/>
        <a:lstStyle/>
        <a:p>
          <a:pPr algn="ctr"/>
          <a:r>
            <a:rPr lang="fr-FR" sz="1350" b="1" dirty="0"/>
            <a:t>Agir pour réduire les impacts négatifs</a:t>
          </a:r>
          <a:endParaRPr lang="x-none" sz="1350" b="1" dirty="0"/>
        </a:p>
        <a:p>
          <a:pPr algn="ctr"/>
          <a:r>
            <a:rPr lang="fr-FR" sz="1350" b="1" dirty="0"/>
            <a:t>Et</a:t>
          </a:r>
          <a:endParaRPr lang="x-none" sz="1350" b="1" dirty="0"/>
        </a:p>
        <a:p>
          <a:pPr algn="ctr"/>
          <a:r>
            <a:rPr lang="fr-FR" sz="1350" b="1" dirty="0"/>
            <a:t>Agir pour maximiser l'impact positif</a:t>
          </a:r>
          <a:endParaRPr lang="x-none" sz="1350" b="1" dirty="0"/>
        </a:p>
        <a:p>
          <a:pPr algn="ctr"/>
          <a:r>
            <a:rPr lang="fr-FR" sz="1100" b="0" dirty="0"/>
            <a:t>(planification stratégique et gestion de projet)</a:t>
          </a:r>
          <a:endParaRPr lang="en-US" sz="900" b="0" dirty="0"/>
        </a:p>
      </dgm:t>
    </dgm:pt>
    <dgm:pt modelId="{D1519701-ADF0-4C0C-8CCD-B424C95F17DE}" type="parTrans" cxnId="{EC7AD1EF-52E3-49B6-A531-98E1E0A2DB14}">
      <dgm:prSet/>
      <dgm:spPr/>
      <dgm:t>
        <a:bodyPr/>
        <a:lstStyle/>
        <a:p>
          <a:endParaRPr lang="en-US"/>
        </a:p>
      </dgm:t>
    </dgm:pt>
    <dgm:pt modelId="{B035EA1F-B6D9-49BD-B142-023A943E97AC}" type="sibTrans" cxnId="{EC7AD1EF-52E3-49B6-A531-98E1E0A2DB14}">
      <dgm:prSet phldrT="3" phldr="0"/>
      <dgm:spPr/>
      <dgm:t>
        <a:bodyPr/>
        <a:lstStyle/>
        <a:p>
          <a:r>
            <a:rPr lang="en-US"/>
            <a:t>3</a:t>
          </a:r>
        </a:p>
      </dgm:t>
    </dgm:pt>
    <dgm:pt modelId="{4EDADB27-5291-469A-B293-9620112F04C9}" type="pres">
      <dgm:prSet presAssocID="{4D6A91F0-9862-41A1-ABDE-797FA244316E}" presName="linearFlow" presStyleCnt="0">
        <dgm:presLayoutVars>
          <dgm:dir/>
          <dgm:animLvl val="lvl"/>
          <dgm:resizeHandles val="exact"/>
        </dgm:presLayoutVars>
      </dgm:prSet>
      <dgm:spPr/>
    </dgm:pt>
    <dgm:pt modelId="{8AB4D805-8CB0-4737-AE4B-BC69C168F42D}" type="pres">
      <dgm:prSet presAssocID="{F95FBB27-EAAA-4EC9-A70A-EA1836B70536}" presName="compositeNode" presStyleCnt="0"/>
      <dgm:spPr/>
    </dgm:pt>
    <dgm:pt modelId="{DF89DAC3-BFA7-4831-9D63-0BBD0AC94E3A}" type="pres">
      <dgm:prSet presAssocID="{F95FBB27-EAAA-4EC9-A70A-EA1836B70536}" presName="parTx" presStyleLbl="node1" presStyleIdx="0" presStyleCnt="0">
        <dgm:presLayoutVars>
          <dgm:chMax val="0"/>
          <dgm:chPref val="0"/>
          <dgm:bulletEnabled val="1"/>
        </dgm:presLayoutVars>
      </dgm:prSet>
      <dgm:spPr/>
    </dgm:pt>
    <dgm:pt modelId="{9578EA57-E165-4E61-B6E9-F57D0D930E43}" type="pres">
      <dgm:prSet presAssocID="{F95FBB27-EAAA-4EC9-A70A-EA1836B70536}" presName="parSh" presStyleCnt="0"/>
      <dgm:spPr/>
    </dgm:pt>
    <dgm:pt modelId="{0463AB16-52FD-4CAD-A34D-3E37B23225BB}" type="pres">
      <dgm:prSet presAssocID="{F95FBB27-EAAA-4EC9-A70A-EA1836B70536}" presName="lineNode" presStyleLbl="alignAccFollowNode1" presStyleIdx="0" presStyleCnt="9"/>
      <dgm:spPr/>
    </dgm:pt>
    <dgm:pt modelId="{56E2ED19-C41A-475E-97A1-0003CABE1CB7}" type="pres">
      <dgm:prSet presAssocID="{F95FBB27-EAAA-4EC9-A70A-EA1836B70536}" presName="lineArrowNode" presStyleLbl="alignAccFollowNode1" presStyleIdx="1" presStyleCnt="9"/>
      <dgm:spPr/>
    </dgm:pt>
    <dgm:pt modelId="{01A81893-F736-48EC-A20C-6A338F23FC97}" type="pres">
      <dgm:prSet presAssocID="{91283C81-5961-4018-A9BA-065C26904BF4}" presName="sibTransNodeCircle" presStyleLbl="alignNode1" presStyleIdx="0" presStyleCnt="3">
        <dgm:presLayoutVars>
          <dgm:chMax val="0"/>
          <dgm:bulletEnabled/>
        </dgm:presLayoutVars>
      </dgm:prSet>
      <dgm:spPr/>
    </dgm:pt>
    <dgm:pt modelId="{5EC6761C-D098-4F52-AE88-4051137EDB82}" type="pres">
      <dgm:prSet presAssocID="{91283C81-5961-4018-A9BA-065C26904BF4}" presName="spacerBetweenCircleAndCallout" presStyleCnt="0">
        <dgm:presLayoutVars/>
      </dgm:prSet>
      <dgm:spPr/>
    </dgm:pt>
    <dgm:pt modelId="{42465AA0-2D78-4A98-A254-04F1E292C1EA}" type="pres">
      <dgm:prSet presAssocID="{F95FBB27-EAAA-4EC9-A70A-EA1836B70536}" presName="nodeText" presStyleLbl="alignAccFollowNode1" presStyleIdx="2" presStyleCnt="9">
        <dgm:presLayoutVars>
          <dgm:bulletEnabled val="1"/>
        </dgm:presLayoutVars>
      </dgm:prSet>
      <dgm:spPr/>
    </dgm:pt>
    <dgm:pt modelId="{B9B3B319-11EA-4517-8F99-D22E9D77581C}" type="pres">
      <dgm:prSet presAssocID="{91283C81-5961-4018-A9BA-065C26904BF4}" presName="sibTransComposite" presStyleCnt="0"/>
      <dgm:spPr/>
    </dgm:pt>
    <dgm:pt modelId="{B08FEC84-9C62-443C-B668-2BBFA1AC4E42}" type="pres">
      <dgm:prSet presAssocID="{37E28A1F-49A7-415C-80A1-313C309FB3BA}" presName="compositeNode" presStyleCnt="0"/>
      <dgm:spPr/>
    </dgm:pt>
    <dgm:pt modelId="{B18F1DC6-D819-49DC-A4D2-4D1564F396D5}" type="pres">
      <dgm:prSet presAssocID="{37E28A1F-49A7-415C-80A1-313C309FB3BA}" presName="parTx" presStyleLbl="node1" presStyleIdx="0" presStyleCnt="0">
        <dgm:presLayoutVars>
          <dgm:chMax val="0"/>
          <dgm:chPref val="0"/>
          <dgm:bulletEnabled val="1"/>
        </dgm:presLayoutVars>
      </dgm:prSet>
      <dgm:spPr/>
    </dgm:pt>
    <dgm:pt modelId="{F8091EB7-0C4F-42B0-A4AD-BE74CB70C789}" type="pres">
      <dgm:prSet presAssocID="{37E28A1F-49A7-415C-80A1-313C309FB3BA}" presName="parSh" presStyleCnt="0"/>
      <dgm:spPr/>
    </dgm:pt>
    <dgm:pt modelId="{F32E265F-2428-48F5-BE1B-83CA7CFB587F}" type="pres">
      <dgm:prSet presAssocID="{37E28A1F-49A7-415C-80A1-313C309FB3BA}" presName="lineNode" presStyleLbl="alignAccFollowNode1" presStyleIdx="3" presStyleCnt="9"/>
      <dgm:spPr/>
    </dgm:pt>
    <dgm:pt modelId="{58012B33-1499-4891-927B-58FA36354533}" type="pres">
      <dgm:prSet presAssocID="{37E28A1F-49A7-415C-80A1-313C309FB3BA}" presName="lineArrowNode" presStyleLbl="alignAccFollowNode1" presStyleIdx="4" presStyleCnt="9"/>
      <dgm:spPr/>
    </dgm:pt>
    <dgm:pt modelId="{656E8A89-9BD1-4C62-9C71-6527C0805852}" type="pres">
      <dgm:prSet presAssocID="{2D0B1AA6-1A29-40E2-9289-6B6BE45A2204}" presName="sibTransNodeCircle" presStyleLbl="alignNode1" presStyleIdx="1" presStyleCnt="3">
        <dgm:presLayoutVars>
          <dgm:chMax val="0"/>
          <dgm:bulletEnabled/>
        </dgm:presLayoutVars>
      </dgm:prSet>
      <dgm:spPr/>
    </dgm:pt>
    <dgm:pt modelId="{3E6F7693-474E-487F-86C4-B750398368BD}" type="pres">
      <dgm:prSet presAssocID="{2D0B1AA6-1A29-40E2-9289-6B6BE45A2204}" presName="spacerBetweenCircleAndCallout" presStyleCnt="0">
        <dgm:presLayoutVars/>
      </dgm:prSet>
      <dgm:spPr/>
    </dgm:pt>
    <dgm:pt modelId="{A46581C5-5D16-47B2-AE7F-5D707786B8D2}" type="pres">
      <dgm:prSet presAssocID="{37E28A1F-49A7-415C-80A1-313C309FB3BA}" presName="nodeText" presStyleLbl="alignAccFollowNode1" presStyleIdx="5" presStyleCnt="9">
        <dgm:presLayoutVars>
          <dgm:bulletEnabled val="1"/>
        </dgm:presLayoutVars>
      </dgm:prSet>
      <dgm:spPr/>
    </dgm:pt>
    <dgm:pt modelId="{EC918B0C-AB3D-4B74-8E5F-BC1B02D27E7C}" type="pres">
      <dgm:prSet presAssocID="{2D0B1AA6-1A29-40E2-9289-6B6BE45A2204}" presName="sibTransComposite" presStyleCnt="0"/>
      <dgm:spPr/>
    </dgm:pt>
    <dgm:pt modelId="{4345058B-2CE3-416D-8EC3-53426D8402F7}" type="pres">
      <dgm:prSet presAssocID="{8D466275-19A5-4920-BF9A-CFE769DDB7D5}" presName="compositeNode" presStyleCnt="0"/>
      <dgm:spPr/>
    </dgm:pt>
    <dgm:pt modelId="{03252EE3-C1FF-41AA-AC26-73FDD82647E5}" type="pres">
      <dgm:prSet presAssocID="{8D466275-19A5-4920-BF9A-CFE769DDB7D5}" presName="parTx" presStyleLbl="node1" presStyleIdx="0" presStyleCnt="0">
        <dgm:presLayoutVars>
          <dgm:chMax val="0"/>
          <dgm:chPref val="0"/>
          <dgm:bulletEnabled val="1"/>
        </dgm:presLayoutVars>
      </dgm:prSet>
      <dgm:spPr/>
    </dgm:pt>
    <dgm:pt modelId="{CF211668-9981-401B-9F07-4BFD859BE9C8}" type="pres">
      <dgm:prSet presAssocID="{8D466275-19A5-4920-BF9A-CFE769DDB7D5}" presName="parSh" presStyleCnt="0"/>
      <dgm:spPr/>
    </dgm:pt>
    <dgm:pt modelId="{0D17C69D-3EC7-4859-9439-5569E3DB2557}" type="pres">
      <dgm:prSet presAssocID="{8D466275-19A5-4920-BF9A-CFE769DDB7D5}" presName="lineNode" presStyleLbl="alignAccFollowNode1" presStyleIdx="6" presStyleCnt="9"/>
      <dgm:spPr/>
    </dgm:pt>
    <dgm:pt modelId="{BBA9FC55-C20E-44EB-87C8-2E1B9AA4B0A0}" type="pres">
      <dgm:prSet presAssocID="{8D466275-19A5-4920-BF9A-CFE769DDB7D5}" presName="lineArrowNode" presStyleLbl="alignAccFollowNode1" presStyleIdx="7" presStyleCnt="9"/>
      <dgm:spPr/>
    </dgm:pt>
    <dgm:pt modelId="{7B6C1019-69A8-42DA-9143-B4A2FC88B1D5}" type="pres">
      <dgm:prSet presAssocID="{B035EA1F-B6D9-49BD-B142-023A943E97AC}" presName="sibTransNodeCircle" presStyleLbl="alignNode1" presStyleIdx="2" presStyleCnt="3">
        <dgm:presLayoutVars>
          <dgm:chMax val="0"/>
          <dgm:bulletEnabled/>
        </dgm:presLayoutVars>
      </dgm:prSet>
      <dgm:spPr/>
    </dgm:pt>
    <dgm:pt modelId="{E8F58E07-60AA-4FC7-AFCB-A32E887C2A3D}" type="pres">
      <dgm:prSet presAssocID="{B035EA1F-B6D9-49BD-B142-023A943E97AC}" presName="spacerBetweenCircleAndCallout" presStyleCnt="0">
        <dgm:presLayoutVars/>
      </dgm:prSet>
      <dgm:spPr/>
    </dgm:pt>
    <dgm:pt modelId="{94DFBA6A-C0D1-44AE-A092-785DBA49AC6C}" type="pres">
      <dgm:prSet presAssocID="{8D466275-19A5-4920-BF9A-CFE769DDB7D5}" presName="nodeText" presStyleLbl="alignAccFollowNode1" presStyleIdx="8" presStyleCnt="9">
        <dgm:presLayoutVars>
          <dgm:bulletEnabled val="1"/>
        </dgm:presLayoutVars>
      </dgm:prSet>
      <dgm:spPr/>
    </dgm:pt>
  </dgm:ptLst>
  <dgm:cxnLst>
    <dgm:cxn modelId="{00FA7A09-DC5C-42E9-AB11-288FD0F1A295}" type="presOf" srcId="{37E28A1F-49A7-415C-80A1-313C309FB3BA}" destId="{A46581C5-5D16-47B2-AE7F-5D707786B8D2}" srcOrd="0" destOrd="0" presId="urn:microsoft.com/office/officeart/2016/7/layout/LinearArrowProcessNumbered"/>
    <dgm:cxn modelId="{26578319-2EC3-4E72-8EBC-5C46F334AF27}" type="presOf" srcId="{B035EA1F-B6D9-49BD-B142-023A943E97AC}" destId="{7B6C1019-69A8-42DA-9143-B4A2FC88B1D5}" srcOrd="0" destOrd="0" presId="urn:microsoft.com/office/officeart/2016/7/layout/LinearArrowProcessNumbered"/>
    <dgm:cxn modelId="{D0F9DD23-379F-456C-8926-CA58AC828E64}" srcId="{4D6A91F0-9862-41A1-ABDE-797FA244316E}" destId="{37E28A1F-49A7-415C-80A1-313C309FB3BA}" srcOrd="1" destOrd="0" parTransId="{3965F7EE-50C3-445A-88EA-2B477F3EF840}" sibTransId="{2D0B1AA6-1A29-40E2-9289-6B6BE45A2204}"/>
    <dgm:cxn modelId="{AADCE447-8741-4C61-B66A-D400614DB661}" srcId="{4D6A91F0-9862-41A1-ABDE-797FA244316E}" destId="{F95FBB27-EAAA-4EC9-A70A-EA1836B70536}" srcOrd="0" destOrd="0" parTransId="{DE3D2969-84C4-4444-90C5-5070E0E84EC1}" sibTransId="{91283C81-5961-4018-A9BA-065C26904BF4}"/>
    <dgm:cxn modelId="{31C19D82-D734-4434-A43F-E3BABC00B0D2}" type="presOf" srcId="{F95FBB27-EAAA-4EC9-A70A-EA1836B70536}" destId="{42465AA0-2D78-4A98-A254-04F1E292C1EA}" srcOrd="0" destOrd="0" presId="urn:microsoft.com/office/officeart/2016/7/layout/LinearArrowProcessNumbered"/>
    <dgm:cxn modelId="{00FFB394-37EF-419A-9183-2566AB65E954}" type="presOf" srcId="{4D6A91F0-9862-41A1-ABDE-797FA244316E}" destId="{4EDADB27-5291-469A-B293-9620112F04C9}" srcOrd="0" destOrd="0" presId="urn:microsoft.com/office/officeart/2016/7/layout/LinearArrowProcessNumbered"/>
    <dgm:cxn modelId="{DDD020A8-CA6E-41A4-9A96-57211D8CABD6}" type="presOf" srcId="{91283C81-5961-4018-A9BA-065C26904BF4}" destId="{01A81893-F736-48EC-A20C-6A338F23FC97}" srcOrd="0" destOrd="0" presId="urn:microsoft.com/office/officeart/2016/7/layout/LinearArrowProcessNumbered"/>
    <dgm:cxn modelId="{D85B3CB1-F42D-47F2-9306-461E99240B50}" type="presOf" srcId="{8D466275-19A5-4920-BF9A-CFE769DDB7D5}" destId="{94DFBA6A-C0D1-44AE-A092-785DBA49AC6C}" srcOrd="0" destOrd="0" presId="urn:microsoft.com/office/officeart/2016/7/layout/LinearArrowProcessNumbered"/>
    <dgm:cxn modelId="{EC7AD1EF-52E3-49B6-A531-98E1E0A2DB14}" srcId="{4D6A91F0-9862-41A1-ABDE-797FA244316E}" destId="{8D466275-19A5-4920-BF9A-CFE769DDB7D5}" srcOrd="2" destOrd="0" parTransId="{D1519701-ADF0-4C0C-8CCD-B424C95F17DE}" sibTransId="{B035EA1F-B6D9-49BD-B142-023A943E97AC}"/>
    <dgm:cxn modelId="{805B68F4-0C23-4F1E-B9D1-C3B2B617A710}" type="presOf" srcId="{2D0B1AA6-1A29-40E2-9289-6B6BE45A2204}" destId="{656E8A89-9BD1-4C62-9C71-6527C0805852}" srcOrd="0" destOrd="0" presId="urn:microsoft.com/office/officeart/2016/7/layout/LinearArrowProcessNumbered"/>
    <dgm:cxn modelId="{0AE919D0-C08B-483E-BB67-370F525C6279}" type="presParOf" srcId="{4EDADB27-5291-469A-B293-9620112F04C9}" destId="{8AB4D805-8CB0-4737-AE4B-BC69C168F42D}" srcOrd="0" destOrd="0" presId="urn:microsoft.com/office/officeart/2016/7/layout/LinearArrowProcessNumbered"/>
    <dgm:cxn modelId="{050677F4-BFD3-45C9-AE75-CA5B3E5BEA6C}" type="presParOf" srcId="{8AB4D805-8CB0-4737-AE4B-BC69C168F42D}" destId="{DF89DAC3-BFA7-4831-9D63-0BBD0AC94E3A}" srcOrd="0" destOrd="0" presId="urn:microsoft.com/office/officeart/2016/7/layout/LinearArrowProcessNumbered"/>
    <dgm:cxn modelId="{AF34C307-8B08-4A17-9D20-EAEA0012F56B}" type="presParOf" srcId="{8AB4D805-8CB0-4737-AE4B-BC69C168F42D}" destId="{9578EA57-E165-4E61-B6E9-F57D0D930E43}" srcOrd="1" destOrd="0" presId="urn:microsoft.com/office/officeart/2016/7/layout/LinearArrowProcessNumbered"/>
    <dgm:cxn modelId="{745003D8-898C-4FCD-8B3E-3FD369C87AAE}" type="presParOf" srcId="{9578EA57-E165-4E61-B6E9-F57D0D930E43}" destId="{0463AB16-52FD-4CAD-A34D-3E37B23225BB}" srcOrd="0" destOrd="0" presId="urn:microsoft.com/office/officeart/2016/7/layout/LinearArrowProcessNumbered"/>
    <dgm:cxn modelId="{0E6D3DDD-92A7-4997-AB9A-DA598DFE20B9}" type="presParOf" srcId="{9578EA57-E165-4E61-B6E9-F57D0D930E43}" destId="{56E2ED19-C41A-475E-97A1-0003CABE1CB7}" srcOrd="1" destOrd="0" presId="urn:microsoft.com/office/officeart/2016/7/layout/LinearArrowProcessNumbered"/>
    <dgm:cxn modelId="{A11C9D73-8C11-44D3-A2C0-8C7E61CA1B32}" type="presParOf" srcId="{9578EA57-E165-4E61-B6E9-F57D0D930E43}" destId="{01A81893-F736-48EC-A20C-6A338F23FC97}" srcOrd="2" destOrd="0" presId="urn:microsoft.com/office/officeart/2016/7/layout/LinearArrowProcessNumbered"/>
    <dgm:cxn modelId="{9C03A8AD-33B3-4028-B75E-06059900CDF9}" type="presParOf" srcId="{9578EA57-E165-4E61-B6E9-F57D0D930E43}" destId="{5EC6761C-D098-4F52-AE88-4051137EDB82}" srcOrd="3" destOrd="0" presId="urn:microsoft.com/office/officeart/2016/7/layout/LinearArrowProcessNumbered"/>
    <dgm:cxn modelId="{6402E378-7745-46DD-AC8B-9E73CA817EA6}" type="presParOf" srcId="{8AB4D805-8CB0-4737-AE4B-BC69C168F42D}" destId="{42465AA0-2D78-4A98-A254-04F1E292C1EA}" srcOrd="2" destOrd="0" presId="urn:microsoft.com/office/officeart/2016/7/layout/LinearArrowProcessNumbered"/>
    <dgm:cxn modelId="{A1470886-816E-49DC-B09B-0313F487EAAB}" type="presParOf" srcId="{4EDADB27-5291-469A-B293-9620112F04C9}" destId="{B9B3B319-11EA-4517-8F99-D22E9D77581C}" srcOrd="1" destOrd="0" presId="urn:microsoft.com/office/officeart/2016/7/layout/LinearArrowProcessNumbered"/>
    <dgm:cxn modelId="{A07FB04D-1858-45F2-B7D8-D9E7CBE75C86}" type="presParOf" srcId="{4EDADB27-5291-469A-B293-9620112F04C9}" destId="{B08FEC84-9C62-443C-B668-2BBFA1AC4E42}" srcOrd="2" destOrd="0" presId="urn:microsoft.com/office/officeart/2016/7/layout/LinearArrowProcessNumbered"/>
    <dgm:cxn modelId="{5FBA392B-D848-4A78-B5AA-A8B00978BE5E}" type="presParOf" srcId="{B08FEC84-9C62-443C-B668-2BBFA1AC4E42}" destId="{B18F1DC6-D819-49DC-A4D2-4D1564F396D5}" srcOrd="0" destOrd="0" presId="urn:microsoft.com/office/officeart/2016/7/layout/LinearArrowProcessNumbered"/>
    <dgm:cxn modelId="{8C4C72B3-8F3E-45EA-9D28-6119FC1C6D1A}" type="presParOf" srcId="{B08FEC84-9C62-443C-B668-2BBFA1AC4E42}" destId="{F8091EB7-0C4F-42B0-A4AD-BE74CB70C789}" srcOrd="1" destOrd="0" presId="urn:microsoft.com/office/officeart/2016/7/layout/LinearArrowProcessNumbered"/>
    <dgm:cxn modelId="{4819EF9A-2174-4D75-9762-0E9AA7CD3EB3}" type="presParOf" srcId="{F8091EB7-0C4F-42B0-A4AD-BE74CB70C789}" destId="{F32E265F-2428-48F5-BE1B-83CA7CFB587F}" srcOrd="0" destOrd="0" presId="urn:microsoft.com/office/officeart/2016/7/layout/LinearArrowProcessNumbered"/>
    <dgm:cxn modelId="{11E085D9-008B-4157-BB0B-5A58875EFAAC}" type="presParOf" srcId="{F8091EB7-0C4F-42B0-A4AD-BE74CB70C789}" destId="{58012B33-1499-4891-927B-58FA36354533}" srcOrd="1" destOrd="0" presId="urn:microsoft.com/office/officeart/2016/7/layout/LinearArrowProcessNumbered"/>
    <dgm:cxn modelId="{923C45D7-DD3A-4B40-8811-25E601DBE87E}" type="presParOf" srcId="{F8091EB7-0C4F-42B0-A4AD-BE74CB70C789}" destId="{656E8A89-9BD1-4C62-9C71-6527C0805852}" srcOrd="2" destOrd="0" presId="urn:microsoft.com/office/officeart/2016/7/layout/LinearArrowProcessNumbered"/>
    <dgm:cxn modelId="{39A1AD72-B86A-49E2-9358-70EA7B18F2E3}" type="presParOf" srcId="{F8091EB7-0C4F-42B0-A4AD-BE74CB70C789}" destId="{3E6F7693-474E-487F-86C4-B750398368BD}" srcOrd="3" destOrd="0" presId="urn:microsoft.com/office/officeart/2016/7/layout/LinearArrowProcessNumbered"/>
    <dgm:cxn modelId="{B321E396-FB76-406F-8D4A-F785EAD341EA}" type="presParOf" srcId="{B08FEC84-9C62-443C-B668-2BBFA1AC4E42}" destId="{A46581C5-5D16-47B2-AE7F-5D707786B8D2}" srcOrd="2" destOrd="0" presId="urn:microsoft.com/office/officeart/2016/7/layout/LinearArrowProcessNumbered"/>
    <dgm:cxn modelId="{CA963295-27EE-41CC-853E-9F61E83DCF30}" type="presParOf" srcId="{4EDADB27-5291-469A-B293-9620112F04C9}" destId="{EC918B0C-AB3D-4B74-8E5F-BC1B02D27E7C}" srcOrd="3" destOrd="0" presId="urn:microsoft.com/office/officeart/2016/7/layout/LinearArrowProcessNumbered"/>
    <dgm:cxn modelId="{177EA3D6-2482-41DD-8303-057961C26EEF}" type="presParOf" srcId="{4EDADB27-5291-469A-B293-9620112F04C9}" destId="{4345058B-2CE3-416D-8EC3-53426D8402F7}" srcOrd="4" destOrd="0" presId="urn:microsoft.com/office/officeart/2016/7/layout/LinearArrowProcessNumbered"/>
    <dgm:cxn modelId="{8FC96A2E-1602-474E-BDD0-5B3A94387DB9}" type="presParOf" srcId="{4345058B-2CE3-416D-8EC3-53426D8402F7}" destId="{03252EE3-C1FF-41AA-AC26-73FDD82647E5}" srcOrd="0" destOrd="0" presId="urn:microsoft.com/office/officeart/2016/7/layout/LinearArrowProcessNumbered"/>
    <dgm:cxn modelId="{BB0CDB47-3E89-47AC-8C15-55EE39F2DD2D}" type="presParOf" srcId="{4345058B-2CE3-416D-8EC3-53426D8402F7}" destId="{CF211668-9981-401B-9F07-4BFD859BE9C8}" srcOrd="1" destOrd="0" presId="urn:microsoft.com/office/officeart/2016/7/layout/LinearArrowProcessNumbered"/>
    <dgm:cxn modelId="{F77E2436-5913-44CD-BBC7-5F27837F1B08}" type="presParOf" srcId="{CF211668-9981-401B-9F07-4BFD859BE9C8}" destId="{0D17C69D-3EC7-4859-9439-5569E3DB2557}" srcOrd="0" destOrd="0" presId="urn:microsoft.com/office/officeart/2016/7/layout/LinearArrowProcessNumbered"/>
    <dgm:cxn modelId="{BC8B1D68-051E-4BEF-A8C0-A5461CBBAB38}" type="presParOf" srcId="{CF211668-9981-401B-9F07-4BFD859BE9C8}" destId="{BBA9FC55-C20E-44EB-87C8-2E1B9AA4B0A0}" srcOrd="1" destOrd="0" presId="urn:microsoft.com/office/officeart/2016/7/layout/LinearArrowProcessNumbered"/>
    <dgm:cxn modelId="{C429E1E6-2CB4-4AAB-ACFC-DCEE6001AD3A}" type="presParOf" srcId="{CF211668-9981-401B-9F07-4BFD859BE9C8}" destId="{7B6C1019-69A8-42DA-9143-B4A2FC88B1D5}" srcOrd="2" destOrd="0" presId="urn:microsoft.com/office/officeart/2016/7/layout/LinearArrowProcessNumbered"/>
    <dgm:cxn modelId="{EB0017ED-5933-49CB-9DDD-CB094BEC79BD}" type="presParOf" srcId="{CF211668-9981-401B-9F07-4BFD859BE9C8}" destId="{E8F58E07-60AA-4FC7-AFCB-A32E887C2A3D}" srcOrd="3" destOrd="0" presId="urn:microsoft.com/office/officeart/2016/7/layout/LinearArrowProcessNumbered"/>
    <dgm:cxn modelId="{9CA5C4B8-ADC7-447B-A223-0DB50404C120}" type="presParOf" srcId="{4345058B-2CE3-416D-8EC3-53426D8402F7}" destId="{94DFBA6A-C0D1-44AE-A092-785DBA49AC6C}"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5572A-16A6-4DDA-AF06-07DDB182F40E}">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D9890-AC17-4077-8399-527C665E596A}">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fr-FR" sz="4400" kern="1200" dirty="0"/>
            <a:t>Acteurs </a:t>
          </a:r>
          <a:endParaRPr lang="en-US" sz="4400" kern="1200" dirty="0"/>
        </a:p>
      </dsp:txBody>
      <dsp:txXfrm>
        <a:off x="0" y="2492"/>
        <a:ext cx="6492875" cy="1700138"/>
      </dsp:txXfrm>
    </dsp:sp>
    <dsp:sp modelId="{9B0E8660-6A3B-438F-A7D3-B36454123243}">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C47B-E41D-481A-9C06-F0A24194CD0E}">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fr-FR" sz="6500" kern="1200" dirty="0"/>
            <a:t>Les causes</a:t>
          </a:r>
          <a:r>
            <a:rPr lang="en-GB" sz="6500" b="1" kern="1200" dirty="0"/>
            <a:t> </a:t>
          </a:r>
          <a:endParaRPr lang="en-US" sz="6500" kern="1200" dirty="0"/>
        </a:p>
      </dsp:txBody>
      <dsp:txXfrm>
        <a:off x="0" y="1702630"/>
        <a:ext cx="6492875" cy="1700138"/>
      </dsp:txXfrm>
    </dsp:sp>
    <dsp:sp modelId="{5826A52C-FAE7-4C2C-93B8-673CADD174D7}">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FC100-F793-43C1-90DD-43FB02D6AA5D}">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fr-FR" sz="4400" b="1" kern="1200" dirty="0"/>
            <a:t>Tendances et dynamique</a:t>
          </a:r>
          <a:endParaRPr lang="en-US" sz="4400" kern="1200" dirty="0"/>
        </a:p>
      </dsp:txBody>
      <dsp:txXfrm>
        <a:off x="0" y="3402769"/>
        <a:ext cx="6492875" cy="170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3AB16-52FD-4CAD-A34D-3E37B23225BB}">
      <dsp:nvSpPr>
        <dsp:cNvPr id="0" name=""/>
        <dsp:cNvSpPr/>
      </dsp:nvSpPr>
      <dsp:spPr>
        <a:xfrm>
          <a:off x="1705006" y="742696"/>
          <a:ext cx="1356047" cy="7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2ED19-C41A-475E-97A1-0003CABE1CB7}">
      <dsp:nvSpPr>
        <dsp:cNvPr id="0" name=""/>
        <dsp:cNvSpPr/>
      </dsp:nvSpPr>
      <dsp:spPr>
        <a:xfrm>
          <a:off x="3142417" y="628712"/>
          <a:ext cx="155945" cy="292956"/>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A81893-F736-48EC-A20C-6A338F23FC97}">
      <dsp:nvSpPr>
        <dsp:cNvPr id="0" name=""/>
        <dsp:cNvSpPr/>
      </dsp:nvSpPr>
      <dsp:spPr>
        <a:xfrm>
          <a:off x="803809" y="11041"/>
          <a:ext cx="1463381" cy="1463381"/>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787" tIns="56787" rIns="56787" bIns="56787"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1018116" y="225348"/>
        <a:ext cx="1034767" cy="1034767"/>
      </dsp:txXfrm>
    </dsp:sp>
    <dsp:sp modelId="{42465AA0-2D78-4A98-A254-04F1E292C1EA}">
      <dsp:nvSpPr>
        <dsp:cNvPr id="0" name=""/>
        <dsp:cNvSpPr/>
      </dsp:nvSpPr>
      <dsp:spPr>
        <a:xfrm>
          <a:off x="9946" y="1639889"/>
          <a:ext cx="3051107"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0675" tIns="165100" rIns="240675" bIns="165100" numCol="1" spcCol="1270" anchor="t" anchorCtr="0">
          <a:noAutofit/>
        </a:bodyPr>
        <a:lstStyle/>
        <a:p>
          <a:pPr marL="0" lvl="0" indent="0" algn="ctr" defTabSz="1244600">
            <a:lnSpc>
              <a:spcPct val="90000"/>
            </a:lnSpc>
            <a:spcBef>
              <a:spcPct val="0"/>
            </a:spcBef>
            <a:spcAft>
              <a:spcPct val="35000"/>
            </a:spcAft>
            <a:buNone/>
          </a:pPr>
          <a:r>
            <a:rPr lang="fr-FR" sz="2800" kern="1200" dirty="0"/>
            <a:t>Comprendre le contexte</a:t>
          </a:r>
          <a:endParaRPr lang="en-US" sz="2800" b="1" kern="1200" dirty="0"/>
        </a:p>
      </dsp:txBody>
      <dsp:txXfrm>
        <a:off x="9946" y="2033009"/>
        <a:ext cx="3051107" cy="1572480"/>
      </dsp:txXfrm>
    </dsp:sp>
    <dsp:sp modelId="{F32E265F-2428-48F5-BE1B-83CA7CFB587F}">
      <dsp:nvSpPr>
        <dsp:cNvPr id="0" name=""/>
        <dsp:cNvSpPr/>
      </dsp:nvSpPr>
      <dsp:spPr>
        <a:xfrm>
          <a:off x="3400066" y="743286"/>
          <a:ext cx="3051107"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012B33-1499-4891-927B-58FA36354533}">
      <dsp:nvSpPr>
        <dsp:cNvPr id="0" name=""/>
        <dsp:cNvSpPr/>
      </dsp:nvSpPr>
      <dsp:spPr>
        <a:xfrm>
          <a:off x="6532536" y="629211"/>
          <a:ext cx="155945" cy="293429"/>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E8A89-9BD1-4C62-9C71-6527C0805852}">
      <dsp:nvSpPr>
        <dsp:cNvPr id="0" name=""/>
        <dsp:cNvSpPr/>
      </dsp:nvSpPr>
      <dsp:spPr>
        <a:xfrm>
          <a:off x="4193929" y="11631"/>
          <a:ext cx="1463381" cy="1463381"/>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787" tIns="56787" rIns="56787" bIns="56787"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408236" y="225938"/>
        <a:ext cx="1034767" cy="1034767"/>
      </dsp:txXfrm>
    </dsp:sp>
    <dsp:sp modelId="{A46581C5-5D16-47B2-AE7F-5D707786B8D2}">
      <dsp:nvSpPr>
        <dsp:cNvPr id="0" name=""/>
        <dsp:cNvSpPr/>
      </dsp:nvSpPr>
      <dsp:spPr>
        <a:xfrm>
          <a:off x="3400066" y="1641203"/>
          <a:ext cx="3051107"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0675" tIns="165100" rIns="240675" bIns="165100" numCol="1" spcCol="1270" anchor="t" anchorCtr="0">
          <a:noAutofit/>
        </a:bodyPr>
        <a:lstStyle/>
        <a:p>
          <a:pPr marL="0" lvl="0" indent="0" algn="ctr" defTabSz="889000">
            <a:lnSpc>
              <a:spcPct val="90000"/>
            </a:lnSpc>
            <a:spcBef>
              <a:spcPct val="0"/>
            </a:spcBef>
            <a:spcAft>
              <a:spcPct val="35000"/>
            </a:spcAft>
            <a:buNone/>
          </a:pPr>
          <a:r>
            <a:rPr lang="fr-FR" sz="2000" b="1" kern="1200" dirty="0"/>
            <a:t>Comprendre l'interaction bidirectionnelle entre les activités et le contexte</a:t>
          </a:r>
          <a:endParaRPr lang="en-US" sz="2000" b="1" kern="1200" dirty="0"/>
        </a:p>
      </dsp:txBody>
      <dsp:txXfrm>
        <a:off x="3400066" y="2034323"/>
        <a:ext cx="3051107" cy="1572480"/>
      </dsp:txXfrm>
    </dsp:sp>
    <dsp:sp modelId="{0D17C69D-3EC7-4859-9439-5569E3DB2557}">
      <dsp:nvSpPr>
        <dsp:cNvPr id="0" name=""/>
        <dsp:cNvSpPr/>
      </dsp:nvSpPr>
      <dsp:spPr>
        <a:xfrm>
          <a:off x="6790185" y="743286"/>
          <a:ext cx="1525553"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C1019-69A8-42DA-9143-B4A2FC88B1D5}">
      <dsp:nvSpPr>
        <dsp:cNvPr id="0" name=""/>
        <dsp:cNvSpPr/>
      </dsp:nvSpPr>
      <dsp:spPr>
        <a:xfrm>
          <a:off x="7584048" y="11631"/>
          <a:ext cx="1463381" cy="1463381"/>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787" tIns="56787" rIns="56787" bIns="56787"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7798355" y="225938"/>
        <a:ext cx="1034767" cy="1034767"/>
      </dsp:txXfrm>
    </dsp:sp>
    <dsp:sp modelId="{94DFBA6A-C0D1-44AE-A092-785DBA49AC6C}">
      <dsp:nvSpPr>
        <dsp:cNvPr id="0" name=""/>
        <dsp:cNvSpPr/>
      </dsp:nvSpPr>
      <dsp:spPr>
        <a:xfrm>
          <a:off x="6790185" y="1641203"/>
          <a:ext cx="3051107"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0675" tIns="165100" rIns="240675" bIns="165100" numCol="1" spcCol="1270" anchor="t" anchorCtr="0">
          <a:noAutofit/>
        </a:bodyPr>
        <a:lstStyle/>
        <a:p>
          <a:pPr marL="0" lvl="0" indent="0" algn="ctr" defTabSz="600075">
            <a:lnSpc>
              <a:spcPct val="90000"/>
            </a:lnSpc>
            <a:spcBef>
              <a:spcPct val="0"/>
            </a:spcBef>
            <a:spcAft>
              <a:spcPct val="35000"/>
            </a:spcAft>
            <a:buNone/>
          </a:pPr>
          <a:r>
            <a:rPr lang="fr-FR" sz="1350" b="1" kern="1200" dirty="0"/>
            <a:t>Agir pour réduire les impacts négatifs</a:t>
          </a:r>
          <a:endParaRPr lang="x-none" sz="1350" b="1" kern="1200" dirty="0"/>
        </a:p>
        <a:p>
          <a:pPr marL="0" lvl="0" indent="0" algn="ctr" defTabSz="600075">
            <a:lnSpc>
              <a:spcPct val="90000"/>
            </a:lnSpc>
            <a:spcBef>
              <a:spcPct val="0"/>
            </a:spcBef>
            <a:spcAft>
              <a:spcPct val="35000"/>
            </a:spcAft>
            <a:buNone/>
          </a:pPr>
          <a:r>
            <a:rPr lang="fr-FR" sz="1350" b="1" kern="1200" dirty="0"/>
            <a:t>Et</a:t>
          </a:r>
          <a:endParaRPr lang="x-none" sz="1350" b="1" kern="1200" dirty="0"/>
        </a:p>
        <a:p>
          <a:pPr marL="0" lvl="0" indent="0" algn="ctr" defTabSz="600075">
            <a:lnSpc>
              <a:spcPct val="90000"/>
            </a:lnSpc>
            <a:spcBef>
              <a:spcPct val="0"/>
            </a:spcBef>
            <a:spcAft>
              <a:spcPct val="35000"/>
            </a:spcAft>
            <a:buNone/>
          </a:pPr>
          <a:r>
            <a:rPr lang="fr-FR" sz="1350" b="1" kern="1200" dirty="0"/>
            <a:t>Agir pour maximiser l'impact positif</a:t>
          </a:r>
          <a:endParaRPr lang="x-none" sz="1350" b="1" kern="1200" dirty="0"/>
        </a:p>
        <a:p>
          <a:pPr marL="0" lvl="0" indent="0" algn="ctr" defTabSz="600075">
            <a:lnSpc>
              <a:spcPct val="90000"/>
            </a:lnSpc>
            <a:spcBef>
              <a:spcPct val="0"/>
            </a:spcBef>
            <a:spcAft>
              <a:spcPct val="35000"/>
            </a:spcAft>
            <a:buNone/>
          </a:pPr>
          <a:r>
            <a:rPr lang="fr-FR" sz="1100" b="0" kern="1200" dirty="0"/>
            <a:t>(planification stratégique et gestion de projet)</a:t>
          </a:r>
          <a:endParaRPr lang="en-US" sz="900" b="0" kern="1200" dirty="0"/>
        </a:p>
      </dsp:txBody>
      <dsp:txXfrm>
        <a:off x="6790185" y="2034323"/>
        <a:ext cx="3051107" cy="15724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890D5-EDC7-4477-97BA-E201AD98FCDB}" type="datetimeFigureOut">
              <a:rPr lang="en-GB" smtClean="0"/>
              <a:t>05/12/2019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21529-708D-4B90-B60A-316CE18B7967}" type="slidenum">
              <a:rPr lang="en-GB" smtClean="0"/>
              <a:t>‹#›</a:t>
            </a:fld>
            <a:endParaRPr lang="en-GB"/>
          </a:p>
        </p:txBody>
      </p:sp>
    </p:spTree>
    <p:extLst>
      <p:ext uri="{BB962C8B-B14F-4D97-AF65-F5344CB8AC3E}">
        <p14:creationId xmlns:p14="http://schemas.microsoft.com/office/powerpoint/2010/main" val="187821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CLICK</a:t>
            </a:r>
          </a:p>
        </p:txBody>
      </p:sp>
      <p:sp>
        <p:nvSpPr>
          <p:cNvPr id="4" name="Slide Number Placeholder 3"/>
          <p:cNvSpPr>
            <a:spLocks noGrp="1"/>
          </p:cNvSpPr>
          <p:nvPr>
            <p:ph type="sldNum" sz="quarter" idx="10"/>
          </p:nvPr>
        </p:nvSpPr>
        <p:spPr/>
        <p:txBody>
          <a:bodyPr/>
          <a:lstStyle/>
          <a:p>
            <a:fld id="{E49A036B-6BC0-6140-8671-00DAA3B3634F}" type="slidenum">
              <a:rPr lang="en-US" smtClean="0"/>
              <a:t>3</a:t>
            </a:fld>
            <a:endParaRPr lang="en-US"/>
          </a:p>
        </p:txBody>
      </p:sp>
    </p:spTree>
    <p:extLst>
      <p:ext uri="{BB962C8B-B14F-4D97-AF65-F5344CB8AC3E}">
        <p14:creationId xmlns:p14="http://schemas.microsoft.com/office/powerpoint/2010/main" val="275493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solidFill>
                  <a:srgbClr val="FFFFFF"/>
                </a:solidFill>
              </a:rPr>
              <a:t>In complex settings, good intentions can sometimes inadvertently make a situation worse. Conflict Sensitivity is based on the premise that the provision of assistance is not neutral especially when applied to areas affected by violent conflict. </a:t>
            </a:r>
          </a:p>
          <a:p>
            <a:pPr>
              <a:lnSpc>
                <a:spcPct val="90000"/>
              </a:lnSpc>
            </a:pPr>
            <a:r>
              <a:rPr lang="en-US" sz="1200" dirty="0">
                <a:solidFill>
                  <a:srgbClr val="FFFFFF"/>
                </a:solidFill>
              </a:rPr>
              <a:t>Seen through this lens, In settings affected by violent conflict assistance is a form of resource that can be misused to strengthen one side of a conflict and/or weaken an opposing side. The possibility of substantial harm increases when interventions fail to identify and address the detrimental effects of otherwise well-intended actions. </a:t>
            </a:r>
          </a:p>
          <a:p>
            <a:pPr>
              <a:lnSpc>
                <a:spcPct val="90000"/>
              </a:lnSpc>
            </a:pPr>
            <a:r>
              <a:rPr lang="en-US" sz="1200" dirty="0">
                <a:solidFill>
                  <a:srgbClr val="FFFFFF"/>
                </a:solidFill>
              </a:rPr>
              <a:t>Conflict Sensitivity is therefore not just an important instrument to avoid inadvertently fueling violent conflict (Do No Harm), but one that can also be used to enhance the effectiveness of assistance. For instance, by reinforcing opportunities to promote peace.</a:t>
            </a:r>
            <a:endParaRPr lang="en-GB" sz="1200" dirty="0">
              <a:solidFill>
                <a:srgbClr val="FFFFFF"/>
              </a:solidFill>
            </a:endParaRPr>
          </a:p>
          <a:p>
            <a:endParaRPr lang="en-GB" dirty="0"/>
          </a:p>
        </p:txBody>
      </p:sp>
      <p:sp>
        <p:nvSpPr>
          <p:cNvPr id="4" name="Slide Number Placeholder 3"/>
          <p:cNvSpPr>
            <a:spLocks noGrp="1"/>
          </p:cNvSpPr>
          <p:nvPr>
            <p:ph type="sldNum" sz="quarter" idx="5"/>
          </p:nvPr>
        </p:nvSpPr>
        <p:spPr/>
        <p:txBody>
          <a:bodyPr/>
          <a:lstStyle/>
          <a:p>
            <a:fld id="{6CC21529-708D-4B90-B60A-316CE18B7967}" type="slidenum">
              <a:rPr lang="en-GB" smtClean="0"/>
              <a:t>5</a:t>
            </a:fld>
            <a:endParaRPr lang="en-GB"/>
          </a:p>
        </p:txBody>
      </p:sp>
    </p:spTree>
    <p:extLst>
      <p:ext uri="{BB962C8B-B14F-4D97-AF65-F5344CB8AC3E}">
        <p14:creationId xmlns:p14="http://schemas.microsoft.com/office/powerpoint/2010/main" val="78898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CLICKS</a:t>
            </a:r>
          </a:p>
        </p:txBody>
      </p:sp>
      <p:sp>
        <p:nvSpPr>
          <p:cNvPr id="4" name="Slide Number Placeholder 3"/>
          <p:cNvSpPr>
            <a:spLocks noGrp="1"/>
          </p:cNvSpPr>
          <p:nvPr>
            <p:ph type="sldNum" sz="quarter" idx="10"/>
          </p:nvPr>
        </p:nvSpPr>
        <p:spPr/>
        <p:txBody>
          <a:bodyPr/>
          <a:lstStyle/>
          <a:p>
            <a:fld id="{E49A036B-6BC0-6140-8671-00DAA3B3634F}" type="slidenum">
              <a:rPr lang="en-US" smtClean="0"/>
              <a:t>15</a:t>
            </a:fld>
            <a:endParaRPr lang="en-US"/>
          </a:p>
        </p:txBody>
      </p:sp>
    </p:spTree>
    <p:extLst>
      <p:ext uri="{BB962C8B-B14F-4D97-AF65-F5344CB8AC3E}">
        <p14:creationId xmlns:p14="http://schemas.microsoft.com/office/powerpoint/2010/main" val="252729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CLICK</a:t>
            </a:r>
          </a:p>
        </p:txBody>
      </p:sp>
      <p:sp>
        <p:nvSpPr>
          <p:cNvPr id="4" name="Slide Number Placeholder 3"/>
          <p:cNvSpPr>
            <a:spLocks noGrp="1"/>
          </p:cNvSpPr>
          <p:nvPr>
            <p:ph type="sldNum" sz="quarter" idx="10"/>
          </p:nvPr>
        </p:nvSpPr>
        <p:spPr/>
        <p:txBody>
          <a:bodyPr/>
          <a:lstStyle/>
          <a:p>
            <a:fld id="{E49A036B-6BC0-6140-8671-00DAA3B3634F}" type="slidenum">
              <a:rPr lang="en-US" smtClean="0"/>
              <a:t>20</a:t>
            </a:fld>
            <a:endParaRPr lang="en-US"/>
          </a:p>
        </p:txBody>
      </p:sp>
    </p:spTree>
    <p:extLst>
      <p:ext uri="{BB962C8B-B14F-4D97-AF65-F5344CB8AC3E}">
        <p14:creationId xmlns:p14="http://schemas.microsoft.com/office/powerpoint/2010/main" val="56186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B2F18-FA25-4E19-AD6D-74EF8357EE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5C2D60-4FED-4C4F-85CC-0209A351C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EDDFC0-7D59-4442-89A1-127F6B282F12}"/>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5" name="Footer Placeholder 4">
            <a:extLst>
              <a:ext uri="{FF2B5EF4-FFF2-40B4-BE49-F238E27FC236}">
                <a16:creationId xmlns:a16="http://schemas.microsoft.com/office/drawing/2014/main" id="{3EF7B408-8E11-4034-A276-E86B1A4E2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DAB89-933B-4FBC-8215-9D424ED14E6A}"/>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149606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759E-2DAC-4B4A-AD71-7F9ED2C152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736B7-0F3B-4EFA-88EE-BBF3630C15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FA4BD9-702A-44D2-88EE-CB953EDD6549}"/>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5" name="Footer Placeholder 4">
            <a:extLst>
              <a:ext uri="{FF2B5EF4-FFF2-40B4-BE49-F238E27FC236}">
                <a16:creationId xmlns:a16="http://schemas.microsoft.com/office/drawing/2014/main" id="{A2D5D3C2-6F18-4804-9423-BD84527AB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CAC912-8A28-4BE6-B507-B93B4268DA96}"/>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3938236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B0A899-63FF-43D5-8C92-F1EEEF3FEF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7C1CC0-2422-430E-9132-911504C19E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9C2153-39B7-461C-854F-63692C70B5F4}"/>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5" name="Footer Placeholder 4">
            <a:extLst>
              <a:ext uri="{FF2B5EF4-FFF2-40B4-BE49-F238E27FC236}">
                <a16:creationId xmlns:a16="http://schemas.microsoft.com/office/drawing/2014/main" id="{DF57C4F6-3495-41E5-A2A3-4FC656A74F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32E8A-C509-4E76-992C-B7B253D94F5E}"/>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74484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4484-74A8-4C72-904A-828396C70E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7CAB82-E746-4B68-BADE-90508A1E27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7E01B4-6955-47FF-9A06-487856D1152B}"/>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5" name="Footer Placeholder 4">
            <a:extLst>
              <a:ext uri="{FF2B5EF4-FFF2-40B4-BE49-F238E27FC236}">
                <a16:creationId xmlns:a16="http://schemas.microsoft.com/office/drawing/2014/main" id="{229B508C-8349-4AD8-A174-68359B3696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51055F-0439-476B-A8CF-618E0F8B0C36}"/>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424433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13FD-3362-43E3-9EA2-2F40577EB4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657B59-10D7-49F3-A8A9-36FD8472F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952270-F743-4B29-B387-90ECF211F836}"/>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5" name="Footer Placeholder 4">
            <a:extLst>
              <a:ext uri="{FF2B5EF4-FFF2-40B4-BE49-F238E27FC236}">
                <a16:creationId xmlns:a16="http://schemas.microsoft.com/office/drawing/2014/main" id="{19E0E1F6-A262-4C7E-920F-07E818808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B33345-8F2E-42C3-9433-9C34A8CD89E1}"/>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64562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3E55-42CE-4A99-B513-332E7290D7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409C43-5786-4A57-9C55-4B2D4E2526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905BA1-DE37-4285-ACFA-3DBD1B041E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1F37B9-52AA-4DD9-B6CD-ED1B02269610}"/>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6" name="Footer Placeholder 5">
            <a:extLst>
              <a:ext uri="{FF2B5EF4-FFF2-40B4-BE49-F238E27FC236}">
                <a16:creationId xmlns:a16="http://schemas.microsoft.com/office/drawing/2014/main" id="{AD4B317B-732A-4F00-BA6F-299EECF470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B220CD-1256-4BFA-9146-BE5AEFC14980}"/>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134258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BAE5-ED3E-4C05-8C28-A578D828A7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C5BC24-66ED-49E3-B769-C6A0F92E4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5ABAA5-4251-466F-A6A0-CF9BE47A04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4BD942-68A7-4C39-8479-CD917F10B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1B23CE-0C66-4786-B6A2-F0BEF398D6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154B64-6C9C-4A5E-ACFB-E51E524769DA}"/>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8" name="Footer Placeholder 7">
            <a:extLst>
              <a:ext uri="{FF2B5EF4-FFF2-40B4-BE49-F238E27FC236}">
                <a16:creationId xmlns:a16="http://schemas.microsoft.com/office/drawing/2014/main" id="{048F971B-C27B-4FB0-9299-5526499FF5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EA4CC6-868B-402C-9293-5CA8B8BC7BB6}"/>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378604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2B09-91FC-4DF9-A514-E55323989D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9D5E19-5BD0-4528-9677-F6CDDC959392}"/>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4" name="Footer Placeholder 3">
            <a:extLst>
              <a:ext uri="{FF2B5EF4-FFF2-40B4-BE49-F238E27FC236}">
                <a16:creationId xmlns:a16="http://schemas.microsoft.com/office/drawing/2014/main" id="{9B249126-1071-4B6B-ACC8-551970FA62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F3D08E-5BE9-45EA-B829-189A967A0877}"/>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07074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F1DA0-5F59-4B72-AAC1-327A7A580DB7}"/>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3" name="Footer Placeholder 2">
            <a:extLst>
              <a:ext uri="{FF2B5EF4-FFF2-40B4-BE49-F238E27FC236}">
                <a16:creationId xmlns:a16="http://schemas.microsoft.com/office/drawing/2014/main" id="{1197515C-F05E-4931-BB45-407C969BCE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CB0F13-90FE-4C3F-808A-61D709E5342B}"/>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94587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3E77-791B-4A0E-A1C2-F72DF1376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B3DEC-7B0E-45BE-82B0-1F645C26B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AE2AE5-79EC-49E5-A115-1944F7A95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FF10FF-4106-45B5-8982-3A4A5A488C4C}"/>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6" name="Footer Placeholder 5">
            <a:extLst>
              <a:ext uri="{FF2B5EF4-FFF2-40B4-BE49-F238E27FC236}">
                <a16:creationId xmlns:a16="http://schemas.microsoft.com/office/drawing/2014/main" id="{279D549C-A6FC-4B4F-8B8C-A92D8E37FF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470A26-5947-4937-8CF2-AD519A7D04DA}"/>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55628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29D5-1224-447E-B873-0C3BEE63B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9ADA0C-B14B-4A7C-A178-64D80C1CF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69ABE2-A22F-47EE-B47D-B92448E44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27A979-A488-4F59-8444-66B5E0981729}"/>
              </a:ext>
            </a:extLst>
          </p:cNvPr>
          <p:cNvSpPr>
            <a:spLocks noGrp="1"/>
          </p:cNvSpPr>
          <p:nvPr>
            <p:ph type="dt" sz="half" idx="10"/>
          </p:nvPr>
        </p:nvSpPr>
        <p:spPr/>
        <p:txBody>
          <a:bodyPr/>
          <a:lstStyle/>
          <a:p>
            <a:fld id="{3583A33F-0F3F-49F2-B4F3-4631ACE2012F}" type="datetimeFigureOut">
              <a:rPr lang="en-GB" smtClean="0"/>
              <a:t>05/12/2019</a:t>
            </a:fld>
            <a:endParaRPr lang="en-GB"/>
          </a:p>
        </p:txBody>
      </p:sp>
      <p:sp>
        <p:nvSpPr>
          <p:cNvPr id="6" name="Footer Placeholder 5">
            <a:extLst>
              <a:ext uri="{FF2B5EF4-FFF2-40B4-BE49-F238E27FC236}">
                <a16:creationId xmlns:a16="http://schemas.microsoft.com/office/drawing/2014/main" id="{3E6CE81D-A940-40AA-8B38-8A1E24D812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0B3115-DC22-45D0-88D4-0830BB4613C3}"/>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412244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8B851-3522-4605-A2AB-220BF5D08B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8727D4-832D-41AA-B829-16B5F016A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87BA5-211C-4623-B63E-E29EAC94A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3A33F-0F3F-49F2-B4F3-4631ACE2012F}" type="datetimeFigureOut">
              <a:rPr lang="en-GB" smtClean="0"/>
              <a:t>05/12/2019</a:t>
            </a:fld>
            <a:endParaRPr lang="en-GB"/>
          </a:p>
        </p:txBody>
      </p:sp>
      <p:sp>
        <p:nvSpPr>
          <p:cNvPr id="5" name="Footer Placeholder 4">
            <a:extLst>
              <a:ext uri="{FF2B5EF4-FFF2-40B4-BE49-F238E27FC236}">
                <a16:creationId xmlns:a16="http://schemas.microsoft.com/office/drawing/2014/main" id="{C560DFFC-1761-45A0-87AD-66ED1493A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67ADCC-1E05-43A8-A055-2263072E1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4E190-10F1-44CF-8CA9-66E4FCE38EDD}" type="slidenum">
              <a:rPr lang="en-GB" smtClean="0"/>
              <a:t>‹#›</a:t>
            </a:fld>
            <a:endParaRPr lang="en-GB"/>
          </a:p>
        </p:txBody>
      </p:sp>
    </p:spTree>
    <p:extLst>
      <p:ext uri="{BB962C8B-B14F-4D97-AF65-F5344CB8AC3E}">
        <p14:creationId xmlns:p14="http://schemas.microsoft.com/office/powerpoint/2010/main" val="42167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etcjournal.com/2009/12/03/hybrid-education-the-interactive-class-of-today-and-tomorrow/"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s://reliefweb.int/report/world/3-step-working-fragile-and-conflict-affected-situations-wfc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reliefweb.int/sites/reliefweb.int/files/resources/A1DAA82609C456398525765B006CFF38-cda-conflictsensitivity-peacebuilding-oct09.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3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40" name="Oval 3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4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Subtitle 2">
            <a:extLst>
              <a:ext uri="{FF2B5EF4-FFF2-40B4-BE49-F238E27FC236}">
                <a16:creationId xmlns:a16="http://schemas.microsoft.com/office/drawing/2014/main" id="{2BECDC30-33EF-4401-9ECC-6C88D20016B5}"/>
              </a:ext>
            </a:extLst>
          </p:cNvPr>
          <p:cNvSpPr>
            <a:spLocks noGrp="1"/>
          </p:cNvSpPr>
          <p:nvPr>
            <p:ph type="subTitle" idx="1"/>
          </p:nvPr>
        </p:nvSpPr>
        <p:spPr>
          <a:xfrm>
            <a:off x="1524000" y="4495799"/>
            <a:ext cx="9144000" cy="1221509"/>
          </a:xfrm>
        </p:spPr>
        <p:txBody>
          <a:bodyPr>
            <a:normAutofit/>
          </a:bodyPr>
          <a:lstStyle/>
          <a:p>
            <a:r>
              <a:rPr lang="en-US" sz="1800" dirty="0" err="1"/>
              <a:t>Decembre</a:t>
            </a:r>
            <a:endParaRPr lang="en-US" sz="1800" dirty="0"/>
          </a:p>
          <a:p>
            <a:r>
              <a:rPr lang="en-US" sz="1800"/>
              <a:t>RDC</a:t>
            </a:r>
            <a:endParaRPr lang="en-US" sz="1800" dirty="0"/>
          </a:p>
          <a:p>
            <a:endParaRPr lang="en-GB" sz="1800" dirty="0"/>
          </a:p>
        </p:txBody>
      </p:sp>
      <p:sp>
        <p:nvSpPr>
          <p:cNvPr id="43" name="Rectangle 4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EB4421-30F5-4F99-B0BB-97A185359338}"/>
              </a:ext>
            </a:extLst>
          </p:cNvPr>
          <p:cNvSpPr>
            <a:spLocks noGrp="1"/>
          </p:cNvSpPr>
          <p:nvPr>
            <p:ph type="ctrTitle"/>
          </p:nvPr>
        </p:nvSpPr>
        <p:spPr>
          <a:xfrm>
            <a:off x="1524000" y="2776538"/>
            <a:ext cx="9144000" cy="1381188"/>
          </a:xfrm>
        </p:spPr>
        <p:txBody>
          <a:bodyPr anchor="ctr">
            <a:normAutofit fontScale="90000"/>
          </a:bodyPr>
          <a:lstStyle/>
          <a:p>
            <a:r>
              <a:rPr lang="fr-FR" sz="4400" dirty="0">
                <a:solidFill>
                  <a:schemeClr val="bg2"/>
                </a:solidFill>
              </a:rPr>
              <a:t>Une introduction à la sensibilité de conflit -  </a:t>
            </a:r>
            <a:br>
              <a:rPr lang="fr-FR" sz="4400" dirty="0">
                <a:solidFill>
                  <a:schemeClr val="bg2"/>
                </a:solidFill>
              </a:rPr>
            </a:br>
            <a:r>
              <a:rPr lang="fr-FR" sz="4400" dirty="0">
                <a:solidFill>
                  <a:schemeClr val="bg2"/>
                </a:solidFill>
              </a:rPr>
              <a:t>Comment définir la sensibilité aux conflits</a:t>
            </a:r>
            <a:endParaRPr lang="en-GB" sz="4000" dirty="0">
              <a:solidFill>
                <a:schemeClr val="bg2"/>
              </a:solidFill>
            </a:endParaRPr>
          </a:p>
        </p:txBody>
      </p:sp>
      <p:sp>
        <p:nvSpPr>
          <p:cNvPr id="4" name="TextBox 3">
            <a:extLst>
              <a:ext uri="{FF2B5EF4-FFF2-40B4-BE49-F238E27FC236}">
                <a16:creationId xmlns:a16="http://schemas.microsoft.com/office/drawing/2014/main" id="{17C89FB0-0A95-40D0-9E53-30C1728EE440}"/>
              </a:ext>
            </a:extLst>
          </p:cNvPr>
          <p:cNvSpPr txBox="1"/>
          <p:nvPr/>
        </p:nvSpPr>
        <p:spPr>
          <a:xfrm>
            <a:off x="5286860" y="1740585"/>
            <a:ext cx="3371273" cy="584775"/>
          </a:xfrm>
          <a:prstGeom prst="rect">
            <a:avLst/>
          </a:prstGeom>
          <a:noFill/>
        </p:spPr>
        <p:txBody>
          <a:bodyPr wrap="square" rtlCol="0">
            <a:spAutoFit/>
          </a:bodyPr>
          <a:lstStyle/>
          <a:p>
            <a:r>
              <a:rPr lang="en-US" sz="3200" dirty="0" err="1">
                <a:solidFill>
                  <a:srgbClr val="FF0000"/>
                </a:solidFill>
              </a:rPr>
              <a:t>Partie</a:t>
            </a:r>
            <a:r>
              <a:rPr lang="en-US" sz="3200" dirty="0">
                <a:solidFill>
                  <a:srgbClr val="FF0000"/>
                </a:solidFill>
              </a:rPr>
              <a:t> II</a:t>
            </a:r>
            <a:endParaRPr lang="en-GB" sz="3200" dirty="0">
              <a:solidFill>
                <a:srgbClr val="FF0000"/>
              </a:solidFill>
            </a:endParaRPr>
          </a:p>
        </p:txBody>
      </p:sp>
      <p:sp>
        <p:nvSpPr>
          <p:cNvPr id="5" name="Rectangle 1">
            <a:extLst>
              <a:ext uri="{FF2B5EF4-FFF2-40B4-BE49-F238E27FC236}">
                <a16:creationId xmlns:a16="http://schemas.microsoft.com/office/drawing/2014/main" id="{28C90067-754E-4F38-ABD4-DBF3A371EA7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x-none" sz="1000" b="0" i="0" u="none" strike="noStrike" cap="none" normalizeH="0" baseline="0">
                <a:ln>
                  <a:noFill/>
                </a:ln>
                <a:solidFill>
                  <a:schemeClr val="tx1"/>
                </a:solidFill>
                <a:effectLst/>
                <a:latin typeface="Arial Unicode MS"/>
              </a:rPr>
              <a:t>Une introduction à la sensibilité de conflit, partie 2</a:t>
            </a:r>
            <a:r>
              <a:rPr kumimoji="0" lang="fr-FR" altLang="x-none" sz="1100" b="0" i="0" u="none" strike="noStrike" cap="none" normalizeH="0" baseline="0">
                <a:ln>
                  <a:noFill/>
                </a:ln>
                <a:solidFill>
                  <a:schemeClr val="tx1"/>
                </a:solidFill>
                <a:effectLst/>
              </a:rPr>
              <a:t> </a:t>
            </a:r>
            <a:endParaRPr kumimoji="0" lang="fr-FR" altLang="x-non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78218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B6A77753-76EE-452D-9701-8F37A68FAB27}"/>
              </a:ext>
            </a:extLst>
          </p:cNvPr>
          <p:cNvSpPr>
            <a:spLocks noGrp="1"/>
          </p:cNvSpPr>
          <p:nvPr>
            <p:ph type="ctrTitle"/>
          </p:nvPr>
        </p:nvSpPr>
        <p:spPr>
          <a:xfrm>
            <a:off x="804620" y="5073812"/>
            <a:ext cx="6331904" cy="1146013"/>
          </a:xfrm>
        </p:spPr>
        <p:txBody>
          <a:bodyPr anchor="t">
            <a:normAutofit/>
          </a:bodyPr>
          <a:lstStyle/>
          <a:p>
            <a:pPr algn="l"/>
            <a:r>
              <a:rPr lang="fr-FR" sz="3600" dirty="0">
                <a:solidFill>
                  <a:srgbClr val="000000"/>
                </a:solidFill>
              </a:rPr>
              <a:t>Le sensibilité aux conflits en trois étapes</a:t>
            </a:r>
            <a:endParaRPr lang="en-GB" sz="3600" dirty="0">
              <a:solidFill>
                <a:srgbClr val="000000"/>
              </a:solidFill>
            </a:endParaRPr>
          </a:p>
        </p:txBody>
      </p:sp>
      <p:sp>
        <p:nvSpPr>
          <p:cNvPr id="3" name="Subtitle 2">
            <a:extLst>
              <a:ext uri="{FF2B5EF4-FFF2-40B4-BE49-F238E27FC236}">
                <a16:creationId xmlns:a16="http://schemas.microsoft.com/office/drawing/2014/main" id="{3E1A0ECB-B11B-40F6-A9A4-0662BCC41E6E}"/>
              </a:ext>
            </a:extLst>
          </p:cNvPr>
          <p:cNvSpPr>
            <a:spLocks noGrp="1"/>
          </p:cNvSpPr>
          <p:nvPr>
            <p:ph type="subTitle" idx="1"/>
          </p:nvPr>
        </p:nvSpPr>
        <p:spPr>
          <a:xfrm>
            <a:off x="2299610" y="5732935"/>
            <a:ext cx="5946202" cy="805978"/>
          </a:xfrm>
        </p:spPr>
        <p:txBody>
          <a:bodyPr anchor="b">
            <a:normAutofit/>
          </a:bodyPr>
          <a:lstStyle/>
          <a:p>
            <a:pPr algn="l"/>
            <a:r>
              <a:rPr lang="en-US" sz="1800" dirty="0">
                <a:solidFill>
                  <a:srgbClr val="000000"/>
                </a:solidFill>
              </a:rPr>
              <a:t>Tu les </a:t>
            </a:r>
            <a:r>
              <a:rPr lang="en-US" sz="1800" dirty="0" err="1">
                <a:solidFill>
                  <a:srgbClr val="000000"/>
                </a:solidFill>
              </a:rPr>
              <a:t>connais</a:t>
            </a:r>
            <a:r>
              <a:rPr lang="en-US" sz="1800" dirty="0">
                <a:solidFill>
                  <a:srgbClr val="000000"/>
                </a:solidFill>
              </a:rPr>
              <a:t>?</a:t>
            </a:r>
            <a:endParaRPr lang="en-GB" sz="1800" dirty="0">
              <a:solidFill>
                <a:srgbClr val="000000"/>
              </a:solidFill>
            </a:endParaRPr>
          </a:p>
        </p:txBody>
      </p:sp>
      <p:sp>
        <p:nvSpPr>
          <p:cNvPr id="32" name="Freeform: Shape 31">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Checkmark">
            <a:extLst>
              <a:ext uri="{FF2B5EF4-FFF2-40B4-BE49-F238E27FC236}">
                <a16:creationId xmlns:a16="http://schemas.microsoft.com/office/drawing/2014/main" id="{D032401A-431E-4566-A04B-0DBF9E46F2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100" y="389581"/>
            <a:ext cx="2629584" cy="2629584"/>
          </a:xfrm>
          <a:prstGeom prst="rect">
            <a:avLst/>
          </a:prstGeom>
        </p:spPr>
      </p:pic>
      <p:sp>
        <p:nvSpPr>
          <p:cNvPr id="34"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Graphic 12" descr="Checkmark">
            <a:extLst>
              <a:ext uri="{FF2B5EF4-FFF2-40B4-BE49-F238E27FC236}">
                <a16:creationId xmlns:a16="http://schemas.microsoft.com/office/drawing/2014/main" id="{EE82CD56-266C-436E-AC7A-1E1E9B9283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2725" y="388314"/>
            <a:ext cx="1893076" cy="1893076"/>
          </a:xfrm>
          <a:prstGeom prst="rect">
            <a:avLst/>
          </a:prstGeom>
        </p:spPr>
      </p:pic>
      <p:pic>
        <p:nvPicPr>
          <p:cNvPr id="11" name="Graphic 10" descr="Checkmark">
            <a:extLst>
              <a:ext uri="{FF2B5EF4-FFF2-40B4-BE49-F238E27FC236}">
                <a16:creationId xmlns:a16="http://schemas.microsoft.com/office/drawing/2014/main" id="{DCABA10A-44D9-4D0B-B627-BC00FFCA3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4899" y="3214928"/>
            <a:ext cx="3217333" cy="3217333"/>
          </a:xfrm>
          <a:prstGeom prst="rect">
            <a:avLst/>
          </a:prstGeom>
        </p:spPr>
      </p:pic>
      <p:sp>
        <p:nvSpPr>
          <p:cNvPr id="18" name="TextBox 17">
            <a:extLst>
              <a:ext uri="{FF2B5EF4-FFF2-40B4-BE49-F238E27FC236}">
                <a16:creationId xmlns:a16="http://schemas.microsoft.com/office/drawing/2014/main" id="{ED5E7F54-854B-4DFC-8DC9-8D9844F14526}"/>
              </a:ext>
            </a:extLst>
          </p:cNvPr>
          <p:cNvSpPr txBox="1"/>
          <p:nvPr/>
        </p:nvSpPr>
        <p:spPr>
          <a:xfrm>
            <a:off x="3902699" y="5493751"/>
            <a:ext cx="7956409" cy="1200329"/>
          </a:xfrm>
          <a:prstGeom prst="rect">
            <a:avLst/>
          </a:prstGeom>
          <a:noFill/>
        </p:spPr>
        <p:txBody>
          <a:bodyPr wrap="square" rtlCol="0">
            <a:spAutoFit/>
          </a:bodyPr>
          <a:lstStyle/>
          <a:p>
            <a:pPr algn="ctr"/>
            <a:r>
              <a:rPr lang="fr-FR" sz="3600" dirty="0">
                <a:solidFill>
                  <a:srgbClr val="C00000"/>
                </a:solidFill>
              </a:rPr>
              <a:t>Par deux, discutez de ce que vous pensez être</a:t>
            </a:r>
            <a:endParaRPr lang="en-GB" sz="3600" dirty="0">
              <a:solidFill>
                <a:srgbClr val="C00000"/>
              </a:solidFill>
            </a:endParaRPr>
          </a:p>
        </p:txBody>
      </p:sp>
    </p:spTree>
    <p:extLst>
      <p:ext uri="{BB962C8B-B14F-4D97-AF65-F5344CB8AC3E}">
        <p14:creationId xmlns:p14="http://schemas.microsoft.com/office/powerpoint/2010/main" val="16685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17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D4496-C0F8-470C-BCEF-2757DF9CE75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fr-FR" sz="2600" dirty="0">
                <a:solidFill>
                  <a:srgbClr val="FFFFFF"/>
                </a:solidFill>
              </a:rPr>
              <a:t>Étape 1: comprendre le contexte</a:t>
            </a:r>
            <a:endParaRPr lang="en-US" sz="2600" kern="1200" dirty="0">
              <a:solidFill>
                <a:srgbClr val="FFFFFF"/>
              </a:solidFill>
              <a:latin typeface="+mj-lt"/>
              <a:ea typeface="+mj-ea"/>
              <a:cs typeface="+mj-cs"/>
            </a:endParaRPr>
          </a:p>
        </p:txBody>
      </p:sp>
      <p:pic>
        <p:nvPicPr>
          <p:cNvPr id="5" name="Content Placeholder 4" descr="A close up of a map&#10;&#10;Description generated with very high confidence">
            <a:extLst>
              <a:ext uri="{FF2B5EF4-FFF2-40B4-BE49-F238E27FC236}">
                <a16:creationId xmlns:a16="http://schemas.microsoft.com/office/drawing/2014/main" id="{54214207-2189-4E9E-9604-98CC0ABCEE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0529" y="1490909"/>
            <a:ext cx="6321778" cy="4297679"/>
          </a:xfrm>
          <a:prstGeom prst="rect">
            <a:avLst/>
          </a:prstGeom>
        </p:spPr>
      </p:pic>
      <p:sp>
        <p:nvSpPr>
          <p:cNvPr id="13" name="TextBox 12">
            <a:extLst>
              <a:ext uri="{FF2B5EF4-FFF2-40B4-BE49-F238E27FC236}">
                <a16:creationId xmlns:a16="http://schemas.microsoft.com/office/drawing/2014/main" id="{10553ED3-6A0E-40B9-A0B5-B6C93EB6B17D}"/>
              </a:ext>
            </a:extLst>
          </p:cNvPr>
          <p:cNvSpPr txBox="1"/>
          <p:nvPr/>
        </p:nvSpPr>
        <p:spPr>
          <a:xfrm>
            <a:off x="6011685" y="4417878"/>
            <a:ext cx="3079467" cy="1661993"/>
          </a:xfrm>
          <a:prstGeom prst="rect">
            <a:avLst/>
          </a:prstGeom>
          <a:noFill/>
        </p:spPr>
        <p:txBody>
          <a:bodyPr wrap="square" rtlCol="0">
            <a:spAutoFit/>
          </a:bodyPr>
          <a:lstStyle/>
          <a:p>
            <a:pPr algn="ctr"/>
            <a:r>
              <a:rPr lang="en-US" sz="2700" b="1" dirty="0"/>
              <a:t>Understanding </a:t>
            </a:r>
          </a:p>
          <a:p>
            <a:pPr algn="ctr"/>
            <a:r>
              <a:rPr lang="en-US" sz="2700" b="1" dirty="0"/>
              <a:t>The </a:t>
            </a:r>
            <a:r>
              <a:rPr lang="en-US" sz="2700" b="1" u="sng" dirty="0"/>
              <a:t>Context</a:t>
            </a:r>
          </a:p>
          <a:p>
            <a:pPr algn="ctr"/>
            <a:endParaRPr lang="en-US" sz="2400" b="1" dirty="0"/>
          </a:p>
          <a:p>
            <a:pPr algn="ctr"/>
            <a:r>
              <a:rPr lang="en-US" sz="2400" b="1" dirty="0"/>
              <a:t> </a:t>
            </a:r>
            <a:endParaRPr lang="en-US" sz="2400" dirty="0"/>
          </a:p>
        </p:txBody>
      </p:sp>
    </p:spTree>
    <p:extLst>
      <p:ext uri="{BB962C8B-B14F-4D97-AF65-F5344CB8AC3E}">
        <p14:creationId xmlns:p14="http://schemas.microsoft.com/office/powerpoint/2010/main" val="36945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ssolv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821BD-B11B-4E00-AB94-CFC7559B93F0}"/>
              </a:ext>
            </a:extLst>
          </p:cNvPr>
          <p:cNvSpPr>
            <a:spLocks noGrp="1"/>
          </p:cNvSpPr>
          <p:nvPr>
            <p:ph type="title"/>
          </p:nvPr>
        </p:nvSpPr>
        <p:spPr>
          <a:xfrm>
            <a:off x="96618" y="1574019"/>
            <a:ext cx="4582838" cy="2940504"/>
          </a:xfrm>
          <a:prstGeom prst="ellipse">
            <a:avLst/>
          </a:prstGeom>
          <a:noFill/>
        </p:spPr>
        <p:txBody>
          <a:bodyPr vert="horz" lIns="91440" tIns="45720" rIns="91440" bIns="45720" rtlCol="0" anchor="ctr">
            <a:normAutofit/>
          </a:bodyPr>
          <a:lstStyle/>
          <a:p>
            <a:pPr algn="ctr"/>
            <a:r>
              <a:rPr lang="en-US" sz="3600" dirty="0" err="1">
                <a:solidFill>
                  <a:srgbClr val="FFFFFF"/>
                </a:solidFill>
              </a:rPr>
              <a:t>Analyse</a:t>
            </a:r>
            <a:r>
              <a:rPr lang="en-US" sz="3600" dirty="0">
                <a:solidFill>
                  <a:srgbClr val="FFFFFF"/>
                </a:solidFill>
              </a:rPr>
              <a:t> </a:t>
            </a:r>
            <a:r>
              <a:rPr lang="en-US" sz="3600" dirty="0" err="1">
                <a:solidFill>
                  <a:srgbClr val="FFFFFF"/>
                </a:solidFill>
              </a:rPr>
              <a:t>cartographique</a:t>
            </a:r>
            <a:endParaRPr lang="en-US" sz="3600" kern="1200" dirty="0">
              <a:solidFill>
                <a:srgbClr val="FFFFFF"/>
              </a:solidFill>
              <a:latin typeface="+mj-lt"/>
              <a:ea typeface="+mj-ea"/>
              <a:cs typeface="+mj-cs"/>
            </a:endParaRPr>
          </a:p>
        </p:txBody>
      </p:sp>
      <p:pic>
        <p:nvPicPr>
          <p:cNvPr id="45" name="Content Placeholder 4">
            <a:extLst>
              <a:ext uri="{FF2B5EF4-FFF2-40B4-BE49-F238E27FC236}">
                <a16:creationId xmlns:a16="http://schemas.microsoft.com/office/drawing/2014/main" id="{9A45F1B1-041A-4C57-8E2C-F3A655063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652" y="198120"/>
            <a:ext cx="9127965" cy="6461760"/>
          </a:xfrm>
          <a:prstGeom prst="rect">
            <a:avLst/>
          </a:prstGeom>
        </p:spPr>
      </p:pic>
    </p:spTree>
    <p:extLst>
      <p:ext uri="{BB962C8B-B14F-4D97-AF65-F5344CB8AC3E}">
        <p14:creationId xmlns:p14="http://schemas.microsoft.com/office/powerpoint/2010/main" val="41752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C50E7C-195F-44B0-A407-69609F9DB7B9}"/>
              </a:ext>
            </a:extLst>
          </p:cNvPr>
          <p:cNvSpPr>
            <a:spLocks noGrp="1"/>
          </p:cNvSpPr>
          <p:nvPr>
            <p:ph type="title"/>
          </p:nvPr>
        </p:nvSpPr>
        <p:spPr>
          <a:xfrm>
            <a:off x="966952" y="1204108"/>
            <a:ext cx="2669406" cy="1781175"/>
          </a:xfrm>
        </p:spPr>
        <p:txBody>
          <a:bodyPr>
            <a:normAutofit/>
          </a:bodyPr>
          <a:lstStyle/>
          <a:p>
            <a:r>
              <a:rPr lang="en-US" sz="3200" dirty="0" err="1">
                <a:solidFill>
                  <a:srgbClr val="FFFFFF"/>
                </a:solidFill>
              </a:rPr>
              <a:t>Analyse</a:t>
            </a:r>
            <a:r>
              <a:rPr lang="en-US" sz="3200" dirty="0">
                <a:solidFill>
                  <a:srgbClr val="FFFFFF"/>
                </a:solidFill>
              </a:rPr>
              <a:t> </a:t>
            </a:r>
            <a:r>
              <a:rPr lang="en-US" sz="3200" dirty="0" err="1">
                <a:solidFill>
                  <a:srgbClr val="FFFFFF"/>
                </a:solidFill>
              </a:rPr>
              <a:t>historique</a:t>
            </a:r>
            <a:endParaRPr lang="en-GB" sz="3200" dirty="0">
              <a:solidFill>
                <a:srgbClr val="FFFFFF"/>
              </a:solidFill>
            </a:endParaRPr>
          </a:p>
        </p:txBody>
      </p:sp>
      <p:sp>
        <p:nvSpPr>
          <p:cNvPr id="10" name="Content Placeholder 9">
            <a:extLst>
              <a:ext uri="{FF2B5EF4-FFF2-40B4-BE49-F238E27FC236}">
                <a16:creationId xmlns:a16="http://schemas.microsoft.com/office/drawing/2014/main" id="{CA0A5BB2-3A5F-4784-A543-6EAD07CB9279}"/>
              </a:ext>
            </a:extLst>
          </p:cNvPr>
          <p:cNvSpPr>
            <a:spLocks noGrp="1"/>
          </p:cNvSpPr>
          <p:nvPr>
            <p:ph idx="1"/>
          </p:nvPr>
        </p:nvSpPr>
        <p:spPr>
          <a:xfrm>
            <a:off x="966951" y="3355130"/>
            <a:ext cx="2669407" cy="2427333"/>
          </a:xfrm>
        </p:spPr>
        <p:txBody>
          <a:bodyPr>
            <a:normAutofit/>
          </a:bodyPr>
          <a:lstStyle/>
          <a:p>
            <a:r>
              <a:rPr lang="en-US" sz="1600" dirty="0"/>
              <a:t>Timeline River Tool</a:t>
            </a:r>
          </a:p>
          <a:p>
            <a:r>
              <a:rPr lang="en-US" sz="1600" dirty="0" err="1"/>
              <a:t>Chronologie</a:t>
            </a:r>
            <a:r>
              <a:rPr lang="en-US" sz="1600" dirty="0"/>
              <a:t> du </a:t>
            </a:r>
            <a:r>
              <a:rPr lang="en-US" sz="1600" dirty="0" err="1"/>
              <a:t>conflit</a:t>
            </a:r>
            <a:endParaRPr lang="en-US" sz="1600" dirty="0"/>
          </a:p>
        </p:txBody>
      </p:sp>
      <p:pic>
        <p:nvPicPr>
          <p:cNvPr id="8" name="Content Placeholder 4">
            <a:extLst>
              <a:ext uri="{FF2B5EF4-FFF2-40B4-BE49-F238E27FC236}">
                <a16:creationId xmlns:a16="http://schemas.microsoft.com/office/drawing/2014/main" id="{54DD668C-5370-4B63-BFAA-CE26A1E52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516" y="1320800"/>
            <a:ext cx="6917309" cy="4461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3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Relationship.jpg">
            <a:extLst>
              <a:ext uri="{FF2B5EF4-FFF2-40B4-BE49-F238E27FC236}">
                <a16:creationId xmlns:a16="http://schemas.microsoft.com/office/drawing/2014/main" id="{0D4AEA92-C47F-4868-884E-B3631D3D30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61521" y="1198562"/>
            <a:ext cx="1895459" cy="11023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60F6739C-86F5-4D77-8202-523922C3BF71}"/>
              </a:ext>
            </a:extLst>
          </p:cNvPr>
          <p:cNvSpPr>
            <a:spLocks noGrp="1"/>
          </p:cNvSpPr>
          <p:nvPr>
            <p:ph type="title"/>
          </p:nvPr>
        </p:nvSpPr>
        <p:spPr>
          <a:xfrm>
            <a:off x="535020" y="685800"/>
            <a:ext cx="2780271" cy="5105400"/>
          </a:xfrm>
        </p:spPr>
        <p:txBody>
          <a:bodyPr>
            <a:normAutofit/>
          </a:bodyPr>
          <a:lstStyle/>
          <a:p>
            <a:r>
              <a:rPr lang="en-US" sz="4000" dirty="0" err="1">
                <a:solidFill>
                  <a:srgbClr val="FFFFFF"/>
                </a:solidFill>
              </a:rPr>
              <a:t>Analyse</a:t>
            </a:r>
            <a:r>
              <a:rPr lang="en-US" sz="4000" dirty="0">
                <a:solidFill>
                  <a:srgbClr val="FFFFFF"/>
                </a:solidFill>
              </a:rPr>
              <a:t> </a:t>
            </a:r>
            <a:r>
              <a:rPr lang="en-US" sz="4000" dirty="0" err="1">
                <a:solidFill>
                  <a:srgbClr val="FFFFFF"/>
                </a:solidFill>
              </a:rPr>
              <a:t>complémentaire</a:t>
            </a:r>
            <a:endParaRPr lang="en-GB" sz="4000" dirty="0">
              <a:solidFill>
                <a:srgbClr val="FFFFFF"/>
              </a:solidFill>
            </a:endParaRPr>
          </a:p>
        </p:txBody>
      </p:sp>
      <p:graphicFrame>
        <p:nvGraphicFramePr>
          <p:cNvPr id="23" name="Content Placeholder 2">
            <a:extLst>
              <a:ext uri="{FF2B5EF4-FFF2-40B4-BE49-F238E27FC236}">
                <a16:creationId xmlns:a16="http://schemas.microsoft.com/office/drawing/2014/main" id="{6994337C-504B-4E37-A9FC-530C745A2524}"/>
              </a:ext>
            </a:extLst>
          </p:cNvPr>
          <p:cNvGraphicFramePr>
            <a:graphicFrameLocks noGrp="1"/>
          </p:cNvGraphicFramePr>
          <p:nvPr>
            <p:ph idx="1"/>
            <p:extLst>
              <p:ext uri="{D42A27DB-BD31-4B8C-83A1-F6EECF244321}">
                <p14:modId xmlns:p14="http://schemas.microsoft.com/office/powerpoint/2010/main" val="2261294463"/>
              </p:ext>
            </p:extLst>
          </p:nvPr>
        </p:nvGraphicFramePr>
        <p:xfrm>
          <a:off x="4969509" y="667184"/>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descr="Conflict tree.jpg">
            <a:extLst>
              <a:ext uri="{FF2B5EF4-FFF2-40B4-BE49-F238E27FC236}">
                <a16:creationId xmlns:a16="http://schemas.microsoft.com/office/drawing/2014/main" id="{CED7C44A-437E-41B5-89AB-2EE1FEE90E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46524" y="2456977"/>
            <a:ext cx="2389692" cy="1525814"/>
          </a:xfrm>
          <a:prstGeom prst="rect">
            <a:avLst/>
          </a:prstGeom>
        </p:spPr>
      </p:pic>
      <p:sp>
        <p:nvSpPr>
          <p:cNvPr id="26" name="Arrow: Up 25">
            <a:extLst>
              <a:ext uri="{FF2B5EF4-FFF2-40B4-BE49-F238E27FC236}">
                <a16:creationId xmlns:a16="http://schemas.microsoft.com/office/drawing/2014/main" id="{CB6CC195-1E81-4216-8FD0-F07D8E4AE560}"/>
              </a:ext>
            </a:extLst>
          </p:cNvPr>
          <p:cNvSpPr/>
          <p:nvPr/>
        </p:nvSpPr>
        <p:spPr>
          <a:xfrm>
            <a:off x="7243198" y="5329238"/>
            <a:ext cx="498764" cy="443346"/>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3D057495-4F64-4A63-9E0B-65E2668183AD}"/>
              </a:ext>
            </a:extLst>
          </p:cNvPr>
          <p:cNvSpPr/>
          <p:nvPr/>
        </p:nvSpPr>
        <p:spPr>
          <a:xfrm rot="10800000">
            <a:off x="7838354" y="5329238"/>
            <a:ext cx="498764" cy="4433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47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524000" y="1122362"/>
            <a:ext cx="9144000" cy="2840037"/>
          </a:xfrm>
        </p:spPr>
        <p:txBody>
          <a:bodyPr>
            <a:normAutofit/>
          </a:bodyPr>
          <a:lstStyle/>
          <a:p>
            <a:r>
              <a:rPr lang="en-US" sz="5800" dirty="0"/>
              <a:t>Quelle </a:t>
            </a:r>
            <a:r>
              <a:rPr lang="en-US" sz="5800" dirty="0" err="1"/>
              <a:t>est</a:t>
            </a:r>
            <a:r>
              <a:rPr lang="en-US" sz="5800" dirty="0"/>
              <a:t> </a:t>
            </a:r>
            <a:r>
              <a:rPr lang="en-US" sz="5800" dirty="0" err="1"/>
              <a:t>l'étape</a:t>
            </a:r>
            <a:r>
              <a:rPr lang="en-US" sz="5800" dirty="0"/>
              <a:t> 2?</a:t>
            </a:r>
          </a:p>
        </p:txBody>
      </p:sp>
      <p:sp>
        <p:nvSpPr>
          <p:cNvPr id="3" name="Subtitle 2">
            <a:extLst>
              <a:ext uri="{FF2B5EF4-FFF2-40B4-BE49-F238E27FC236}">
                <a16:creationId xmlns:a16="http://schemas.microsoft.com/office/drawing/2014/main" id="{2E6A80A2-E5DD-46FF-B479-0E4A44E6118E}"/>
              </a:ext>
            </a:extLst>
          </p:cNvPr>
          <p:cNvSpPr>
            <a:spLocks noGrp="1"/>
          </p:cNvSpPr>
          <p:nvPr>
            <p:ph type="subTitle" idx="1"/>
          </p:nvPr>
        </p:nvSpPr>
        <p:spPr>
          <a:xfrm>
            <a:off x="1524000" y="4256436"/>
            <a:ext cx="9144000" cy="1600818"/>
          </a:xfrm>
        </p:spPr>
        <p:txBody>
          <a:bodyPr>
            <a:normAutofit/>
          </a:bodyPr>
          <a:lstStyle/>
          <a:p>
            <a:endParaRPr lang="en-GB" dirty="0">
              <a:solidFill>
                <a:schemeClr val="accent1"/>
              </a:solidFill>
            </a:endParaRP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610600" y="6159710"/>
            <a:ext cx="2743200" cy="365125"/>
          </a:xfrm>
        </p:spPr>
        <p:txBody>
          <a:bodyPr>
            <a:normAutofit/>
          </a:bodyPr>
          <a:lstStyle/>
          <a:p>
            <a:pPr>
              <a:spcAft>
                <a:spcPts val="600"/>
              </a:spcAft>
            </a:pPr>
            <a:fld id="{1E40BB70-EB3D-6D4C-8CFA-D73112F8F6EC}" type="slidenum">
              <a:rPr lang="en-US" smtClean="0"/>
              <a:pPr>
                <a:spcAft>
                  <a:spcPts val="600"/>
                </a:spcAft>
              </a:pPr>
              <a:t>15</a:t>
            </a:fld>
            <a:endParaRPr lang="en-US"/>
          </a:p>
        </p:txBody>
      </p:sp>
    </p:spTree>
    <p:extLst>
      <p:ext uri="{BB962C8B-B14F-4D97-AF65-F5344CB8AC3E}">
        <p14:creationId xmlns:p14="http://schemas.microsoft.com/office/powerpoint/2010/main" val="4414450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8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D39A6-398C-4E89-A116-1CD8A8FE88F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err="1">
                <a:solidFill>
                  <a:srgbClr val="FFFFFF"/>
                </a:solidFill>
              </a:rPr>
              <a:t>Étape</a:t>
            </a:r>
            <a:r>
              <a:rPr lang="en-US" sz="2600" dirty="0">
                <a:solidFill>
                  <a:srgbClr val="FFFFFF"/>
                </a:solidFill>
              </a:rPr>
              <a:t> 2</a:t>
            </a:r>
            <a:endParaRPr lang="en-US" sz="2600" kern="1200" dirty="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02AC2DFF-5862-4824-A92F-20BE797CAA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0" y="1943685"/>
            <a:ext cx="7188199" cy="2192399"/>
          </a:xfrm>
          <a:prstGeom prst="rect">
            <a:avLst/>
          </a:prstGeom>
        </p:spPr>
      </p:pic>
      <p:sp>
        <p:nvSpPr>
          <p:cNvPr id="8" name="Rectangle 7">
            <a:extLst>
              <a:ext uri="{FF2B5EF4-FFF2-40B4-BE49-F238E27FC236}">
                <a16:creationId xmlns:a16="http://schemas.microsoft.com/office/drawing/2014/main" id="{6335414E-057D-4F88-BAC6-8499D2CFC838}"/>
              </a:ext>
            </a:extLst>
          </p:cNvPr>
          <p:cNvSpPr/>
          <p:nvPr/>
        </p:nvSpPr>
        <p:spPr>
          <a:xfrm>
            <a:off x="2509520" y="4914315"/>
            <a:ext cx="9164320" cy="830997"/>
          </a:xfrm>
          <a:prstGeom prst="rect">
            <a:avLst/>
          </a:prstGeom>
        </p:spPr>
        <p:txBody>
          <a:bodyPr wrap="square">
            <a:spAutoFit/>
          </a:bodyPr>
          <a:lstStyle/>
          <a:p>
            <a:pPr algn="ctr"/>
            <a:r>
              <a:rPr lang="fr-FR" sz="2400" b="1" dirty="0"/>
              <a:t>Comprendre l'interaction bidirectionnelle entre les activités du projet et le contexte</a:t>
            </a:r>
            <a:endParaRPr lang="en-GB" sz="2400" b="1" dirty="0"/>
          </a:p>
        </p:txBody>
      </p:sp>
    </p:spTree>
    <p:extLst>
      <p:ext uri="{BB962C8B-B14F-4D97-AF65-F5344CB8AC3E}">
        <p14:creationId xmlns:p14="http://schemas.microsoft.com/office/powerpoint/2010/main" val="36309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B9AE50-8361-4977-86F3-8A4BFE0FC530}"/>
              </a:ext>
            </a:extLst>
          </p:cNvPr>
          <p:cNvSpPr>
            <a:spLocks noGrp="1"/>
          </p:cNvSpPr>
          <p:nvPr>
            <p:ph type="title"/>
          </p:nvPr>
        </p:nvSpPr>
        <p:spPr>
          <a:xfrm>
            <a:off x="966952" y="1204108"/>
            <a:ext cx="2669406" cy="1781175"/>
          </a:xfrm>
        </p:spPr>
        <p:txBody>
          <a:bodyPr>
            <a:normAutofit/>
          </a:bodyPr>
          <a:lstStyle/>
          <a:p>
            <a:r>
              <a:rPr lang="en-US" sz="3200" dirty="0" err="1">
                <a:solidFill>
                  <a:srgbClr val="FFFFFF"/>
                </a:solidFill>
              </a:rPr>
              <a:t>Analyse</a:t>
            </a:r>
            <a:r>
              <a:rPr lang="en-US" sz="3200" dirty="0">
                <a:solidFill>
                  <a:srgbClr val="FFFFFF"/>
                </a:solidFill>
              </a:rPr>
              <a:t> </a:t>
            </a:r>
            <a:r>
              <a:rPr lang="en-US" sz="3200" dirty="0" err="1">
                <a:solidFill>
                  <a:srgbClr val="FFFFFF"/>
                </a:solidFill>
              </a:rPr>
              <a:t>d'impact</a:t>
            </a:r>
            <a:endParaRPr lang="en-GB" sz="3200" dirty="0">
              <a:solidFill>
                <a:srgbClr val="FFFFFF"/>
              </a:solidFill>
            </a:endParaRPr>
          </a:p>
        </p:txBody>
      </p:sp>
      <p:sp>
        <p:nvSpPr>
          <p:cNvPr id="3" name="Content Placeholder 2">
            <a:extLst>
              <a:ext uri="{FF2B5EF4-FFF2-40B4-BE49-F238E27FC236}">
                <a16:creationId xmlns:a16="http://schemas.microsoft.com/office/drawing/2014/main" id="{55E5C986-3BD8-4DB9-9134-6D1F3F8D8F0C}"/>
              </a:ext>
            </a:extLst>
          </p:cNvPr>
          <p:cNvSpPr>
            <a:spLocks noGrp="1"/>
          </p:cNvSpPr>
          <p:nvPr>
            <p:ph idx="1"/>
          </p:nvPr>
        </p:nvSpPr>
        <p:spPr>
          <a:xfrm>
            <a:off x="966951" y="3355130"/>
            <a:ext cx="2669407" cy="2427333"/>
          </a:xfrm>
        </p:spPr>
        <p:txBody>
          <a:bodyPr>
            <a:normAutofit/>
          </a:bodyPr>
          <a:lstStyle/>
          <a:p>
            <a:r>
              <a:rPr lang="fr-FR" sz="1600" dirty="0"/>
              <a:t>Discussions de groupe</a:t>
            </a:r>
          </a:p>
          <a:p>
            <a:r>
              <a:rPr lang="fr-FR" sz="1600" dirty="0"/>
              <a:t>Examiner l'impact du contexte sur les activités et inversement</a:t>
            </a:r>
          </a:p>
          <a:p>
            <a:r>
              <a:rPr lang="fr-FR" sz="1600" dirty="0"/>
              <a:t>Documenter les réponses</a:t>
            </a:r>
            <a:endParaRPr lang="en-GB" sz="1600" dirty="0"/>
          </a:p>
        </p:txBody>
      </p:sp>
      <p:pic>
        <p:nvPicPr>
          <p:cNvPr id="23" name="Graphic 6" descr="Chat">
            <a:extLst>
              <a:ext uri="{FF2B5EF4-FFF2-40B4-BE49-F238E27FC236}">
                <a16:creationId xmlns:a16="http://schemas.microsoft.com/office/drawing/2014/main" id="{F11ECE32-ACA2-450A-9091-1C94A6FDC2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4334" y="122664"/>
            <a:ext cx="2862619" cy="2862619"/>
          </a:xfrm>
          <a:prstGeom prst="rect">
            <a:avLst/>
          </a:prstGeom>
        </p:spPr>
      </p:pic>
      <p:pic>
        <p:nvPicPr>
          <p:cNvPr id="5" name="Picture 4" descr="A group of people looking at each other&#10;&#10;Description generated with high confidence">
            <a:extLst>
              <a:ext uri="{FF2B5EF4-FFF2-40B4-BE49-F238E27FC236}">
                <a16:creationId xmlns:a16="http://schemas.microsoft.com/office/drawing/2014/main" id="{4F0877AA-BF01-4D4F-825F-C0A87F5937E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56868" y="2535049"/>
            <a:ext cx="4797552" cy="3602736"/>
          </a:xfrm>
          <a:prstGeom prst="rect">
            <a:avLst/>
          </a:prstGeom>
        </p:spPr>
      </p:pic>
      <p:sp>
        <p:nvSpPr>
          <p:cNvPr id="6" name="TextBox 5">
            <a:extLst>
              <a:ext uri="{FF2B5EF4-FFF2-40B4-BE49-F238E27FC236}">
                <a16:creationId xmlns:a16="http://schemas.microsoft.com/office/drawing/2014/main" id="{AF81FDE6-0051-46E1-8D90-7F1A01A5A18D}"/>
              </a:ext>
            </a:extLst>
          </p:cNvPr>
          <p:cNvSpPr txBox="1"/>
          <p:nvPr/>
        </p:nvSpPr>
        <p:spPr>
          <a:xfrm>
            <a:off x="6263372" y="6266739"/>
            <a:ext cx="4797552" cy="230832"/>
          </a:xfrm>
          <a:prstGeom prst="rect">
            <a:avLst/>
          </a:prstGeom>
          <a:noFill/>
        </p:spPr>
        <p:txBody>
          <a:bodyPr wrap="square" rtlCol="0">
            <a:spAutoFit/>
          </a:bodyPr>
          <a:lstStyle/>
          <a:p>
            <a:r>
              <a:rPr lang="en-GB" sz="900" dirty="0">
                <a:hlinkClick r:id="rId5" tooltip="http://etcjournal.com/2009/12/03/hybrid-education-the-interactive-class-of-today-and-tomorrow/"/>
              </a:rPr>
              <a:t>This Photo</a:t>
            </a:r>
            <a:r>
              <a:rPr lang="en-GB" sz="900" dirty="0"/>
              <a:t> by Unknown Author is licensed under </a:t>
            </a:r>
            <a:r>
              <a:rPr lang="en-GB" sz="900" dirty="0">
                <a:hlinkClick r:id="rId6" tooltip="https://creativecommons.org/licenses/by/3.0/"/>
              </a:rPr>
              <a:t>CC BY</a:t>
            </a:r>
            <a:endParaRPr lang="en-GB" sz="900" dirty="0"/>
          </a:p>
        </p:txBody>
      </p:sp>
    </p:spTree>
    <p:extLst>
      <p:ext uri="{BB962C8B-B14F-4D97-AF65-F5344CB8AC3E}">
        <p14:creationId xmlns:p14="http://schemas.microsoft.com/office/powerpoint/2010/main" val="411822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A934403-2011-424A-91EE-D8C17CFDC783}"/>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dirty="0"/>
              <a:t>Quelle </a:t>
            </a:r>
            <a:r>
              <a:rPr lang="en-US" sz="5800" dirty="0" err="1"/>
              <a:t>est</a:t>
            </a:r>
            <a:r>
              <a:rPr lang="en-US" sz="5800" dirty="0"/>
              <a:t> </a:t>
            </a:r>
            <a:r>
              <a:rPr lang="en-US" sz="5800" dirty="0" err="1"/>
              <a:t>l'étape</a:t>
            </a:r>
            <a:r>
              <a:rPr lang="en-US" sz="5800" dirty="0"/>
              <a:t> 3?</a:t>
            </a:r>
            <a:endParaRPr lang="en-US" sz="5800" kern="120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D3117ADD-406A-471A-9D44-89FF1EE380BF}"/>
              </a:ext>
            </a:extLst>
          </p:cNvPr>
          <p:cNvSpPr>
            <a:spLocks noGrp="1"/>
          </p:cNvSpPr>
          <p:nvPr>
            <p:ph type="body" idx="1"/>
          </p:nvPr>
        </p:nvSpPr>
        <p:spPr>
          <a:xfrm>
            <a:off x="1524000" y="4256436"/>
            <a:ext cx="9144000" cy="1600818"/>
          </a:xfrm>
        </p:spPr>
        <p:txBody>
          <a:bodyPr vert="horz" lIns="91440" tIns="45720" rIns="91440" bIns="45720" rtlCol="0">
            <a:normAutofit/>
          </a:bodyPr>
          <a:lstStyle/>
          <a:p>
            <a:pPr algn="ctr"/>
            <a:endParaRPr lang="en-US" sz="2400" kern="1200" dirty="0">
              <a:solidFill>
                <a:schemeClr val="accent1"/>
              </a:solidFill>
              <a:latin typeface="+mn-lt"/>
              <a:ea typeface="+mn-ea"/>
              <a:cs typeface="+mn-cs"/>
            </a:endParaRP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8586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E5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A65811-9AF2-489B-ABBB-F5D65AF7BEEF}"/>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err="1">
                <a:solidFill>
                  <a:srgbClr val="FFFFFF"/>
                </a:solidFill>
              </a:rPr>
              <a:t>Étape</a:t>
            </a:r>
            <a:r>
              <a:rPr lang="en-US" sz="2600" dirty="0">
                <a:solidFill>
                  <a:srgbClr val="FFFFFF"/>
                </a:solidFill>
              </a:rPr>
              <a:t> 3</a:t>
            </a:r>
            <a:endParaRPr lang="en-GB" sz="2600" dirty="0">
              <a:solidFill>
                <a:srgbClr val="FFFFFF"/>
              </a:solidFill>
            </a:endParaRPr>
          </a:p>
        </p:txBody>
      </p:sp>
      <p:pic>
        <p:nvPicPr>
          <p:cNvPr id="10" name="Content Placeholder 6">
            <a:extLst>
              <a:ext uri="{FF2B5EF4-FFF2-40B4-BE49-F238E27FC236}">
                <a16:creationId xmlns:a16="http://schemas.microsoft.com/office/drawing/2014/main" id="{684CE354-419E-4C3B-9476-C3DD9D7E9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220" y="1903314"/>
            <a:ext cx="6151976" cy="1911116"/>
          </a:xfrm>
          <a:prstGeom prst="rect">
            <a:avLst/>
          </a:prstGeom>
        </p:spPr>
      </p:pic>
      <p:sp>
        <p:nvSpPr>
          <p:cNvPr id="16" name="Content Placeholder 11">
            <a:extLst>
              <a:ext uri="{FF2B5EF4-FFF2-40B4-BE49-F238E27FC236}">
                <a16:creationId xmlns:a16="http://schemas.microsoft.com/office/drawing/2014/main" id="{42DFA4EE-0646-487F-A6EB-1D69B12C0365}"/>
              </a:ext>
            </a:extLst>
          </p:cNvPr>
          <p:cNvSpPr>
            <a:spLocks noGrp="1"/>
          </p:cNvSpPr>
          <p:nvPr>
            <p:ph idx="1"/>
          </p:nvPr>
        </p:nvSpPr>
        <p:spPr>
          <a:xfrm>
            <a:off x="3598986" y="4230472"/>
            <a:ext cx="7627814" cy="2264113"/>
          </a:xfrm>
        </p:spPr>
        <p:txBody>
          <a:bodyPr>
            <a:normAutofit/>
          </a:bodyPr>
          <a:lstStyle/>
          <a:p>
            <a:r>
              <a:rPr lang="fr-FR" sz="1800" dirty="0"/>
              <a:t>Agir pour minimiser l'impact négatif</a:t>
            </a:r>
          </a:p>
          <a:p>
            <a:r>
              <a:rPr lang="fr-FR" sz="1800" dirty="0"/>
              <a:t>Agir pour maximiser l'impact positif</a:t>
            </a:r>
            <a:endParaRPr lang="en-US" sz="1800" dirty="0"/>
          </a:p>
        </p:txBody>
      </p:sp>
      <p:sp>
        <p:nvSpPr>
          <p:cNvPr id="8" name="TextBox 7">
            <a:extLst>
              <a:ext uri="{FF2B5EF4-FFF2-40B4-BE49-F238E27FC236}">
                <a16:creationId xmlns:a16="http://schemas.microsoft.com/office/drawing/2014/main" id="{D0ABC4E5-8D4A-47AB-95A9-FDC3344757D8}"/>
              </a:ext>
            </a:extLst>
          </p:cNvPr>
          <p:cNvSpPr txBox="1"/>
          <p:nvPr/>
        </p:nvSpPr>
        <p:spPr>
          <a:xfrm>
            <a:off x="4599709" y="518302"/>
            <a:ext cx="7019636" cy="400110"/>
          </a:xfrm>
          <a:prstGeom prst="rect">
            <a:avLst/>
          </a:prstGeom>
          <a:noFill/>
        </p:spPr>
        <p:txBody>
          <a:bodyPr wrap="square" rtlCol="0">
            <a:spAutoFit/>
          </a:bodyPr>
          <a:lstStyle/>
          <a:p>
            <a:r>
              <a:rPr lang="fr-FR" sz="2000" b="1" dirty="0"/>
              <a:t>(Planification stratégique et gestion de projet)</a:t>
            </a:r>
            <a:endParaRPr lang="en-GB" sz="2000" dirty="0"/>
          </a:p>
        </p:txBody>
      </p:sp>
    </p:spTree>
    <p:extLst>
      <p:ext uri="{BB962C8B-B14F-4D97-AF65-F5344CB8AC3E}">
        <p14:creationId xmlns:p14="http://schemas.microsoft.com/office/powerpoint/2010/main" val="10291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FA3DCD-5C0E-DF4D-B7F4-B6598A30F0A0}"/>
              </a:ext>
            </a:extLst>
          </p:cNvPr>
          <p:cNvSpPr>
            <a:spLocks noGrp="1"/>
          </p:cNvSpPr>
          <p:nvPr>
            <p:ph type="title"/>
          </p:nvPr>
        </p:nvSpPr>
        <p:spPr>
          <a:xfrm>
            <a:off x="838200" y="963877"/>
            <a:ext cx="3494362" cy="4930246"/>
          </a:xfrm>
        </p:spPr>
        <p:txBody>
          <a:bodyPr>
            <a:normAutofit/>
          </a:bodyPr>
          <a:lstStyle/>
          <a:p>
            <a:pPr algn="r"/>
            <a:r>
              <a:rPr lang="en-GB" dirty="0">
                <a:solidFill>
                  <a:schemeClr val="accent1"/>
                </a:solidFill>
              </a:rPr>
              <a:t>Defining Conflict Sensitivity</a:t>
            </a:r>
            <a:br>
              <a:rPr lang="en-GB" dirty="0">
                <a:solidFill>
                  <a:schemeClr val="accent1"/>
                </a:solidFill>
              </a:rPr>
            </a:br>
            <a:br>
              <a:rPr lang="en-GB" dirty="0">
                <a:solidFill>
                  <a:schemeClr val="accent1"/>
                </a:solidFill>
              </a:rPr>
            </a:br>
            <a:r>
              <a:rPr lang="en-GB" dirty="0" err="1">
                <a:solidFill>
                  <a:schemeClr val="accent1"/>
                </a:solidFill>
              </a:rPr>
              <a:t>Definir</a:t>
            </a:r>
            <a:r>
              <a:rPr lang="en-GB" dirty="0">
                <a:solidFill>
                  <a:schemeClr val="accent1"/>
                </a:solidFill>
              </a:rPr>
              <a:t> </a:t>
            </a:r>
            <a:r>
              <a:rPr lang="en-GB" dirty="0" err="1">
                <a:solidFill>
                  <a:schemeClr val="accent1"/>
                </a:solidFill>
              </a:rPr>
              <a:t>sensibilite</a:t>
            </a:r>
            <a:r>
              <a:rPr lang="en-GB" dirty="0">
                <a:solidFill>
                  <a:schemeClr val="accent1"/>
                </a:solidFill>
              </a:rPr>
              <a:t> aux conflicts </a:t>
            </a:r>
            <a:br>
              <a:rPr lang="en-GB" dirty="0">
                <a:solidFill>
                  <a:schemeClr val="accent1"/>
                </a:solidFill>
              </a:rPr>
            </a:br>
            <a:endParaRPr lang="en-US"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EEE33A-8499-014E-913A-4CFE4E6FC362}"/>
              </a:ext>
            </a:extLst>
          </p:cNvPr>
          <p:cNvSpPr>
            <a:spLocks noGrp="1"/>
          </p:cNvSpPr>
          <p:nvPr>
            <p:ph idx="1"/>
          </p:nvPr>
        </p:nvSpPr>
        <p:spPr>
          <a:xfrm>
            <a:off x="4976031" y="963877"/>
            <a:ext cx="6377769" cy="4930246"/>
          </a:xfrm>
        </p:spPr>
        <p:txBody>
          <a:bodyPr anchor="ctr">
            <a:normAutofit/>
          </a:bodyPr>
          <a:lstStyle/>
          <a:p>
            <a:pPr marL="0" indent="0">
              <a:buNone/>
            </a:pPr>
            <a:r>
              <a:rPr lang="en-US" sz="2400" b="1" dirty="0"/>
              <a:t>Raison</a:t>
            </a:r>
          </a:p>
          <a:p>
            <a:r>
              <a:rPr lang="fr-FR" sz="2400" dirty="0"/>
              <a:t>Renforcer la capacité des participants à comprendre la sensibilité aux conflits</a:t>
            </a:r>
            <a:endParaRPr lang="en-US" sz="2400" dirty="0"/>
          </a:p>
          <a:p>
            <a:pPr marL="0" indent="0">
              <a:buNone/>
            </a:pPr>
            <a:r>
              <a:rPr lang="fr-FR" sz="2400" b="1" dirty="0"/>
              <a:t>Objectifs</a:t>
            </a:r>
          </a:p>
          <a:p>
            <a:pPr marL="0" indent="0">
              <a:buNone/>
            </a:pPr>
            <a:r>
              <a:rPr lang="fr-FR" sz="2400" dirty="0"/>
              <a:t>Les participants peuvent expliquer la sensibilité au conflit</a:t>
            </a:r>
          </a:p>
          <a:p>
            <a:pPr marL="0" indent="0">
              <a:buNone/>
            </a:pPr>
            <a:r>
              <a:rPr lang="fr-FR" sz="2400" dirty="0"/>
              <a:t>Les participants sont familiarisés avec l'utilisation d'outils d'analyse</a:t>
            </a:r>
            <a:endParaRPr lang="en-US" sz="2400" dirty="0"/>
          </a:p>
        </p:txBody>
      </p:sp>
    </p:spTree>
    <p:extLst>
      <p:ext uri="{BB962C8B-B14F-4D97-AF65-F5344CB8AC3E}">
        <p14:creationId xmlns:p14="http://schemas.microsoft.com/office/powerpoint/2010/main" val="224257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1848465" y="3298722"/>
            <a:ext cx="8495070" cy="1784402"/>
          </a:xfrm>
        </p:spPr>
        <p:txBody>
          <a:bodyPr anchor="b">
            <a:normAutofit/>
          </a:bodyPr>
          <a:lstStyle/>
          <a:p>
            <a:r>
              <a:rPr lang="en-US" dirty="0" err="1">
                <a:solidFill>
                  <a:srgbClr val="FFFFFF"/>
                </a:solidFill>
              </a:rPr>
              <a:t>Pouvez-vous</a:t>
            </a:r>
            <a:r>
              <a:rPr lang="en-US" dirty="0">
                <a:solidFill>
                  <a:srgbClr val="FFFFFF"/>
                </a:solidFill>
              </a:rPr>
              <a:t> rappeler les </a:t>
            </a:r>
            <a:r>
              <a:rPr lang="en-US" dirty="0" err="1">
                <a:solidFill>
                  <a:srgbClr val="FFFFFF"/>
                </a:solidFill>
              </a:rPr>
              <a:t>étapes</a:t>
            </a:r>
            <a:r>
              <a:rPr lang="en-US" dirty="0">
                <a:solidFill>
                  <a:srgbClr val="FFFFFF"/>
                </a:solidFill>
              </a:rPr>
              <a:t>?</a:t>
            </a:r>
          </a:p>
        </p:txBody>
      </p:sp>
      <p:sp>
        <p:nvSpPr>
          <p:cNvPr id="5" name="Subtitle 4"/>
          <p:cNvSpPr>
            <a:spLocks noGrp="1"/>
          </p:cNvSpPr>
          <p:nvPr>
            <p:ph type="subTitle" idx="1"/>
          </p:nvPr>
        </p:nvSpPr>
        <p:spPr>
          <a:xfrm>
            <a:off x="1848465" y="5258851"/>
            <a:ext cx="8495070" cy="904005"/>
          </a:xfrm>
        </p:spPr>
        <p:txBody>
          <a:bodyPr>
            <a:normAutofit/>
          </a:bodyPr>
          <a:lstStyle/>
          <a:p>
            <a:r>
              <a:rPr lang="fr-FR" dirty="0">
                <a:solidFill>
                  <a:srgbClr val="FFFFFF"/>
                </a:solidFill>
                <a:latin typeface="Zawgyi-One" panose="020B0604030504040204" pitchFamily="34" charset="0"/>
                <a:cs typeface="Zawgyi-One" panose="020B0604030504040204" pitchFamily="34" charset="0"/>
              </a:rPr>
              <a:t>Par deux, discutez des trois étapes et de la façon dont vous vous y prendrez.</a:t>
            </a:r>
            <a:endParaRPr lang="en-US" dirty="0">
              <a:solidFill>
                <a:srgbClr val="FFFFFF"/>
              </a:solidFill>
              <a:latin typeface="Zawgyi-One" panose="020B0604030504040204" pitchFamily="34" charset="0"/>
              <a:cs typeface="Zawgyi-One" panose="020B0604030504040204" pitchFamily="34" charset="0"/>
            </a:endParaRPr>
          </a:p>
        </p:txBody>
      </p:sp>
      <p:sp>
        <p:nvSpPr>
          <p:cNvPr id="19"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8" descr="Light Bulb and Gear">
            <a:extLst>
              <a:ext uri="{FF2B5EF4-FFF2-40B4-BE49-F238E27FC236}">
                <a16:creationId xmlns:a16="http://schemas.microsoft.com/office/drawing/2014/main" id="{7E7A6483-E1FF-4AEB-A590-63E449E292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40BB70-EB3D-6D4C-8CFA-D73112F8F6EC}" type="slidenum">
              <a:rPr lang="en-US">
                <a:solidFill>
                  <a:prstClr val="white"/>
                </a:solidFill>
              </a:rPr>
              <a:pPr>
                <a:spcAft>
                  <a:spcPts val="600"/>
                </a:spcAft>
              </a:pPr>
              <a:t>20</a:t>
            </a:fld>
            <a:endParaRPr lang="en-US">
              <a:solidFill>
                <a:prstClr val="white"/>
              </a:solidFill>
            </a:endParaRPr>
          </a:p>
        </p:txBody>
      </p:sp>
    </p:spTree>
    <p:extLst>
      <p:ext uri="{BB962C8B-B14F-4D97-AF65-F5344CB8AC3E}">
        <p14:creationId xmlns:p14="http://schemas.microsoft.com/office/powerpoint/2010/main" val="15948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2015-A3DC-491A-88B9-D6D865D6E588}"/>
              </a:ext>
            </a:extLst>
          </p:cNvPr>
          <p:cNvSpPr>
            <a:spLocks noGrp="1"/>
          </p:cNvSpPr>
          <p:nvPr>
            <p:ph type="title"/>
          </p:nvPr>
        </p:nvSpPr>
        <p:spPr>
          <a:xfrm>
            <a:off x="870204" y="606564"/>
            <a:ext cx="10451592" cy="1325563"/>
          </a:xfrm>
        </p:spPr>
        <p:txBody>
          <a:bodyPr anchor="ctr">
            <a:normAutofit/>
          </a:bodyPr>
          <a:lstStyle/>
          <a:p>
            <a:r>
              <a:rPr lang="fr-FR" dirty="0"/>
              <a:t>La sensibilité aux conflits en action</a:t>
            </a:r>
            <a:endParaRPr lang="en-GB" dirty="0"/>
          </a:p>
        </p:txBody>
      </p:sp>
      <p:sp>
        <p:nvSpPr>
          <p:cNvPr id="33" name="Rectangle 2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2">
            <a:extLst>
              <a:ext uri="{FF2B5EF4-FFF2-40B4-BE49-F238E27FC236}">
                <a16:creationId xmlns:a16="http://schemas.microsoft.com/office/drawing/2014/main" id="{596F61D9-1FA9-4034-BCAF-894AE269E6DB}"/>
              </a:ext>
            </a:extLst>
          </p:cNvPr>
          <p:cNvGraphicFramePr>
            <a:graphicFrameLocks noGrp="1"/>
          </p:cNvGraphicFramePr>
          <p:nvPr>
            <p:ph idx="1"/>
            <p:extLst>
              <p:ext uri="{D42A27DB-BD31-4B8C-83A1-F6EECF244321}">
                <p14:modId xmlns:p14="http://schemas.microsoft.com/office/powerpoint/2010/main" val="2732486157"/>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15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64B36-3330-441C-B2AA-363C9774B8F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Conflict Sensitivity Circle (</a:t>
            </a:r>
            <a:r>
              <a:rPr lang="en-US" sz="3200" dirty="0" err="1">
                <a:solidFill>
                  <a:schemeClr val="bg1"/>
                </a:solidFill>
              </a:rPr>
              <a:t>C</a:t>
            </a:r>
            <a:r>
              <a:rPr lang="en-US" sz="3200" kern="1200" dirty="0" err="1">
                <a:solidFill>
                  <a:schemeClr val="bg1"/>
                </a:solidFill>
                <a:latin typeface="+mj-lt"/>
                <a:ea typeface="+mj-ea"/>
                <a:cs typeface="+mj-cs"/>
              </a:rPr>
              <a:t>ercle</a:t>
            </a:r>
            <a:r>
              <a:rPr lang="en-US" sz="3200" kern="1200" dirty="0">
                <a:solidFill>
                  <a:schemeClr val="bg1"/>
                </a:solidFill>
                <a:latin typeface="+mj-lt"/>
                <a:ea typeface="+mj-ea"/>
                <a:cs typeface="+mj-cs"/>
              </a:rPr>
              <a:t> de </a:t>
            </a:r>
            <a:r>
              <a:rPr lang="en-US" sz="3200" kern="1200" dirty="0" err="1">
                <a:solidFill>
                  <a:schemeClr val="bg1"/>
                </a:solidFill>
                <a:latin typeface="+mj-lt"/>
                <a:ea typeface="+mj-ea"/>
                <a:cs typeface="+mj-cs"/>
              </a:rPr>
              <a:t>sensibilite</a:t>
            </a:r>
            <a:r>
              <a:rPr lang="en-US" sz="3200" kern="1200" dirty="0">
                <a:solidFill>
                  <a:schemeClr val="bg1"/>
                </a:solidFill>
                <a:latin typeface="+mj-lt"/>
                <a:ea typeface="+mj-ea"/>
                <a:cs typeface="+mj-cs"/>
              </a:rPr>
              <a:t> aux </a:t>
            </a:r>
            <a:r>
              <a:rPr lang="en-US" sz="3200" kern="1200" dirty="0" err="1">
                <a:solidFill>
                  <a:schemeClr val="bg1"/>
                </a:solidFill>
                <a:latin typeface="+mj-lt"/>
                <a:ea typeface="+mj-ea"/>
                <a:cs typeface="+mj-cs"/>
              </a:rPr>
              <a:t>conflits</a:t>
            </a:r>
            <a:r>
              <a:rPr lang="en-US" sz="3200" kern="1200" dirty="0">
                <a:solidFill>
                  <a:schemeClr val="bg1"/>
                </a:solidFill>
                <a:latin typeface="+mj-lt"/>
                <a:ea typeface="+mj-ea"/>
                <a:cs typeface="+mj-cs"/>
              </a:rPr>
              <a:t>)</a:t>
            </a:r>
          </a:p>
        </p:txBody>
      </p:sp>
      <p:pic>
        <p:nvPicPr>
          <p:cNvPr id="16" name="Content Placeholder 4">
            <a:extLst>
              <a:ext uri="{FF2B5EF4-FFF2-40B4-BE49-F238E27FC236}">
                <a16:creationId xmlns:a16="http://schemas.microsoft.com/office/drawing/2014/main" id="{59363494-C8F0-44B4-A436-DCBB87076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954" y="1625123"/>
            <a:ext cx="8980001" cy="5051250"/>
          </a:xfrm>
          <a:prstGeom prst="rect">
            <a:avLst/>
          </a:prstGeom>
        </p:spPr>
      </p:pic>
      <p:sp>
        <p:nvSpPr>
          <p:cNvPr id="14" name="TextBox 13">
            <a:extLst>
              <a:ext uri="{FF2B5EF4-FFF2-40B4-BE49-F238E27FC236}">
                <a16:creationId xmlns:a16="http://schemas.microsoft.com/office/drawing/2014/main" id="{93221668-20C5-41D2-AA51-72A187E38113}"/>
              </a:ext>
            </a:extLst>
          </p:cNvPr>
          <p:cNvSpPr txBox="1"/>
          <p:nvPr/>
        </p:nvSpPr>
        <p:spPr>
          <a:xfrm>
            <a:off x="8760165" y="3272161"/>
            <a:ext cx="3431835" cy="1477328"/>
          </a:xfrm>
          <a:prstGeom prst="rect">
            <a:avLst/>
          </a:prstGeom>
          <a:noFill/>
        </p:spPr>
        <p:txBody>
          <a:bodyPr wrap="square" rtlCol="0">
            <a:spAutoFit/>
          </a:bodyPr>
          <a:lstStyle/>
          <a:p>
            <a:r>
              <a:rPr lang="en-US" dirty="0">
                <a:solidFill>
                  <a:schemeClr val="bg1">
                    <a:lumMod val="65000"/>
                  </a:schemeClr>
                </a:solidFill>
              </a:rPr>
              <a:t>Source: Helvetas ‘3 steps for working in fragile conflict-affected situations’ (WFCS) 2013</a:t>
            </a:r>
          </a:p>
          <a:p>
            <a:r>
              <a:rPr lang="en-US" dirty="0">
                <a:solidFill>
                  <a:schemeClr val="bg1">
                    <a:lumMod val="65000"/>
                  </a:schemeClr>
                </a:solidFill>
              </a:rPr>
              <a:t>See </a:t>
            </a:r>
            <a:r>
              <a:rPr lang="en-US" dirty="0">
                <a:solidFill>
                  <a:schemeClr val="bg1">
                    <a:lumMod val="65000"/>
                  </a:schemeClr>
                </a:solidFill>
                <a:hlinkClick r:id="rId3"/>
              </a:rPr>
              <a:t>here</a:t>
            </a:r>
            <a:r>
              <a:rPr lang="en-US" dirty="0">
                <a:solidFill>
                  <a:schemeClr val="bg1">
                    <a:lumMod val="65000"/>
                  </a:schemeClr>
                </a:solidFill>
              </a:rPr>
              <a:t> for more information</a:t>
            </a:r>
          </a:p>
          <a:p>
            <a:endParaRPr lang="en-US" dirty="0"/>
          </a:p>
        </p:txBody>
      </p:sp>
    </p:spTree>
    <p:extLst>
      <p:ext uri="{BB962C8B-B14F-4D97-AF65-F5344CB8AC3E}">
        <p14:creationId xmlns:p14="http://schemas.microsoft.com/office/powerpoint/2010/main" val="22337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Title 7">
            <a:extLst>
              <a:ext uri="{FF2B5EF4-FFF2-40B4-BE49-F238E27FC236}">
                <a16:creationId xmlns:a16="http://schemas.microsoft.com/office/drawing/2014/main" id="{B84916E0-19E7-447E-8316-6113D3854A08}"/>
              </a:ext>
            </a:extLst>
          </p:cNvPr>
          <p:cNvSpPr>
            <a:spLocks noGrp="1"/>
          </p:cNvSpPr>
          <p:nvPr>
            <p:ph type="ctrTitle"/>
          </p:nvPr>
        </p:nvSpPr>
        <p:spPr>
          <a:xfrm>
            <a:off x="748040" y="2955182"/>
            <a:ext cx="4805996" cy="1862035"/>
          </a:xfrm>
        </p:spPr>
        <p:txBody>
          <a:bodyPr anchor="t">
            <a:normAutofit/>
          </a:bodyPr>
          <a:lstStyle/>
          <a:p>
            <a:pPr algn="l"/>
            <a:r>
              <a:rPr lang="fr-FR" sz="2800" b="1" dirty="0">
                <a:solidFill>
                  <a:srgbClr val="000000"/>
                </a:solidFill>
              </a:rPr>
              <a:t>Attends une minute. </a:t>
            </a:r>
            <a:br>
              <a:rPr lang="fr-FR" sz="2800" b="1" dirty="0">
                <a:solidFill>
                  <a:srgbClr val="000000"/>
                </a:solidFill>
              </a:rPr>
            </a:br>
            <a:r>
              <a:rPr lang="fr-FR" sz="2800" b="1" dirty="0">
                <a:solidFill>
                  <a:srgbClr val="000000"/>
                </a:solidFill>
              </a:rPr>
              <a:t>La sensibilité aux conflits ne signifie pas que vous êtes à l'abri des conflits!</a:t>
            </a:r>
            <a:endParaRPr lang="en-GB" sz="2800" b="1" dirty="0">
              <a:solidFill>
                <a:srgbClr val="000000"/>
              </a:solidFill>
            </a:endParaRPr>
          </a:p>
        </p:txBody>
      </p:sp>
      <p:sp>
        <p:nvSpPr>
          <p:cNvPr id="38"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 name="Graphic 19" descr="Slippery">
            <a:extLst>
              <a:ext uri="{FF2B5EF4-FFF2-40B4-BE49-F238E27FC236}">
                <a16:creationId xmlns:a16="http://schemas.microsoft.com/office/drawing/2014/main" id="{AA4A8FD1-9A8D-4856-B610-F0083839D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9770" y="1815320"/>
            <a:ext cx="4141760" cy="4141760"/>
          </a:xfrm>
          <a:prstGeom prst="rect">
            <a:avLst/>
          </a:prstGeom>
        </p:spPr>
      </p:pic>
    </p:spTree>
    <p:extLst>
      <p:ext uri="{BB962C8B-B14F-4D97-AF65-F5344CB8AC3E}">
        <p14:creationId xmlns:p14="http://schemas.microsoft.com/office/powerpoint/2010/main" val="20505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0F0037-ABAD-41C2-86E1-81EFCBD47BBC}"/>
              </a:ext>
            </a:extLst>
          </p:cNvPr>
          <p:cNvSpPr>
            <a:spLocks noGrp="1"/>
          </p:cNvSpPr>
          <p:nvPr>
            <p:ph type="title"/>
          </p:nvPr>
        </p:nvSpPr>
        <p:spPr>
          <a:xfrm>
            <a:off x="2726432" y="2994403"/>
            <a:ext cx="6739136" cy="2387918"/>
          </a:xfrm>
        </p:spPr>
        <p:txBody>
          <a:bodyPr vert="horz" lIns="91440" tIns="45720" rIns="91440" bIns="45720" rtlCol="0" anchor="b">
            <a:normAutofit fontScale="90000"/>
          </a:bodyPr>
          <a:lstStyle/>
          <a:p>
            <a:pPr algn="ctr"/>
            <a:r>
              <a:rPr lang="fr-FR" sz="6600" dirty="0">
                <a:solidFill>
                  <a:srgbClr val="FFFFFF"/>
                </a:solidFill>
              </a:rPr>
              <a:t>Comprendre les conflits: La sensibilité ne suffit pas ... vous devez agir en conséquence</a:t>
            </a:r>
            <a:endParaRPr lang="en-US" sz="6600" kern="1200" dirty="0">
              <a:solidFill>
                <a:srgbClr val="FFFFFF"/>
              </a:solidFill>
              <a:latin typeface="+mj-lt"/>
              <a:ea typeface="+mj-ea"/>
              <a:cs typeface="+mj-cs"/>
            </a:endParaRPr>
          </a:p>
        </p:txBody>
      </p:sp>
    </p:spTree>
    <p:extLst>
      <p:ext uri="{BB962C8B-B14F-4D97-AF65-F5344CB8AC3E}">
        <p14:creationId xmlns:p14="http://schemas.microsoft.com/office/powerpoint/2010/main" val="362546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199" y="4525347"/>
            <a:ext cx="6801321" cy="1737360"/>
          </a:xfrm>
        </p:spPr>
        <p:txBody>
          <a:bodyPr anchor="ctr">
            <a:normAutofit fontScale="90000"/>
          </a:bodyPr>
          <a:lstStyle/>
          <a:p>
            <a:pPr algn="r"/>
            <a:r>
              <a:rPr lang="en-US" sz="3800" b="1" dirty="0" err="1"/>
              <a:t>Partie</a:t>
            </a:r>
            <a:r>
              <a:rPr lang="en-US" sz="3800" b="1" dirty="0"/>
              <a:t> II</a:t>
            </a:r>
            <a:br>
              <a:rPr lang="en-US" sz="3800" b="1" dirty="0"/>
            </a:br>
            <a:r>
              <a:rPr lang="fr-FR" sz="3800" b="1" dirty="0"/>
              <a:t>Qu'est-ce que la sensibilité aux conflits?</a:t>
            </a:r>
            <a:br>
              <a:rPr lang="en-US" sz="3800" dirty="0"/>
            </a:br>
            <a:endParaRPr lang="en-US" sz="3800" b="1" dirty="0"/>
          </a:p>
        </p:txBody>
      </p:sp>
      <p:sp>
        <p:nvSpPr>
          <p:cNvPr id="3" name="Subtitle 2"/>
          <p:cNvSpPr>
            <a:spLocks noGrp="1"/>
          </p:cNvSpPr>
          <p:nvPr>
            <p:ph type="subTitle" idx="1"/>
          </p:nvPr>
        </p:nvSpPr>
        <p:spPr>
          <a:xfrm>
            <a:off x="7961258" y="4525347"/>
            <a:ext cx="3258675" cy="1737360"/>
          </a:xfrm>
        </p:spPr>
        <p:txBody>
          <a:bodyPr anchor="ctr">
            <a:normAutofit/>
          </a:bodyPr>
          <a:lstStyle/>
          <a:p>
            <a:pPr algn="l"/>
            <a:r>
              <a:rPr lang="en-US"/>
              <a:t> </a:t>
            </a:r>
            <a:endParaRPr lang="en-US" b="1"/>
          </a:p>
          <a:p>
            <a:pPr algn="l"/>
            <a:endParaRPr lang="en-US" b="1"/>
          </a:p>
          <a:p>
            <a:pPr algn="l"/>
            <a:endParaRPr lang="en-US" b="1"/>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1082528" y="6356350"/>
            <a:ext cx="365760" cy="365125"/>
          </a:xfrm>
          <a:prstGeom prst="ellipse">
            <a:avLst/>
          </a:prstGeom>
          <a:solidFill>
            <a:srgbClr val="7F7F7F"/>
          </a:solidFill>
        </p:spPr>
        <p:txBody>
          <a:bodyPr>
            <a:normAutofit/>
          </a:bodyPr>
          <a:lstStyle/>
          <a:p>
            <a:pPr algn="ctr">
              <a:spcAft>
                <a:spcPts val="600"/>
              </a:spcAft>
            </a:pPr>
            <a:fld id="{1E40BB70-EB3D-6D4C-8CFA-D73112F8F6EC}" type="slidenum">
              <a:rPr lang="en-US" sz="1050">
                <a:solidFill>
                  <a:srgbClr val="FFFFFF"/>
                </a:solidFill>
              </a:rPr>
              <a:pPr algn="ctr">
                <a:spcAft>
                  <a:spcPts val="600"/>
                </a:spcAft>
              </a:pPr>
              <a:t>3</a:t>
            </a:fld>
            <a:endParaRPr lang="en-US" sz="1050">
              <a:solidFill>
                <a:srgbClr val="FFFFFF"/>
              </a:solidFill>
            </a:endParaRPr>
          </a:p>
        </p:txBody>
      </p:sp>
      <p:sp>
        <p:nvSpPr>
          <p:cNvPr id="5" name="TextBox 4"/>
          <p:cNvSpPr txBox="1"/>
          <p:nvPr/>
        </p:nvSpPr>
        <p:spPr>
          <a:xfrm>
            <a:off x="2689412" y="1112109"/>
            <a:ext cx="6432176" cy="1785104"/>
          </a:xfrm>
          <a:prstGeom prst="rect">
            <a:avLst/>
          </a:prstGeom>
          <a:noFill/>
        </p:spPr>
        <p:txBody>
          <a:bodyPr wrap="square" rtlCol="0">
            <a:spAutoFit/>
          </a:bodyPr>
          <a:lstStyle/>
          <a:p>
            <a:pPr>
              <a:spcAft>
                <a:spcPts val="600"/>
              </a:spcAft>
            </a:pPr>
            <a:endParaRPr lang="en-US">
              <a:latin typeface="Zawgyi-One" panose="020B0604030504040204" pitchFamily="34" charset="0"/>
              <a:cs typeface="Zawgyi-One" panose="020B0604030504040204" pitchFamily="34" charset="0"/>
            </a:endParaRPr>
          </a:p>
          <a:p>
            <a:pPr>
              <a:spcAft>
                <a:spcPts val="600"/>
              </a:spcAft>
            </a:pPr>
            <a:endParaRPr lang="en-US">
              <a:latin typeface="Zawgyi-One" panose="020B0604030504040204" pitchFamily="34" charset="0"/>
              <a:cs typeface="Zawgyi-One" panose="020B0604030504040204" pitchFamily="34" charset="0"/>
            </a:endParaRPr>
          </a:p>
          <a:p>
            <a:pPr>
              <a:spcAft>
                <a:spcPts val="600"/>
              </a:spcAft>
            </a:pPr>
            <a:endParaRPr lang="en-US">
              <a:latin typeface="Zawgyi-One" panose="020B0604030504040204" pitchFamily="34" charset="0"/>
              <a:cs typeface="Zawgyi-One" panose="020B0604030504040204" pitchFamily="34" charset="0"/>
            </a:endParaRPr>
          </a:p>
          <a:p>
            <a:pPr>
              <a:spcAft>
                <a:spcPts val="600"/>
              </a:spcAft>
            </a:pPr>
            <a:r>
              <a:rPr lang="en-US" dirty="0"/>
              <a:t> </a:t>
            </a:r>
            <a:endParaRPr lang="en-US"/>
          </a:p>
          <a:p>
            <a:pPr>
              <a:spcAft>
                <a:spcPts val="600"/>
              </a:spcAft>
            </a:pPr>
            <a:endParaRPr lang="en-US"/>
          </a:p>
        </p:txBody>
      </p:sp>
      <p:sp>
        <p:nvSpPr>
          <p:cNvPr id="6" name="TextBox 5">
            <a:extLst>
              <a:ext uri="{FF2B5EF4-FFF2-40B4-BE49-F238E27FC236}">
                <a16:creationId xmlns:a16="http://schemas.microsoft.com/office/drawing/2014/main" id="{6ABBC8C0-876B-4DFA-9D4C-FEE92881B187}"/>
              </a:ext>
            </a:extLst>
          </p:cNvPr>
          <p:cNvSpPr txBox="1"/>
          <p:nvPr/>
        </p:nvSpPr>
        <p:spPr>
          <a:xfrm>
            <a:off x="7961259" y="4525347"/>
            <a:ext cx="3708228" cy="1384995"/>
          </a:xfrm>
          <a:prstGeom prst="rect">
            <a:avLst/>
          </a:prstGeom>
          <a:noFill/>
        </p:spPr>
        <p:txBody>
          <a:bodyPr wrap="square" rtlCol="0">
            <a:spAutoFit/>
          </a:bodyPr>
          <a:lstStyle/>
          <a:p>
            <a:r>
              <a:rPr lang="fr-FR" sz="2800" dirty="0">
                <a:solidFill>
                  <a:srgbClr val="C00000"/>
                </a:solidFill>
              </a:rPr>
              <a:t>Par deux, discutez de ce que vous pensez être la sensibilité au conflit</a:t>
            </a:r>
            <a:endParaRPr lang="en-GB" sz="2800" dirty="0">
              <a:solidFill>
                <a:srgbClr val="C00000"/>
              </a:solidFill>
            </a:endParaRPr>
          </a:p>
        </p:txBody>
      </p:sp>
    </p:spTree>
    <p:extLst>
      <p:ext uri="{BB962C8B-B14F-4D97-AF65-F5344CB8AC3E}">
        <p14:creationId xmlns:p14="http://schemas.microsoft.com/office/powerpoint/2010/main" val="88907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B9C3-95F4-45FE-A8AB-00DC2641491D}"/>
              </a:ext>
            </a:extLst>
          </p:cNvPr>
          <p:cNvSpPr>
            <a:spLocks noGrp="1"/>
          </p:cNvSpPr>
          <p:nvPr>
            <p:ph type="title"/>
          </p:nvPr>
        </p:nvSpPr>
        <p:spPr/>
        <p:txBody>
          <a:bodyPr/>
          <a:lstStyle/>
          <a:p>
            <a:r>
              <a:rPr lang="en-GB" dirty="0"/>
              <a:t>Defining Conflict</a:t>
            </a:r>
          </a:p>
        </p:txBody>
      </p:sp>
      <p:sp>
        <p:nvSpPr>
          <p:cNvPr id="3" name="Content Placeholder 2">
            <a:extLst>
              <a:ext uri="{FF2B5EF4-FFF2-40B4-BE49-F238E27FC236}">
                <a16:creationId xmlns:a16="http://schemas.microsoft.com/office/drawing/2014/main" id="{01D794CC-CADF-43DE-980A-4D7FAD4E0D6D}"/>
              </a:ext>
            </a:extLst>
          </p:cNvPr>
          <p:cNvSpPr>
            <a:spLocks noGrp="1"/>
          </p:cNvSpPr>
          <p:nvPr>
            <p:ph sz="half" idx="1"/>
          </p:nvPr>
        </p:nvSpPr>
        <p:spPr/>
        <p:txBody>
          <a:bodyPr>
            <a:normAutofit fontScale="77500" lnSpcReduction="20000"/>
          </a:bodyPr>
          <a:lstStyle/>
          <a:p>
            <a:r>
              <a:rPr lang="en-US" dirty="0"/>
              <a:t>Conflict tends to involve a disagreement among two or more parties. It can become particularly harmful when </a:t>
            </a:r>
            <a:r>
              <a:rPr lang="en-US" b="1" u="sng" dirty="0"/>
              <a:t>violence </a:t>
            </a:r>
            <a:r>
              <a:rPr lang="en-US" dirty="0"/>
              <a:t>is introduced.</a:t>
            </a:r>
          </a:p>
          <a:p>
            <a:r>
              <a:rPr lang="en-US" dirty="0"/>
              <a:t>Violence can manifest in different forms, such as structural, cultural, and/or direct violence. All of forms of violence can cause harm and should not be ignored.</a:t>
            </a:r>
          </a:p>
          <a:p>
            <a:r>
              <a:rPr lang="en-US" dirty="0"/>
              <a:t>Violent conflict is often described as a disagreement between two (or more) actors that strive to acquire scarce resources, or settle competing interests, with the use (or threat of) direct physical force.</a:t>
            </a:r>
          </a:p>
          <a:p>
            <a:r>
              <a:rPr lang="en-US" dirty="0"/>
              <a:t>The term “conflict” in the context of this workshop refers to violent conflict.  </a:t>
            </a:r>
          </a:p>
          <a:p>
            <a:endParaRPr lang="en-US" dirty="0"/>
          </a:p>
        </p:txBody>
      </p:sp>
      <p:sp>
        <p:nvSpPr>
          <p:cNvPr id="4" name="Content Placeholder 3">
            <a:extLst>
              <a:ext uri="{FF2B5EF4-FFF2-40B4-BE49-F238E27FC236}">
                <a16:creationId xmlns:a16="http://schemas.microsoft.com/office/drawing/2014/main" id="{1B3DFBBA-9AAD-47B4-B4A1-A93E5F280471}"/>
              </a:ext>
            </a:extLst>
          </p:cNvPr>
          <p:cNvSpPr>
            <a:spLocks noGrp="1"/>
          </p:cNvSpPr>
          <p:nvPr>
            <p:ph sz="half" idx="2"/>
          </p:nvPr>
        </p:nvSpPr>
        <p:spPr>
          <a:xfrm>
            <a:off x="5784351" y="536685"/>
            <a:ext cx="6565186" cy="6162066"/>
          </a:xfrm>
        </p:spPr>
        <p:txBody>
          <a:bodyPr>
            <a:normAutofit fontScale="77500" lnSpcReduction="20000"/>
          </a:bodyPr>
          <a:lstStyle/>
          <a:p>
            <a:r>
              <a:rPr lang="fr-FR" sz="3600" dirty="0"/>
              <a:t>Les conflits ont tendance à impliquer un désaccord entre deux parties ou plus. Elle peut devenir particulièrement nocive lorsque la violence est introduite.</a:t>
            </a:r>
          </a:p>
          <a:p>
            <a:r>
              <a:rPr lang="fr-FR" sz="3600" dirty="0"/>
              <a:t>La violence peut se manifester sous différentes formes, telles que la violence structurelle, culturelle et/ou directe. Toutes les formes de violence peuvent causer du tort et ne doivent pas être ignorées. </a:t>
            </a:r>
          </a:p>
          <a:p>
            <a:r>
              <a:rPr lang="fr-FR" sz="3600" dirty="0"/>
              <a:t>Les conflits violents sont souvent décrits comme un désaccord entre deux (ou plusieurs) acteurs qui s'efforcent d'acquérir des ressources limitées, ou de régler des intérêts contradictoires, avec l'utilisation (ou la menace de) la force physique directe.</a:t>
            </a:r>
          </a:p>
          <a:p>
            <a:r>
              <a:rPr lang="fr-FR" sz="3600" dirty="0"/>
              <a:t>Le terme « conflit » dans le cadre de cet atelier fait référence aux conflits violents. </a:t>
            </a:r>
          </a:p>
          <a:p>
            <a:endParaRPr lang="fr-FR" dirty="0"/>
          </a:p>
          <a:p>
            <a:endParaRPr lang="fr-FR" dirty="0"/>
          </a:p>
          <a:p>
            <a:endParaRPr lang="en-GB" dirty="0"/>
          </a:p>
        </p:txBody>
      </p:sp>
    </p:spTree>
    <p:extLst>
      <p:ext uri="{BB962C8B-B14F-4D97-AF65-F5344CB8AC3E}">
        <p14:creationId xmlns:p14="http://schemas.microsoft.com/office/powerpoint/2010/main" val="33127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F7DAC-2829-44AF-90EF-B1D30527F93F}"/>
              </a:ext>
            </a:extLst>
          </p:cNvPr>
          <p:cNvSpPr>
            <a:spLocks noGrp="1"/>
          </p:cNvSpPr>
          <p:nvPr>
            <p:ph sz="half" idx="1"/>
          </p:nvPr>
        </p:nvSpPr>
        <p:spPr>
          <a:xfrm>
            <a:off x="97971" y="1371600"/>
            <a:ext cx="4060372" cy="5192486"/>
          </a:xfrm>
        </p:spPr>
        <p:txBody>
          <a:bodyPr anchor="ctr">
            <a:noAutofit/>
          </a:bodyPr>
          <a:lstStyle/>
          <a:p>
            <a:pPr>
              <a:lnSpc>
                <a:spcPct val="90000"/>
              </a:lnSpc>
            </a:pPr>
            <a:r>
              <a:rPr lang="en-US" sz="1600" dirty="0">
                <a:solidFill>
                  <a:srgbClr val="FFFFFF"/>
                </a:solidFill>
              </a:rPr>
              <a:t>In complex settings, good intentions can sometimes inadvertently make a situation worse. Conflict Sensitivity is based on the premise that the provision of assistance is not neutral especially when applied to areas affected by violent conflict. </a:t>
            </a:r>
          </a:p>
          <a:p>
            <a:pPr>
              <a:lnSpc>
                <a:spcPct val="90000"/>
              </a:lnSpc>
            </a:pPr>
            <a:r>
              <a:rPr lang="en-US" sz="1600" dirty="0">
                <a:solidFill>
                  <a:srgbClr val="FFFFFF"/>
                </a:solidFill>
              </a:rPr>
              <a:t>Seen through this lens, In settings affected by violent conflict assistance is a form of resource that can be misused to strengthen one side of a conflict and/or weaken an opposing side. The possibility of substantial harm increases when interventions fail to identify and address the detrimental effects of otherwise well-intended actions. </a:t>
            </a:r>
          </a:p>
          <a:p>
            <a:pPr>
              <a:lnSpc>
                <a:spcPct val="90000"/>
              </a:lnSpc>
            </a:pPr>
            <a:r>
              <a:rPr lang="en-US" sz="1600" dirty="0">
                <a:solidFill>
                  <a:srgbClr val="FFFFFF"/>
                </a:solidFill>
              </a:rPr>
              <a:t>Conflict Sensitivity is therefore not just an important instrument to avoid inadvertently fueling violent conflict (Do No Harm), but one that can also be used to enhance the effectiveness of assistance. For instance, by reinforcing opportunities to promote peace.</a:t>
            </a:r>
            <a:endParaRPr lang="en-GB" sz="1600" dirty="0">
              <a:solidFill>
                <a:srgbClr val="FFFFFF"/>
              </a:solidFill>
            </a:endParaRPr>
          </a:p>
        </p:txBody>
      </p:sp>
      <p:sp>
        <p:nvSpPr>
          <p:cNvPr id="4" name="Content Placeholder 3">
            <a:extLst>
              <a:ext uri="{FF2B5EF4-FFF2-40B4-BE49-F238E27FC236}">
                <a16:creationId xmlns:a16="http://schemas.microsoft.com/office/drawing/2014/main" id="{C80B9C34-4D3B-4EF9-9662-7AF25CFE3AB2}"/>
              </a:ext>
            </a:extLst>
          </p:cNvPr>
          <p:cNvSpPr>
            <a:spLocks noGrp="1"/>
          </p:cNvSpPr>
          <p:nvPr>
            <p:ph sz="half" idx="2"/>
          </p:nvPr>
        </p:nvSpPr>
        <p:spPr>
          <a:xfrm>
            <a:off x="97971" y="769434"/>
            <a:ext cx="11640620" cy="7835134"/>
          </a:xfrm>
        </p:spPr>
        <p:txBody>
          <a:bodyPr>
            <a:noAutofit/>
          </a:bodyPr>
          <a:lstStyle/>
          <a:p>
            <a:r>
              <a:rPr lang="fr-FR" dirty="0"/>
              <a:t>Dans des contextes complexes, les bonnes intentions peuvent parfois, par inadvertance, aggraver la situation. La sensibilité aux conflits repose sur la prémisse que la fourniture d'une assistance n'est pas neutre, surtout lorsqu'elle est appliquée aux zones touchées par des conflits violents. </a:t>
            </a:r>
          </a:p>
          <a:p>
            <a:r>
              <a:rPr lang="fr-FR" dirty="0"/>
              <a:t>Vu sous cette optique, dans les contextes touchés par l'assistance aux conflits violents est une forme de ressource qui peut être utilisée à mauvais escient pour renforcer un côté d'un conflit et / ou affaiblir une partie opposée. La possibilité d'un préjudice important augmente lorsque les interventions ne tiennent pas compte des effets néfastes d'actions autrement bien intentionnels. </a:t>
            </a:r>
          </a:p>
          <a:p>
            <a:r>
              <a:rPr lang="fr-FR" dirty="0"/>
              <a:t>La sensibilité aux conflits n'est donc pas seulement un instrument important pour éviter d'alimenter par inadvertance les conflits violents (Do No Harm), mais aussi un instrument qui peut également être utilisé pour améliorer l'efficacité de l'assistance. Par exemple, en renforçant les possibilités de promouvoir la paix</a:t>
            </a:r>
            <a:endParaRPr lang="en-GB" dirty="0"/>
          </a:p>
        </p:txBody>
      </p:sp>
      <p:sp>
        <p:nvSpPr>
          <p:cNvPr id="7" name="TextBox 6">
            <a:extLst>
              <a:ext uri="{FF2B5EF4-FFF2-40B4-BE49-F238E27FC236}">
                <a16:creationId xmlns:a16="http://schemas.microsoft.com/office/drawing/2014/main" id="{95BDEDC3-EED7-480D-A858-1B8E14A6CB38}"/>
              </a:ext>
            </a:extLst>
          </p:cNvPr>
          <p:cNvSpPr txBox="1"/>
          <p:nvPr/>
        </p:nvSpPr>
        <p:spPr>
          <a:xfrm>
            <a:off x="1629936" y="144966"/>
            <a:ext cx="8932127" cy="523220"/>
          </a:xfrm>
          <a:prstGeom prst="rect">
            <a:avLst/>
          </a:prstGeom>
          <a:noFill/>
        </p:spPr>
        <p:txBody>
          <a:bodyPr wrap="square" rtlCol="0">
            <a:spAutoFit/>
          </a:bodyPr>
          <a:lstStyle/>
          <a:p>
            <a:r>
              <a:rPr lang="en-GB" sz="2800" dirty="0"/>
              <a:t>Understanding Conflict Sensitivity</a:t>
            </a:r>
          </a:p>
        </p:txBody>
      </p:sp>
    </p:spTree>
    <p:extLst>
      <p:ext uri="{BB962C8B-B14F-4D97-AF65-F5344CB8AC3E}">
        <p14:creationId xmlns:p14="http://schemas.microsoft.com/office/powerpoint/2010/main" val="5093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0">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0D358D-CEAB-43ED-9665-DC502B25A255}"/>
              </a:ext>
            </a:extLst>
          </p:cNvPr>
          <p:cNvSpPr>
            <a:spLocks noGrp="1"/>
          </p:cNvSpPr>
          <p:nvPr>
            <p:ph type="ctrTitle"/>
          </p:nvPr>
        </p:nvSpPr>
        <p:spPr>
          <a:xfrm>
            <a:off x="2726637" y="611049"/>
            <a:ext cx="6339840" cy="916441"/>
          </a:xfrm>
        </p:spPr>
        <p:txBody>
          <a:bodyPr>
            <a:normAutofit fontScale="90000"/>
          </a:bodyPr>
          <a:lstStyle/>
          <a:p>
            <a:r>
              <a:rPr lang="en-US" sz="4100" b="1" dirty="0">
                <a:solidFill>
                  <a:schemeClr val="tx1">
                    <a:lumMod val="85000"/>
                    <a:lumOff val="15000"/>
                  </a:schemeClr>
                </a:solidFill>
              </a:rPr>
              <a:t>Quelle </a:t>
            </a:r>
            <a:r>
              <a:rPr lang="en-US" sz="4100" b="1" dirty="0" err="1">
                <a:solidFill>
                  <a:schemeClr val="tx1">
                    <a:lumMod val="85000"/>
                    <a:lumOff val="15000"/>
                  </a:schemeClr>
                </a:solidFill>
              </a:rPr>
              <a:t>est</a:t>
            </a:r>
            <a:r>
              <a:rPr lang="en-US" sz="4100" b="1" dirty="0">
                <a:solidFill>
                  <a:schemeClr val="tx1">
                    <a:lumMod val="85000"/>
                    <a:lumOff val="15000"/>
                  </a:schemeClr>
                </a:solidFill>
              </a:rPr>
              <a:t> la </a:t>
            </a:r>
            <a:r>
              <a:rPr lang="en-US" sz="4100" b="1" dirty="0" err="1">
                <a:solidFill>
                  <a:schemeClr val="tx1">
                    <a:lumMod val="85000"/>
                    <a:lumOff val="15000"/>
                  </a:schemeClr>
                </a:solidFill>
              </a:rPr>
              <a:t>différence</a:t>
            </a:r>
            <a:br>
              <a:rPr lang="en-US" sz="4100" b="1" dirty="0">
                <a:solidFill>
                  <a:schemeClr val="tx1">
                    <a:lumMod val="85000"/>
                    <a:lumOff val="15000"/>
                  </a:schemeClr>
                </a:solidFill>
              </a:rPr>
            </a:br>
            <a:r>
              <a:rPr lang="en-US" sz="4100" b="1" dirty="0">
                <a:solidFill>
                  <a:schemeClr val="tx1">
                    <a:lumMod val="85000"/>
                    <a:lumOff val="15000"/>
                  </a:schemeClr>
                </a:solidFill>
              </a:rPr>
              <a:t>Entre..</a:t>
            </a:r>
            <a:endParaRPr lang="en-GB" sz="4100" b="1" dirty="0">
              <a:solidFill>
                <a:schemeClr val="tx1">
                  <a:lumMod val="85000"/>
                  <a:lumOff val="15000"/>
                </a:schemeClr>
              </a:solidFill>
            </a:endParaRPr>
          </a:p>
        </p:txBody>
      </p:sp>
      <p:sp>
        <p:nvSpPr>
          <p:cNvPr id="4" name="Subtitle 3">
            <a:extLst>
              <a:ext uri="{FF2B5EF4-FFF2-40B4-BE49-F238E27FC236}">
                <a16:creationId xmlns:a16="http://schemas.microsoft.com/office/drawing/2014/main" id="{53252F59-D65F-46A3-9303-5128724CCC4A}"/>
              </a:ext>
            </a:extLst>
          </p:cNvPr>
          <p:cNvSpPr>
            <a:spLocks noGrp="1"/>
          </p:cNvSpPr>
          <p:nvPr>
            <p:ph type="subTitle" idx="1"/>
          </p:nvPr>
        </p:nvSpPr>
        <p:spPr>
          <a:xfrm>
            <a:off x="1158240" y="4700588"/>
            <a:ext cx="5252288" cy="1655762"/>
          </a:xfrm>
        </p:spPr>
        <p:txBody>
          <a:bodyPr>
            <a:normAutofit/>
          </a:bodyPr>
          <a:lstStyle/>
          <a:p>
            <a:pPr algn="l"/>
            <a:r>
              <a:rPr lang="en-US" sz="4000" dirty="0" err="1">
                <a:solidFill>
                  <a:schemeClr val="bg1"/>
                </a:solidFill>
              </a:rPr>
              <a:t>Sensibilité</a:t>
            </a:r>
            <a:r>
              <a:rPr lang="en-US" sz="4000" dirty="0">
                <a:solidFill>
                  <a:schemeClr val="bg1"/>
                </a:solidFill>
              </a:rPr>
              <a:t> aux </a:t>
            </a:r>
            <a:r>
              <a:rPr lang="en-US" sz="4000" dirty="0" err="1">
                <a:solidFill>
                  <a:schemeClr val="bg1"/>
                </a:solidFill>
              </a:rPr>
              <a:t>conflits</a:t>
            </a:r>
            <a:r>
              <a:rPr lang="en-US" sz="4000" dirty="0">
                <a:solidFill>
                  <a:schemeClr val="bg1"/>
                </a:solidFill>
              </a:rPr>
              <a:t>?</a:t>
            </a:r>
            <a:endParaRPr lang="en-GB" sz="4000" dirty="0">
              <a:solidFill>
                <a:schemeClr val="bg1"/>
              </a:solidFill>
            </a:endParaRPr>
          </a:p>
        </p:txBody>
      </p:sp>
      <p:cxnSp>
        <p:nvCxnSpPr>
          <p:cNvPr id="23" name="Straight Connector 12">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Oval 14">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ubtitle 3">
            <a:extLst>
              <a:ext uri="{FF2B5EF4-FFF2-40B4-BE49-F238E27FC236}">
                <a16:creationId xmlns:a16="http://schemas.microsoft.com/office/drawing/2014/main" id="{7D69D12E-E4E0-48CF-8C75-3F12EC743806}"/>
              </a:ext>
            </a:extLst>
          </p:cNvPr>
          <p:cNvSpPr txBox="1">
            <a:spLocks/>
          </p:cNvSpPr>
          <p:nvPr/>
        </p:nvSpPr>
        <p:spPr>
          <a:xfrm>
            <a:off x="8566681" y="2500110"/>
            <a:ext cx="2793284" cy="1542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solidFill>
                  <a:schemeClr val="bg1"/>
                </a:solidFill>
              </a:rPr>
              <a:t>Do No Harm / </a:t>
            </a:r>
            <a:r>
              <a:rPr lang="fr-FR" sz="3200" dirty="0">
                <a:solidFill>
                  <a:schemeClr val="bg1"/>
                </a:solidFill>
              </a:rPr>
              <a:t>Ne pas nuire</a:t>
            </a:r>
            <a:r>
              <a:rPr lang="en-US" sz="3200" dirty="0">
                <a:solidFill>
                  <a:schemeClr val="bg1"/>
                </a:solidFill>
              </a:rPr>
              <a:t>?</a:t>
            </a:r>
            <a:endParaRPr lang="en-GB" sz="3200" dirty="0">
              <a:solidFill>
                <a:schemeClr val="bg1"/>
              </a:solidFill>
            </a:endParaRPr>
          </a:p>
        </p:txBody>
      </p:sp>
      <p:sp>
        <p:nvSpPr>
          <p:cNvPr id="16" name="TextBox 15">
            <a:extLst>
              <a:ext uri="{FF2B5EF4-FFF2-40B4-BE49-F238E27FC236}">
                <a16:creationId xmlns:a16="http://schemas.microsoft.com/office/drawing/2014/main" id="{B05C97A1-9C80-41EC-BD1F-F1983CD27238}"/>
              </a:ext>
            </a:extLst>
          </p:cNvPr>
          <p:cNvSpPr txBox="1"/>
          <p:nvPr/>
        </p:nvSpPr>
        <p:spPr>
          <a:xfrm>
            <a:off x="7435656" y="5176984"/>
            <a:ext cx="4325821" cy="1384995"/>
          </a:xfrm>
          <a:prstGeom prst="rect">
            <a:avLst/>
          </a:prstGeom>
          <a:noFill/>
        </p:spPr>
        <p:txBody>
          <a:bodyPr wrap="square" rtlCol="0">
            <a:spAutoFit/>
          </a:bodyPr>
          <a:lstStyle/>
          <a:p>
            <a:r>
              <a:rPr lang="fr-FR" sz="2800" dirty="0">
                <a:solidFill>
                  <a:srgbClr val="C00000"/>
                </a:solidFill>
              </a:rPr>
              <a:t>Par deux, discutez de ce que vous pensez être la différence</a:t>
            </a:r>
            <a:endParaRPr lang="en-GB" sz="2800" dirty="0">
              <a:solidFill>
                <a:srgbClr val="C00000"/>
              </a:solidFill>
            </a:endParaRPr>
          </a:p>
        </p:txBody>
      </p:sp>
    </p:spTree>
    <p:extLst>
      <p:ext uri="{BB962C8B-B14F-4D97-AF65-F5344CB8AC3E}">
        <p14:creationId xmlns:p14="http://schemas.microsoft.com/office/powerpoint/2010/main" val="22068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CEC0A7-B49E-4DE9-9DBF-E096AFB6C4A4}"/>
              </a:ext>
            </a:extLst>
          </p:cNvPr>
          <p:cNvSpPr txBox="1"/>
          <p:nvPr/>
        </p:nvSpPr>
        <p:spPr>
          <a:xfrm>
            <a:off x="8829964" y="1588655"/>
            <a:ext cx="2299854" cy="1938992"/>
          </a:xfrm>
          <a:prstGeom prst="rect">
            <a:avLst/>
          </a:prstGeom>
          <a:noFill/>
        </p:spPr>
        <p:txBody>
          <a:bodyPr wrap="square" rtlCol="0">
            <a:spAutoFit/>
          </a:bodyPr>
          <a:lstStyle/>
          <a:p>
            <a:r>
              <a:rPr lang="en-US" sz="4000" dirty="0" err="1">
                <a:solidFill>
                  <a:schemeClr val="bg1"/>
                </a:solidFill>
              </a:rPr>
              <a:t>Sensibilité</a:t>
            </a:r>
            <a:r>
              <a:rPr lang="en-US" sz="4000" dirty="0">
                <a:solidFill>
                  <a:schemeClr val="bg1"/>
                </a:solidFill>
              </a:rPr>
              <a:t> aux </a:t>
            </a:r>
            <a:r>
              <a:rPr lang="en-US" sz="4000" dirty="0" err="1">
                <a:solidFill>
                  <a:schemeClr val="bg1"/>
                </a:solidFill>
              </a:rPr>
              <a:t>conflits</a:t>
            </a:r>
            <a:endParaRPr lang="en-GB" sz="4000" dirty="0">
              <a:solidFill>
                <a:schemeClr val="bg1"/>
              </a:solidFill>
            </a:endParaRPr>
          </a:p>
        </p:txBody>
      </p:sp>
      <p:sp>
        <p:nvSpPr>
          <p:cNvPr id="8" name="TextBox 7">
            <a:extLst>
              <a:ext uri="{FF2B5EF4-FFF2-40B4-BE49-F238E27FC236}">
                <a16:creationId xmlns:a16="http://schemas.microsoft.com/office/drawing/2014/main" id="{1A56D202-2E93-411A-9A4D-60F83E92815A}"/>
              </a:ext>
            </a:extLst>
          </p:cNvPr>
          <p:cNvSpPr txBox="1"/>
          <p:nvPr/>
        </p:nvSpPr>
        <p:spPr>
          <a:xfrm>
            <a:off x="1939254" y="4630736"/>
            <a:ext cx="3753658" cy="1446550"/>
          </a:xfrm>
          <a:prstGeom prst="rect">
            <a:avLst/>
          </a:prstGeom>
          <a:noFill/>
        </p:spPr>
        <p:txBody>
          <a:bodyPr wrap="square" rtlCol="0">
            <a:spAutoFit/>
          </a:bodyPr>
          <a:lstStyle/>
          <a:p>
            <a:r>
              <a:rPr lang="en-US" sz="4400" dirty="0">
                <a:solidFill>
                  <a:schemeClr val="bg1"/>
                </a:solidFill>
              </a:rPr>
              <a:t>consolidation de la </a:t>
            </a:r>
            <a:r>
              <a:rPr lang="en-US" sz="4400" dirty="0" err="1">
                <a:solidFill>
                  <a:schemeClr val="bg1"/>
                </a:solidFill>
              </a:rPr>
              <a:t>paix</a:t>
            </a:r>
            <a:r>
              <a:rPr lang="en-US" sz="4400" dirty="0">
                <a:solidFill>
                  <a:schemeClr val="bg1"/>
                </a:solidFill>
              </a:rPr>
              <a:t>?</a:t>
            </a:r>
            <a:endParaRPr lang="en-GB" sz="4400" dirty="0">
              <a:solidFill>
                <a:schemeClr val="bg1"/>
              </a:solidFill>
            </a:endParaRPr>
          </a:p>
        </p:txBody>
      </p:sp>
      <p:sp>
        <p:nvSpPr>
          <p:cNvPr id="10" name="TextBox 9">
            <a:extLst>
              <a:ext uri="{FF2B5EF4-FFF2-40B4-BE49-F238E27FC236}">
                <a16:creationId xmlns:a16="http://schemas.microsoft.com/office/drawing/2014/main" id="{68C7B5FC-5579-48F3-9838-1EE04D1253E3}"/>
              </a:ext>
            </a:extLst>
          </p:cNvPr>
          <p:cNvSpPr txBox="1"/>
          <p:nvPr/>
        </p:nvSpPr>
        <p:spPr>
          <a:xfrm>
            <a:off x="7252763" y="4698054"/>
            <a:ext cx="4325821" cy="1754326"/>
          </a:xfrm>
          <a:prstGeom prst="rect">
            <a:avLst/>
          </a:prstGeom>
          <a:noFill/>
        </p:spPr>
        <p:txBody>
          <a:bodyPr wrap="square" rtlCol="0">
            <a:spAutoFit/>
          </a:bodyPr>
          <a:lstStyle/>
          <a:p>
            <a:pPr algn="ctr"/>
            <a:r>
              <a:rPr lang="fr-FR" sz="3600" dirty="0">
                <a:solidFill>
                  <a:srgbClr val="C00000"/>
                </a:solidFill>
              </a:rPr>
              <a:t>Par deux, discutez de ce que vous pensez être la différence</a:t>
            </a:r>
            <a:endParaRPr lang="en-GB" sz="3600" dirty="0">
              <a:solidFill>
                <a:srgbClr val="C00000"/>
              </a:solidFill>
            </a:endParaRPr>
          </a:p>
        </p:txBody>
      </p:sp>
      <p:sp>
        <p:nvSpPr>
          <p:cNvPr id="12" name="Title 1">
            <a:extLst>
              <a:ext uri="{FF2B5EF4-FFF2-40B4-BE49-F238E27FC236}">
                <a16:creationId xmlns:a16="http://schemas.microsoft.com/office/drawing/2014/main" id="{4B4A444C-9857-4C67-95BE-D690EB96DEC7}"/>
              </a:ext>
            </a:extLst>
          </p:cNvPr>
          <p:cNvSpPr>
            <a:spLocks noGrp="1"/>
          </p:cNvSpPr>
          <p:nvPr>
            <p:ph type="ctrTitle"/>
          </p:nvPr>
        </p:nvSpPr>
        <p:spPr>
          <a:xfrm>
            <a:off x="1812925" y="696913"/>
            <a:ext cx="6340475" cy="619125"/>
          </a:xfrm>
        </p:spPr>
        <p:txBody>
          <a:bodyPr>
            <a:normAutofit fontScale="90000"/>
          </a:bodyPr>
          <a:lstStyle/>
          <a:p>
            <a:r>
              <a:rPr lang="en-US" sz="4100" b="1" dirty="0">
                <a:solidFill>
                  <a:schemeClr val="tx1">
                    <a:lumMod val="85000"/>
                    <a:lumOff val="15000"/>
                  </a:schemeClr>
                </a:solidFill>
              </a:rPr>
              <a:t>Quelle </a:t>
            </a:r>
            <a:r>
              <a:rPr lang="en-US" sz="4100" b="1" dirty="0" err="1">
                <a:solidFill>
                  <a:schemeClr val="tx1">
                    <a:lumMod val="85000"/>
                    <a:lumOff val="15000"/>
                  </a:schemeClr>
                </a:solidFill>
              </a:rPr>
              <a:t>est</a:t>
            </a:r>
            <a:r>
              <a:rPr lang="en-US" sz="4100" b="1" dirty="0">
                <a:solidFill>
                  <a:schemeClr val="tx1">
                    <a:lumMod val="85000"/>
                    <a:lumOff val="15000"/>
                  </a:schemeClr>
                </a:solidFill>
              </a:rPr>
              <a:t> la </a:t>
            </a:r>
            <a:r>
              <a:rPr lang="en-US" sz="4100" b="1" dirty="0" err="1">
                <a:solidFill>
                  <a:schemeClr val="tx1">
                    <a:lumMod val="85000"/>
                    <a:lumOff val="15000"/>
                  </a:schemeClr>
                </a:solidFill>
              </a:rPr>
              <a:t>différence</a:t>
            </a:r>
            <a:br>
              <a:rPr lang="en-US" sz="4100" b="1" dirty="0">
                <a:solidFill>
                  <a:schemeClr val="tx1">
                    <a:lumMod val="85000"/>
                    <a:lumOff val="15000"/>
                  </a:schemeClr>
                </a:solidFill>
              </a:rPr>
            </a:br>
            <a:r>
              <a:rPr lang="en-US" sz="4100" b="1" dirty="0">
                <a:solidFill>
                  <a:schemeClr val="tx1">
                    <a:lumMod val="85000"/>
                    <a:lumOff val="15000"/>
                  </a:schemeClr>
                </a:solidFill>
              </a:rPr>
              <a:t>Entre..</a:t>
            </a:r>
            <a:endParaRPr lang="en-GB" sz="4100" b="1" dirty="0">
              <a:solidFill>
                <a:schemeClr val="tx1">
                  <a:lumMod val="85000"/>
                  <a:lumOff val="15000"/>
                </a:schemeClr>
              </a:solidFill>
            </a:endParaRPr>
          </a:p>
        </p:txBody>
      </p:sp>
    </p:spTree>
    <p:extLst>
      <p:ext uri="{BB962C8B-B14F-4D97-AF65-F5344CB8AC3E}">
        <p14:creationId xmlns:p14="http://schemas.microsoft.com/office/powerpoint/2010/main" val="365041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eform: Shape 40">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8" name="Picture 27" descr="A picture containing hula-hoop, light, sky&#10;&#10;Description generated with high confidence">
            <a:extLst>
              <a:ext uri="{FF2B5EF4-FFF2-40B4-BE49-F238E27FC236}">
                <a16:creationId xmlns:a16="http://schemas.microsoft.com/office/drawing/2014/main" id="{3EEE063D-0736-42AA-B26D-9EB8F46ED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1" y="1412240"/>
            <a:ext cx="7172248" cy="2016760"/>
          </a:xfrm>
          <a:prstGeom prst="rect">
            <a:avLst/>
          </a:prstGeom>
        </p:spPr>
      </p:pic>
      <p:sp>
        <p:nvSpPr>
          <p:cNvPr id="15" name="TextBox 14">
            <a:extLst>
              <a:ext uri="{FF2B5EF4-FFF2-40B4-BE49-F238E27FC236}">
                <a16:creationId xmlns:a16="http://schemas.microsoft.com/office/drawing/2014/main" id="{AFD699DD-E7F6-4434-8E2A-EDC5DD8FFF1D}"/>
              </a:ext>
            </a:extLst>
          </p:cNvPr>
          <p:cNvSpPr txBox="1"/>
          <p:nvPr/>
        </p:nvSpPr>
        <p:spPr>
          <a:xfrm>
            <a:off x="670560" y="5547360"/>
            <a:ext cx="8432800" cy="1200329"/>
          </a:xfrm>
          <a:prstGeom prst="rect">
            <a:avLst/>
          </a:prstGeom>
          <a:noFill/>
        </p:spPr>
        <p:txBody>
          <a:bodyPr wrap="square" rtlCol="0">
            <a:spAutoFit/>
          </a:bodyPr>
          <a:lstStyle/>
          <a:p>
            <a:r>
              <a:rPr lang="fr-FR" sz="2400" dirty="0"/>
              <a:t>La consolidation de la paix vise à s'attaquer aux causes profondes de la violence en réduisant ou en transformant les facteurs de conflit</a:t>
            </a:r>
            <a:endParaRPr lang="en-GB" sz="2400" dirty="0"/>
          </a:p>
        </p:txBody>
      </p:sp>
      <p:sp>
        <p:nvSpPr>
          <p:cNvPr id="16" name="TextBox 15">
            <a:extLst>
              <a:ext uri="{FF2B5EF4-FFF2-40B4-BE49-F238E27FC236}">
                <a16:creationId xmlns:a16="http://schemas.microsoft.com/office/drawing/2014/main" id="{BFF9CC9F-E63E-4743-B568-3B5FE37AE517}"/>
              </a:ext>
            </a:extLst>
          </p:cNvPr>
          <p:cNvSpPr txBox="1"/>
          <p:nvPr/>
        </p:nvSpPr>
        <p:spPr>
          <a:xfrm>
            <a:off x="9895840" y="5648960"/>
            <a:ext cx="2082800" cy="944880"/>
          </a:xfrm>
          <a:prstGeom prst="rect">
            <a:avLst/>
          </a:prstGeom>
          <a:noFill/>
        </p:spPr>
        <p:txBody>
          <a:bodyPr wrap="square" rtlCol="0">
            <a:spAutoFit/>
          </a:bodyPr>
          <a:lstStyle/>
          <a:p>
            <a:r>
              <a:rPr lang="en-US" dirty="0"/>
              <a:t>See </a:t>
            </a:r>
            <a:r>
              <a:rPr lang="en-US" dirty="0">
                <a:hlinkClick r:id="rId3"/>
              </a:rPr>
              <a:t>here</a:t>
            </a:r>
            <a:r>
              <a:rPr lang="en-US" dirty="0"/>
              <a:t> for more information </a:t>
            </a:r>
          </a:p>
          <a:p>
            <a:endParaRPr lang="en-GB" dirty="0"/>
          </a:p>
        </p:txBody>
      </p:sp>
    </p:spTree>
    <p:extLst>
      <p:ext uri="{BB962C8B-B14F-4D97-AF65-F5344CB8AC3E}">
        <p14:creationId xmlns:p14="http://schemas.microsoft.com/office/powerpoint/2010/main" val="187066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ppt_x</p:attrName>
                                        </p:attrNameLst>
                                      </p:cBhvr>
                                      <p:tavLst>
                                        <p:tav tm="0">
                                          <p:val>
                                            <p:strVal val="#ppt_x"/>
                                          </p:val>
                                        </p:tav>
                                        <p:tav tm="100000">
                                          <p:val>
                                            <p:strVal val="#ppt_x"/>
                                          </p:val>
                                        </p:tav>
                                      </p:tavLst>
                                    </p:anim>
                                    <p:anim calcmode="lin" valueType="num">
                                      <p:cBhvr>
                                        <p:cTn id="9" dur="2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F1CB8-0BAE-4C1D-B7C4-E6B2FCAD2601}"/>
              </a:ext>
            </a:extLst>
          </p:cNvPr>
          <p:cNvSpPr>
            <a:spLocks noGrp="1"/>
          </p:cNvSpPr>
          <p:nvPr>
            <p:ph type="title"/>
          </p:nvPr>
        </p:nvSpPr>
        <p:spPr>
          <a:xfrm>
            <a:off x="1524000" y="1122362"/>
            <a:ext cx="9144000" cy="2840037"/>
          </a:xfrm>
        </p:spPr>
        <p:txBody>
          <a:bodyPr vert="horz" lIns="91440" tIns="45720" rIns="91440" bIns="45720" rtlCol="0" anchor="b">
            <a:normAutofit fontScale="90000"/>
          </a:bodyPr>
          <a:lstStyle/>
          <a:p>
            <a:pPr algn="ctr"/>
            <a:r>
              <a:rPr lang="fr-FR" sz="5800" dirty="0"/>
              <a:t>La sensibilité aux conflits peut sembler intéressante, mais comment pouvons-nous le faire?</a:t>
            </a:r>
            <a:endParaRPr lang="en-US" sz="5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DDA028C0-5C14-416E-A41D-BE34487C1561}"/>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4400" kern="1200" dirty="0">
                <a:solidFill>
                  <a:schemeClr val="accent1"/>
                </a:solidFill>
                <a:latin typeface="+mn-lt"/>
                <a:ea typeface="+mn-ea"/>
                <a:cs typeface="+mn-cs"/>
              </a:rPr>
              <a:t>how do we do it ? </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96744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3647061BBBD94C852BC76E52E501A4" ma:contentTypeVersion="11" ma:contentTypeDescription="Create a new document." ma:contentTypeScope="" ma:versionID="cb26d0513f26d073daf95984269263e2">
  <xsd:schema xmlns:xsd="http://www.w3.org/2001/XMLSchema" xmlns:xs="http://www.w3.org/2001/XMLSchema" xmlns:p="http://schemas.microsoft.com/office/2006/metadata/properties" xmlns:ns3="fba77120-691c-46b1-b5ac-b47fe8ffe31b" xmlns:ns4="e7093fd6-4359-4d94-9ae0-a2372f5d3995" targetNamespace="http://schemas.microsoft.com/office/2006/metadata/properties" ma:root="true" ma:fieldsID="c9b357afa54a3e91b5f9823fcc0aa583" ns3:_="" ns4:_="">
    <xsd:import namespace="fba77120-691c-46b1-b5ac-b47fe8ffe31b"/>
    <xsd:import namespace="e7093fd6-4359-4d94-9ae0-a2372f5d39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77120-691c-46b1-b5ac-b47fe8ffe3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093fd6-4359-4d94-9ae0-a2372f5d399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11D467-B896-41C6-B70A-F10280DA41B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97DF9E5-C6E4-4CCE-9BC0-99AE677B6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a77120-691c-46b1-b5ac-b47fe8ffe31b"/>
    <ds:schemaRef ds:uri="e7093fd6-4359-4d94-9ae0-a2372f5d3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5984BE-1572-48AD-A0FD-7D86AA0BB4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3351</TotalTime>
  <Words>1138</Words>
  <Application>Microsoft Office PowerPoint</Application>
  <PresentationFormat>Widescreen</PresentationFormat>
  <Paragraphs>106</Paragraphs>
  <Slides>24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Unicode MS</vt:lpstr>
      <vt:lpstr>Calibri</vt:lpstr>
      <vt:lpstr>Calibri Light</vt:lpstr>
      <vt:lpstr>Zawgyi-One</vt:lpstr>
      <vt:lpstr>Office Theme</vt:lpstr>
      <vt:lpstr>Une introduction à la sensibilité de conflit -   Comment définir la sensibilité aux conflits</vt:lpstr>
      <vt:lpstr>Defining Conflict Sensitivity  Definir sensibilite aux conflicts  </vt:lpstr>
      <vt:lpstr>Partie II Qu'est-ce que la sensibilité aux conflits? </vt:lpstr>
      <vt:lpstr>Defining Conflict</vt:lpstr>
      <vt:lpstr>PowerPoint Presentation</vt:lpstr>
      <vt:lpstr>Quelle est la différence Entre..</vt:lpstr>
      <vt:lpstr>Quelle est la différence Entre..</vt:lpstr>
      <vt:lpstr>PowerPoint Presentation</vt:lpstr>
      <vt:lpstr>La sensibilité aux conflits peut sembler intéressante, mais comment pouvons-nous le faire?</vt:lpstr>
      <vt:lpstr>Le sensibilité aux conflits en trois étapes</vt:lpstr>
      <vt:lpstr>Étape 1: comprendre le contexte</vt:lpstr>
      <vt:lpstr>Analyse cartographique</vt:lpstr>
      <vt:lpstr>Analyse historique</vt:lpstr>
      <vt:lpstr>Analyse complémentaire</vt:lpstr>
      <vt:lpstr>Quelle est l'étape 2?</vt:lpstr>
      <vt:lpstr>Étape 2</vt:lpstr>
      <vt:lpstr>Analyse d'impact</vt:lpstr>
      <vt:lpstr>Quelle est l'étape 3?</vt:lpstr>
      <vt:lpstr>Étape 3</vt:lpstr>
      <vt:lpstr>Pouvez-vous rappeler les étapes?</vt:lpstr>
      <vt:lpstr>La sensibilité aux conflits en action</vt:lpstr>
      <vt:lpstr>Conflict Sensitivity Circle (Cercle de sensibilite aux conflits)</vt:lpstr>
      <vt:lpstr>Attends une minute.  La sensibilité aux conflits ne signifie pas que vous êtes à l'abri des conflits!</vt:lpstr>
      <vt:lpstr>Comprendre les conflits: La sensibilité ne suffit pas ... vous devez agir en conséquence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Sunra Lambert-Baj</dc:creator>
  <cp:lastModifiedBy>Sunra Lambert Baj</cp:lastModifiedBy>
  <cp:revision>20</cp:revision>
  <dcterms:created xsi:type="dcterms:W3CDTF">2018-12-14T10:16:23Z</dcterms:created>
  <dcterms:modified xsi:type="dcterms:W3CDTF">2019-12-05T15:40:36Z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0x0101004A3647061BBBD94C852BC76E52E501A4</vt:lpwstr>
  </property>
</Properties>
</file>