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520" r:id="rId5"/>
    <p:sldId id="521" r:id="rId6"/>
    <p:sldId id="523" r:id="rId7"/>
    <p:sldId id="522" r:id="rId8"/>
    <p:sldId id="525" r:id="rId9"/>
    <p:sldId id="527" r:id="rId10"/>
    <p:sldId id="528" r:id="rId11"/>
    <p:sldId id="531" r:id="rId12"/>
    <p:sldId id="533" r:id="rId13"/>
    <p:sldId id="537" r:id="rId14"/>
    <p:sldId id="535" r:id="rId15"/>
    <p:sldId id="526" r:id="rId16"/>
    <p:sldId id="496" r:id="rId17"/>
    <p:sldId id="538" r:id="rId18"/>
    <p:sldId id="516" r:id="rId19"/>
    <p:sldId id="497" r:id="rId20"/>
    <p:sldId id="539" r:id="rId21"/>
    <p:sldId id="459" r:id="rId22"/>
    <p:sldId id="54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92" r:id="rId37"/>
    <p:sldId id="493" r:id="rId38"/>
    <p:sldId id="494" r:id="rId39"/>
    <p:sldId id="341" r:id="rId40"/>
    <p:sldId id="447" r:id="rId41"/>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F8"/>
    <a:srgbClr val="B9EDFF"/>
    <a:srgbClr val="DAF6F5"/>
    <a:srgbClr val="CCFF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70A2D-AF15-442A-88CD-4F5A2894B96D}" v="3" dt="2019-12-05T15:37:21.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88137" autoAdjust="0"/>
  </p:normalViewPr>
  <p:slideViewPr>
    <p:cSldViewPr snapToGrid="0" snapToObjects="1">
      <p:cViewPr varScale="1">
        <p:scale>
          <a:sx n="47" d="100"/>
          <a:sy n="47" d="100"/>
        </p:scale>
        <p:origin x="108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57020-15FD-438A-A50D-FBF7DB1A900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959709B-5623-4E6A-8B5D-6245C9D8403F}">
      <dgm:prSet custT="1"/>
      <dgm:spPr/>
      <dgm:t>
        <a:bodyPr/>
        <a:lstStyle/>
        <a:p>
          <a:r>
            <a:rPr lang="en-GB" sz="1800" dirty="0"/>
            <a:t>There is a famine in </a:t>
          </a:r>
          <a:r>
            <a:rPr lang="en-GB" sz="1800" dirty="0" err="1"/>
            <a:t>Tiko</a:t>
          </a:r>
          <a:r>
            <a:rPr lang="en-GB" sz="1800" dirty="0"/>
            <a:t> </a:t>
          </a:r>
        </a:p>
        <a:p>
          <a:r>
            <a:rPr lang="en-GB" sz="2400" dirty="0"/>
            <a:t> </a:t>
          </a:r>
          <a:r>
            <a:rPr lang="fr-FR" sz="2400" dirty="0"/>
            <a:t>Il y a une famine à Tiko</a:t>
          </a:r>
          <a:endParaRPr lang="x-none" sz="2400" dirty="0"/>
        </a:p>
        <a:p>
          <a:endParaRPr lang="en-US" sz="1800" dirty="0"/>
        </a:p>
      </dgm:t>
    </dgm:pt>
    <dgm:pt modelId="{BBBBB95D-ABC2-494C-A79D-B95D4D997ACF}" type="parTrans" cxnId="{45B30518-9688-4068-9DC4-E57A8BA7469A}">
      <dgm:prSet/>
      <dgm:spPr/>
      <dgm:t>
        <a:bodyPr/>
        <a:lstStyle/>
        <a:p>
          <a:endParaRPr lang="en-US"/>
        </a:p>
      </dgm:t>
    </dgm:pt>
    <dgm:pt modelId="{22F593A2-6CA4-4998-BF3C-EE52ECB4D944}" type="sibTrans" cxnId="{45B30518-9688-4068-9DC4-E57A8BA7469A}">
      <dgm:prSet/>
      <dgm:spPr>
        <a:solidFill>
          <a:schemeClr val="bg1">
            <a:alpha val="90000"/>
          </a:schemeClr>
        </a:solidFill>
        <a:ln>
          <a:solidFill>
            <a:schemeClr val="bg1">
              <a:alpha val="90000"/>
            </a:schemeClr>
          </a:solidFill>
        </a:ln>
      </dgm:spPr>
      <dgm:t>
        <a:bodyPr/>
        <a:lstStyle/>
        <a:p>
          <a:endParaRPr lang="en-US"/>
        </a:p>
      </dgm:t>
    </dgm:pt>
    <dgm:pt modelId="{E3574E4B-467E-4A38-9514-4AFFD366FD3D}">
      <dgm:prSet custT="1"/>
      <dgm:spPr/>
      <dgm:t>
        <a:bodyPr/>
        <a:lstStyle/>
        <a:p>
          <a:r>
            <a:rPr lang="en-US" sz="1600" dirty="0"/>
            <a:t>200,000 people are affected in South District</a:t>
          </a:r>
        </a:p>
        <a:p>
          <a:r>
            <a:rPr lang="fr-FR" sz="2000" dirty="0"/>
            <a:t>200 000 personnes sont touchées dans le district sud</a:t>
          </a:r>
          <a:endParaRPr lang="x-none" sz="2000" dirty="0"/>
        </a:p>
        <a:p>
          <a:endParaRPr lang="en-US" sz="1600" dirty="0"/>
        </a:p>
      </dgm:t>
    </dgm:pt>
    <dgm:pt modelId="{14E51D3D-7AE9-43B5-9132-44CCCB596C9E}" type="parTrans" cxnId="{27E72129-2288-4A26-BED5-15942C41661A}">
      <dgm:prSet/>
      <dgm:spPr/>
      <dgm:t>
        <a:bodyPr/>
        <a:lstStyle/>
        <a:p>
          <a:endParaRPr lang="en-US"/>
        </a:p>
      </dgm:t>
    </dgm:pt>
    <dgm:pt modelId="{BFFB778D-8071-49AE-BCF8-69662DE8F1EB}" type="sibTrans" cxnId="{27E72129-2288-4A26-BED5-15942C41661A}">
      <dgm:prSet/>
      <dgm:spPr>
        <a:noFill/>
        <a:ln>
          <a:noFill/>
        </a:ln>
      </dgm:spPr>
      <dgm:t>
        <a:bodyPr/>
        <a:lstStyle/>
        <a:p>
          <a:endParaRPr lang="en-US"/>
        </a:p>
      </dgm:t>
    </dgm:pt>
    <dgm:pt modelId="{1D99AE23-E01B-4F8E-A840-2F71E499311E}">
      <dgm:prSet custT="1"/>
      <dgm:spPr/>
      <dgm:t>
        <a:bodyPr/>
        <a:lstStyle/>
        <a:p>
          <a:r>
            <a:rPr lang="en-US" sz="1600" dirty="0"/>
            <a:t>The Government of Tiko has asked the international community for assistance </a:t>
          </a:r>
        </a:p>
        <a:p>
          <a:r>
            <a:rPr lang="fr-FR" altLang="en-US" sz="2000" dirty="0"/>
            <a:t>Le gouvernement de </a:t>
          </a:r>
          <a:r>
            <a:rPr lang="fr-FR" altLang="en-US" sz="2000" dirty="0" err="1"/>
            <a:t>Tiko</a:t>
          </a:r>
          <a:r>
            <a:rPr lang="fr-FR" altLang="en-US" sz="2000" dirty="0"/>
            <a:t> a demande l'aide de </a:t>
          </a:r>
          <a:r>
            <a:rPr lang="fr-FR" altLang="en-US" sz="2000"/>
            <a:t>la communauté internationale</a:t>
          </a:r>
          <a:endParaRPr lang="en-US" sz="1600" dirty="0"/>
        </a:p>
      </dgm:t>
    </dgm:pt>
    <dgm:pt modelId="{5A9E36BA-3A93-45EF-AED9-154AB940A935}" type="parTrans" cxnId="{67367F81-F363-4060-AEB2-21C51840D0C6}">
      <dgm:prSet/>
      <dgm:spPr/>
      <dgm:t>
        <a:bodyPr/>
        <a:lstStyle/>
        <a:p>
          <a:endParaRPr lang="en-US"/>
        </a:p>
      </dgm:t>
    </dgm:pt>
    <dgm:pt modelId="{E32FB5F7-3FFB-44D8-8026-8DA4925C34A3}" type="sibTrans" cxnId="{67367F81-F363-4060-AEB2-21C51840D0C6}">
      <dgm:prSet/>
      <dgm:spPr/>
      <dgm:t>
        <a:bodyPr/>
        <a:lstStyle/>
        <a:p>
          <a:endParaRPr lang="en-US"/>
        </a:p>
      </dgm:t>
    </dgm:pt>
    <dgm:pt modelId="{6E86A467-09F9-40C7-BB1C-7DFBBB2C89D4}" type="pres">
      <dgm:prSet presAssocID="{3F857020-15FD-438A-A50D-FBF7DB1A9006}" presName="outerComposite" presStyleCnt="0">
        <dgm:presLayoutVars>
          <dgm:chMax val="5"/>
          <dgm:dir/>
          <dgm:resizeHandles val="exact"/>
        </dgm:presLayoutVars>
      </dgm:prSet>
      <dgm:spPr/>
    </dgm:pt>
    <dgm:pt modelId="{13B2AE6F-64B1-436F-8C79-A9F4F24838B6}" type="pres">
      <dgm:prSet presAssocID="{3F857020-15FD-438A-A50D-FBF7DB1A9006}" presName="dummyMaxCanvas" presStyleCnt="0">
        <dgm:presLayoutVars/>
      </dgm:prSet>
      <dgm:spPr/>
    </dgm:pt>
    <dgm:pt modelId="{FF334EA7-15CD-4E21-813F-0C613239F487}" type="pres">
      <dgm:prSet presAssocID="{3F857020-15FD-438A-A50D-FBF7DB1A9006}" presName="ThreeNodes_1" presStyleLbl="node1" presStyleIdx="0" presStyleCnt="3">
        <dgm:presLayoutVars>
          <dgm:bulletEnabled val="1"/>
        </dgm:presLayoutVars>
      </dgm:prSet>
      <dgm:spPr/>
    </dgm:pt>
    <dgm:pt modelId="{31F93F8C-F9DF-431D-9709-6FFF98AD1190}" type="pres">
      <dgm:prSet presAssocID="{3F857020-15FD-438A-A50D-FBF7DB1A9006}" presName="ThreeNodes_2" presStyleLbl="node1" presStyleIdx="1" presStyleCnt="3">
        <dgm:presLayoutVars>
          <dgm:bulletEnabled val="1"/>
        </dgm:presLayoutVars>
      </dgm:prSet>
      <dgm:spPr/>
    </dgm:pt>
    <dgm:pt modelId="{EFB80664-5EFD-42A8-B804-BD3983F2AC64}" type="pres">
      <dgm:prSet presAssocID="{3F857020-15FD-438A-A50D-FBF7DB1A9006}" presName="ThreeNodes_3" presStyleLbl="node1" presStyleIdx="2" presStyleCnt="3" custScaleX="111814" custScaleY="113447">
        <dgm:presLayoutVars>
          <dgm:bulletEnabled val="1"/>
        </dgm:presLayoutVars>
      </dgm:prSet>
      <dgm:spPr/>
    </dgm:pt>
    <dgm:pt modelId="{1B5B5560-AD63-406F-9DF2-96C218A9F18A}" type="pres">
      <dgm:prSet presAssocID="{3F857020-15FD-438A-A50D-FBF7DB1A9006}" presName="ThreeConn_1-2" presStyleLbl="fgAccFollowNode1" presStyleIdx="0" presStyleCnt="2" custFlipHor="1" custScaleX="28190" custScaleY="33288" custLinFactX="-102890" custLinFactY="100000" custLinFactNeighborX="-200000" custLinFactNeighborY="196154">
        <dgm:presLayoutVars>
          <dgm:bulletEnabled val="1"/>
        </dgm:presLayoutVars>
      </dgm:prSet>
      <dgm:spPr/>
    </dgm:pt>
    <dgm:pt modelId="{C4B322CF-2A72-4878-8AB5-55807250DCCD}" type="pres">
      <dgm:prSet presAssocID="{3F857020-15FD-438A-A50D-FBF7DB1A9006}" presName="ThreeConn_2-3" presStyleLbl="fgAccFollowNode1" presStyleIdx="1" presStyleCnt="2" custLinFactX="-200000" custLinFactY="6234" custLinFactNeighborX="-215801" custLinFactNeighborY="100000">
        <dgm:presLayoutVars>
          <dgm:bulletEnabled val="1"/>
        </dgm:presLayoutVars>
      </dgm:prSet>
      <dgm:spPr/>
    </dgm:pt>
    <dgm:pt modelId="{ABDE0E20-AAB2-4458-9516-BEB180BA2C4F}" type="pres">
      <dgm:prSet presAssocID="{3F857020-15FD-438A-A50D-FBF7DB1A9006}" presName="ThreeNodes_1_text" presStyleLbl="node1" presStyleIdx="2" presStyleCnt="3">
        <dgm:presLayoutVars>
          <dgm:bulletEnabled val="1"/>
        </dgm:presLayoutVars>
      </dgm:prSet>
      <dgm:spPr/>
    </dgm:pt>
    <dgm:pt modelId="{BE57E618-ADF1-4CF0-8752-0AD0D71BD359}" type="pres">
      <dgm:prSet presAssocID="{3F857020-15FD-438A-A50D-FBF7DB1A9006}" presName="ThreeNodes_2_text" presStyleLbl="node1" presStyleIdx="2" presStyleCnt="3">
        <dgm:presLayoutVars>
          <dgm:bulletEnabled val="1"/>
        </dgm:presLayoutVars>
      </dgm:prSet>
      <dgm:spPr/>
    </dgm:pt>
    <dgm:pt modelId="{58DC5711-5E6D-4DB0-8B68-C09C20E860F3}" type="pres">
      <dgm:prSet presAssocID="{3F857020-15FD-438A-A50D-FBF7DB1A9006}" presName="ThreeNodes_3_text" presStyleLbl="node1" presStyleIdx="2" presStyleCnt="3">
        <dgm:presLayoutVars>
          <dgm:bulletEnabled val="1"/>
        </dgm:presLayoutVars>
      </dgm:prSet>
      <dgm:spPr/>
    </dgm:pt>
  </dgm:ptLst>
  <dgm:cxnLst>
    <dgm:cxn modelId="{45B30518-9688-4068-9DC4-E57A8BA7469A}" srcId="{3F857020-15FD-438A-A50D-FBF7DB1A9006}" destId="{4959709B-5623-4E6A-8B5D-6245C9D8403F}" srcOrd="0" destOrd="0" parTransId="{BBBBB95D-ABC2-494C-A79D-B95D4D997ACF}" sibTransId="{22F593A2-6CA4-4998-BF3C-EE52ECB4D944}"/>
    <dgm:cxn modelId="{1D8AEB1B-ABF7-4DFD-AD93-199D19E8D603}" type="presOf" srcId="{E3574E4B-467E-4A38-9514-4AFFD366FD3D}" destId="{BE57E618-ADF1-4CF0-8752-0AD0D71BD359}" srcOrd="1" destOrd="0" presId="urn:microsoft.com/office/officeart/2005/8/layout/vProcess5"/>
    <dgm:cxn modelId="{27E72129-2288-4A26-BED5-15942C41661A}" srcId="{3F857020-15FD-438A-A50D-FBF7DB1A9006}" destId="{E3574E4B-467E-4A38-9514-4AFFD366FD3D}" srcOrd="1" destOrd="0" parTransId="{14E51D3D-7AE9-43B5-9132-44CCCB596C9E}" sibTransId="{BFFB778D-8071-49AE-BCF8-69662DE8F1EB}"/>
    <dgm:cxn modelId="{DF143B3C-ABFC-4D2A-83F2-FF422ED97182}" type="presOf" srcId="{E3574E4B-467E-4A38-9514-4AFFD366FD3D}" destId="{31F93F8C-F9DF-431D-9709-6FFF98AD1190}" srcOrd="0" destOrd="0" presId="urn:microsoft.com/office/officeart/2005/8/layout/vProcess5"/>
    <dgm:cxn modelId="{4BC20B3E-2322-45D3-98C2-08C9123C6AE5}" type="presOf" srcId="{BFFB778D-8071-49AE-BCF8-69662DE8F1EB}" destId="{C4B322CF-2A72-4878-8AB5-55807250DCCD}" srcOrd="0" destOrd="0" presId="urn:microsoft.com/office/officeart/2005/8/layout/vProcess5"/>
    <dgm:cxn modelId="{7150AE7D-4ECA-4742-8534-71816E7F628F}" type="presOf" srcId="{1D99AE23-E01B-4F8E-A840-2F71E499311E}" destId="{58DC5711-5E6D-4DB0-8B68-C09C20E860F3}" srcOrd="1" destOrd="0" presId="urn:microsoft.com/office/officeart/2005/8/layout/vProcess5"/>
    <dgm:cxn modelId="{67367F81-F363-4060-AEB2-21C51840D0C6}" srcId="{3F857020-15FD-438A-A50D-FBF7DB1A9006}" destId="{1D99AE23-E01B-4F8E-A840-2F71E499311E}" srcOrd="2" destOrd="0" parTransId="{5A9E36BA-3A93-45EF-AED9-154AB940A935}" sibTransId="{E32FB5F7-3FFB-44D8-8026-8DA4925C34A3}"/>
    <dgm:cxn modelId="{E4CF2DA7-A640-4CF5-A5CB-7DB89D258CD7}" type="presOf" srcId="{3F857020-15FD-438A-A50D-FBF7DB1A9006}" destId="{6E86A467-09F9-40C7-BB1C-7DFBBB2C89D4}" srcOrd="0" destOrd="0" presId="urn:microsoft.com/office/officeart/2005/8/layout/vProcess5"/>
    <dgm:cxn modelId="{3EC093A7-9DE9-4D3A-9FDF-0A143DF3B65A}" type="presOf" srcId="{22F593A2-6CA4-4998-BF3C-EE52ECB4D944}" destId="{1B5B5560-AD63-406F-9DF2-96C218A9F18A}" srcOrd="0" destOrd="0" presId="urn:microsoft.com/office/officeart/2005/8/layout/vProcess5"/>
    <dgm:cxn modelId="{678C46B8-4B4C-401C-B858-EAC0BA10B0AB}" type="presOf" srcId="{4959709B-5623-4E6A-8B5D-6245C9D8403F}" destId="{ABDE0E20-AAB2-4458-9516-BEB180BA2C4F}" srcOrd="1" destOrd="0" presId="urn:microsoft.com/office/officeart/2005/8/layout/vProcess5"/>
    <dgm:cxn modelId="{466B20D7-0984-4ECF-8798-B329927FA3FC}" type="presOf" srcId="{4959709B-5623-4E6A-8B5D-6245C9D8403F}" destId="{FF334EA7-15CD-4E21-813F-0C613239F487}" srcOrd="0" destOrd="0" presId="urn:microsoft.com/office/officeart/2005/8/layout/vProcess5"/>
    <dgm:cxn modelId="{09558CF7-3D23-455A-AF06-62C497DACDC2}" type="presOf" srcId="{1D99AE23-E01B-4F8E-A840-2F71E499311E}" destId="{EFB80664-5EFD-42A8-B804-BD3983F2AC64}" srcOrd="0" destOrd="0" presId="urn:microsoft.com/office/officeart/2005/8/layout/vProcess5"/>
    <dgm:cxn modelId="{A1B16D61-F7C5-4512-8A7E-73E57A238AA9}" type="presParOf" srcId="{6E86A467-09F9-40C7-BB1C-7DFBBB2C89D4}" destId="{13B2AE6F-64B1-436F-8C79-A9F4F24838B6}" srcOrd="0" destOrd="0" presId="urn:microsoft.com/office/officeart/2005/8/layout/vProcess5"/>
    <dgm:cxn modelId="{1DD03852-F863-44D5-BB1C-24B0DF3DB1E2}" type="presParOf" srcId="{6E86A467-09F9-40C7-BB1C-7DFBBB2C89D4}" destId="{FF334EA7-15CD-4E21-813F-0C613239F487}" srcOrd="1" destOrd="0" presId="urn:microsoft.com/office/officeart/2005/8/layout/vProcess5"/>
    <dgm:cxn modelId="{5B347145-CA24-43AB-8374-DB48681A615B}" type="presParOf" srcId="{6E86A467-09F9-40C7-BB1C-7DFBBB2C89D4}" destId="{31F93F8C-F9DF-431D-9709-6FFF98AD1190}" srcOrd="2" destOrd="0" presId="urn:microsoft.com/office/officeart/2005/8/layout/vProcess5"/>
    <dgm:cxn modelId="{2DB6092C-A3CC-4034-8CB5-F22A2839D09E}" type="presParOf" srcId="{6E86A467-09F9-40C7-BB1C-7DFBBB2C89D4}" destId="{EFB80664-5EFD-42A8-B804-BD3983F2AC64}" srcOrd="3" destOrd="0" presId="urn:microsoft.com/office/officeart/2005/8/layout/vProcess5"/>
    <dgm:cxn modelId="{D38E9A69-BF4A-4457-A80A-0F060EC73D60}" type="presParOf" srcId="{6E86A467-09F9-40C7-BB1C-7DFBBB2C89D4}" destId="{1B5B5560-AD63-406F-9DF2-96C218A9F18A}" srcOrd="4" destOrd="0" presId="urn:microsoft.com/office/officeart/2005/8/layout/vProcess5"/>
    <dgm:cxn modelId="{EA09BA53-CC25-4147-9E0F-725AC6354A82}" type="presParOf" srcId="{6E86A467-09F9-40C7-BB1C-7DFBBB2C89D4}" destId="{C4B322CF-2A72-4878-8AB5-55807250DCCD}" srcOrd="5" destOrd="0" presId="urn:microsoft.com/office/officeart/2005/8/layout/vProcess5"/>
    <dgm:cxn modelId="{339C0FD9-ED32-4965-A675-F4897BEA9F35}" type="presParOf" srcId="{6E86A467-09F9-40C7-BB1C-7DFBBB2C89D4}" destId="{ABDE0E20-AAB2-4458-9516-BEB180BA2C4F}" srcOrd="6" destOrd="0" presId="urn:microsoft.com/office/officeart/2005/8/layout/vProcess5"/>
    <dgm:cxn modelId="{D92992E5-BAC0-43D1-B56D-DDB8BA6FE04D}" type="presParOf" srcId="{6E86A467-09F9-40C7-BB1C-7DFBBB2C89D4}" destId="{BE57E618-ADF1-4CF0-8752-0AD0D71BD359}" srcOrd="7" destOrd="0" presId="urn:microsoft.com/office/officeart/2005/8/layout/vProcess5"/>
    <dgm:cxn modelId="{B4A86FCF-E8FC-40DB-89A2-4B062CBC509B}" type="presParOf" srcId="{6E86A467-09F9-40C7-BB1C-7DFBBB2C89D4}" destId="{58DC5711-5E6D-4DB0-8B68-C09C20E860F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34EA7-15CD-4E21-813F-0C613239F487}">
      <dsp:nvSpPr>
        <dsp:cNvPr id="0" name=""/>
        <dsp:cNvSpPr/>
      </dsp:nvSpPr>
      <dsp:spPr>
        <a:xfrm>
          <a:off x="-122641" y="-59355"/>
          <a:ext cx="4152422" cy="17656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There is a famine in </a:t>
          </a:r>
          <a:r>
            <a:rPr lang="en-GB" sz="1800" kern="1200" dirty="0" err="1"/>
            <a:t>Tiko</a:t>
          </a:r>
          <a:r>
            <a:rPr lang="en-GB" sz="1800" kern="1200" dirty="0"/>
            <a:t> </a:t>
          </a:r>
        </a:p>
        <a:p>
          <a:pPr marL="0" lvl="0" indent="0" algn="l" defTabSz="800100">
            <a:lnSpc>
              <a:spcPct val="90000"/>
            </a:lnSpc>
            <a:spcBef>
              <a:spcPct val="0"/>
            </a:spcBef>
            <a:spcAft>
              <a:spcPct val="35000"/>
            </a:spcAft>
            <a:buNone/>
          </a:pPr>
          <a:r>
            <a:rPr lang="en-GB" sz="2400" kern="1200" dirty="0"/>
            <a:t> </a:t>
          </a:r>
          <a:r>
            <a:rPr lang="fr-FR" sz="2400" kern="1200" dirty="0"/>
            <a:t>Il y a une famine à Tiko</a:t>
          </a:r>
          <a:endParaRPr lang="x-none" sz="2400" kern="1200" dirty="0"/>
        </a:p>
        <a:p>
          <a:pPr marL="0" lvl="0" indent="0" algn="l" defTabSz="800100">
            <a:lnSpc>
              <a:spcPct val="90000"/>
            </a:lnSpc>
            <a:spcBef>
              <a:spcPct val="0"/>
            </a:spcBef>
            <a:spcAft>
              <a:spcPct val="35000"/>
            </a:spcAft>
            <a:buNone/>
          </a:pPr>
          <a:endParaRPr lang="en-US" sz="1800" kern="1200" dirty="0"/>
        </a:p>
      </dsp:txBody>
      <dsp:txXfrm>
        <a:off x="-70928" y="-7642"/>
        <a:ext cx="2247173" cy="1662201"/>
      </dsp:txXfrm>
    </dsp:sp>
    <dsp:sp modelId="{31F93F8C-F9DF-431D-9709-6FFF98AD1190}">
      <dsp:nvSpPr>
        <dsp:cNvPr id="0" name=""/>
        <dsp:cNvSpPr/>
      </dsp:nvSpPr>
      <dsp:spPr>
        <a:xfrm>
          <a:off x="243748" y="2000543"/>
          <a:ext cx="4152422" cy="1765627"/>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200,000 people are affected in South District</a:t>
          </a:r>
        </a:p>
        <a:p>
          <a:pPr marL="0" lvl="0" indent="0" algn="l" defTabSz="711200">
            <a:lnSpc>
              <a:spcPct val="90000"/>
            </a:lnSpc>
            <a:spcBef>
              <a:spcPct val="0"/>
            </a:spcBef>
            <a:spcAft>
              <a:spcPct val="35000"/>
            </a:spcAft>
            <a:buNone/>
          </a:pPr>
          <a:r>
            <a:rPr lang="fr-FR" sz="2000" kern="1200" dirty="0"/>
            <a:t>200 000 personnes sont touchées dans le district sud</a:t>
          </a:r>
          <a:endParaRPr lang="x-none" sz="2000" kern="1200" dirty="0"/>
        </a:p>
        <a:p>
          <a:pPr marL="0" lvl="0" indent="0" algn="l" defTabSz="711200">
            <a:lnSpc>
              <a:spcPct val="90000"/>
            </a:lnSpc>
            <a:spcBef>
              <a:spcPct val="0"/>
            </a:spcBef>
            <a:spcAft>
              <a:spcPct val="35000"/>
            </a:spcAft>
            <a:buNone/>
          </a:pPr>
          <a:endParaRPr lang="en-US" sz="1600" kern="1200" dirty="0"/>
        </a:p>
      </dsp:txBody>
      <dsp:txXfrm>
        <a:off x="295461" y="2052256"/>
        <a:ext cx="2534948" cy="1662201"/>
      </dsp:txXfrm>
    </dsp:sp>
    <dsp:sp modelId="{EFB80664-5EFD-42A8-B804-BD3983F2AC64}">
      <dsp:nvSpPr>
        <dsp:cNvPr id="0" name=""/>
        <dsp:cNvSpPr/>
      </dsp:nvSpPr>
      <dsp:spPr>
        <a:xfrm>
          <a:off x="364855" y="3941730"/>
          <a:ext cx="4642989" cy="200305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Government of Tiko has asked the international community for assistance </a:t>
          </a:r>
        </a:p>
        <a:p>
          <a:pPr marL="0" lvl="0" indent="0" algn="l" defTabSz="711200">
            <a:lnSpc>
              <a:spcPct val="90000"/>
            </a:lnSpc>
            <a:spcBef>
              <a:spcPct val="0"/>
            </a:spcBef>
            <a:spcAft>
              <a:spcPct val="35000"/>
            </a:spcAft>
            <a:buNone/>
          </a:pPr>
          <a:r>
            <a:rPr lang="fr-FR" altLang="en-US" sz="2000" kern="1200" dirty="0"/>
            <a:t>Le gouvernement de </a:t>
          </a:r>
          <a:r>
            <a:rPr lang="fr-FR" altLang="en-US" sz="2000" kern="1200" dirty="0" err="1"/>
            <a:t>Tiko</a:t>
          </a:r>
          <a:r>
            <a:rPr lang="fr-FR" altLang="en-US" sz="2000" kern="1200" dirty="0"/>
            <a:t> a demande l'aide de </a:t>
          </a:r>
          <a:r>
            <a:rPr lang="fr-FR" altLang="en-US" sz="2000" kern="1200"/>
            <a:t>la communauté internationale</a:t>
          </a:r>
          <a:endParaRPr lang="en-US" sz="1600" kern="1200" dirty="0"/>
        </a:p>
      </dsp:txBody>
      <dsp:txXfrm>
        <a:off x="423522" y="4000397"/>
        <a:ext cx="2832737" cy="1885717"/>
      </dsp:txXfrm>
    </dsp:sp>
    <dsp:sp modelId="{1B5B5560-AD63-406F-9DF2-96C218A9F18A}">
      <dsp:nvSpPr>
        <dsp:cNvPr id="0" name=""/>
        <dsp:cNvSpPr/>
      </dsp:nvSpPr>
      <dsp:spPr>
        <a:xfrm flipH="1">
          <a:off x="0" y="5061226"/>
          <a:ext cx="323524" cy="382032"/>
        </a:xfrm>
        <a:prstGeom prst="downArrow">
          <a:avLst>
            <a:gd name="adj1" fmla="val 55000"/>
            <a:gd name="adj2" fmla="val 45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2793" y="5061226"/>
        <a:ext cx="177938" cy="301960"/>
      </dsp:txXfrm>
    </dsp:sp>
    <dsp:sp modelId="{C4B322CF-2A72-4878-8AB5-55807250DCCD}">
      <dsp:nvSpPr>
        <dsp:cNvPr id="0" name=""/>
        <dsp:cNvSpPr/>
      </dsp:nvSpPr>
      <dsp:spPr>
        <a:xfrm>
          <a:off x="0" y="4546909"/>
          <a:ext cx="1147658" cy="1147658"/>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58223" y="4546909"/>
        <a:ext cx="631212" cy="8636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4C834F-45D6-4BDD-8FFA-D521834EF08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EECBDA2C-1C5D-4336-BD69-3540D6637D1A}"/>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2CEDCCA-D611-4B04-8312-DFD43F221514}" type="datetimeFigureOut">
              <a:rPr lang="en-GB"/>
              <a:pPr>
                <a:defRPr/>
              </a:pPr>
              <a:t>05/12/2019</a:t>
            </a:fld>
            <a:endParaRPr lang="en-GB"/>
          </a:p>
        </p:txBody>
      </p:sp>
      <p:sp>
        <p:nvSpPr>
          <p:cNvPr id="4" name="Footer Placeholder 3">
            <a:extLst>
              <a:ext uri="{FF2B5EF4-FFF2-40B4-BE49-F238E27FC236}">
                <a16:creationId xmlns:a16="http://schemas.microsoft.com/office/drawing/2014/main" id="{78B31065-BF62-4EE9-B6FD-61914566A5F3}"/>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B08984A8-6A1D-4A3F-949C-5493C5A89FA2}"/>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5F43830-D986-457E-98AA-F1BDB62C78E3}" type="slidenum">
              <a:rPr lang="en-GB"/>
              <a:pPr>
                <a:defRPr/>
              </a:pPr>
              <a:t>‹#›</a:t>
            </a:fld>
            <a:endParaRPr lang="en-GB"/>
          </a:p>
        </p:txBody>
      </p:sp>
    </p:spTree>
    <p:extLst>
      <p:ext uri="{BB962C8B-B14F-4D97-AF65-F5344CB8AC3E}">
        <p14:creationId xmlns:p14="http://schemas.microsoft.com/office/powerpoint/2010/main" val="203969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83743-5774-4AB1-A403-E22E69C03A4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29454A1-CC24-48E7-B7FC-D72BD98AAE8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17DBDA-B906-4CD8-97C7-1E9F7AD44065}" type="datetimeFigureOut">
              <a:rPr lang="en-US"/>
              <a:pPr>
                <a:defRPr/>
              </a:pPr>
              <a:t>12/5/2019</a:t>
            </a:fld>
            <a:endParaRPr lang="en-US"/>
          </a:p>
        </p:txBody>
      </p:sp>
      <p:sp>
        <p:nvSpPr>
          <p:cNvPr id="4" name="Slide Image Placeholder 3">
            <a:extLst>
              <a:ext uri="{FF2B5EF4-FFF2-40B4-BE49-F238E27FC236}">
                <a16:creationId xmlns:a16="http://schemas.microsoft.com/office/drawing/2014/main" id="{016F2140-4CE9-4EED-898C-9EE2C2F087D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2B8B383-33AD-4DEB-A1A2-9F29055B11CF}"/>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759D0AD4-5052-4CF1-AE00-DCA25CC1C2A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2DD2FC8-6018-4631-AF4A-4708C8CE0C47}"/>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1A58C0C-2DCA-4C26-95A2-8A0602F05D01}" type="slidenum">
              <a:rPr lang="en-US"/>
              <a:pPr>
                <a:defRPr/>
              </a:pPr>
              <a:t>‹#›</a:t>
            </a:fld>
            <a:endParaRPr lang="en-US"/>
          </a:p>
        </p:txBody>
      </p:sp>
    </p:spTree>
    <p:extLst>
      <p:ext uri="{BB962C8B-B14F-4D97-AF65-F5344CB8AC3E}">
        <p14:creationId xmlns:p14="http://schemas.microsoft.com/office/powerpoint/2010/main" val="1465081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A58C0C-2DCA-4C26-95A2-8A0602F05D01}" type="slidenum">
              <a:rPr lang="en-US" smtClean="0"/>
              <a:pPr>
                <a:defRPr/>
              </a:pPr>
              <a:t>4</a:t>
            </a:fld>
            <a:endParaRPr lang="en-US"/>
          </a:p>
        </p:txBody>
      </p:sp>
    </p:spTree>
    <p:extLst>
      <p:ext uri="{BB962C8B-B14F-4D97-AF65-F5344CB8AC3E}">
        <p14:creationId xmlns:p14="http://schemas.microsoft.com/office/powerpoint/2010/main" val="40466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1A32647-B29A-4BF6-B8EF-230F44486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477CE70-3A4D-443A-98EB-A7764C2E6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id="{D5EE5248-9598-4D27-8AA0-67B38E9F9218}"/>
              </a:ext>
            </a:extLst>
          </p:cNvPr>
          <p:cNvSpPr>
            <a:spLocks noGrp="1"/>
          </p:cNvSpPr>
          <p:nvPr>
            <p:ph type="sldNum" sz="quarter" idx="5"/>
          </p:nvPr>
        </p:nvSpPr>
        <p:spPr/>
        <p:txBody>
          <a:bodyPr/>
          <a:lstStyle/>
          <a:p>
            <a:pPr>
              <a:defRPr/>
            </a:pPr>
            <a:fld id="{82BFBC09-438D-445E-A8EC-452C28413FFA}" type="slidenum">
              <a:rPr lang="en-US" smtClean="0"/>
              <a:pPr>
                <a:defRPr/>
              </a:pPr>
              <a:t>25</a:t>
            </a:fld>
            <a:endParaRPr lang="en-US"/>
          </a:p>
        </p:txBody>
      </p:sp>
    </p:spTree>
    <p:extLst>
      <p:ext uri="{BB962C8B-B14F-4D97-AF65-F5344CB8AC3E}">
        <p14:creationId xmlns:p14="http://schemas.microsoft.com/office/powerpoint/2010/main" val="68844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C7C1150-D565-4311-AB28-B32341A19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35478E4-11AA-4F11-8EB1-D78851083B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id="{0D8D5817-7F3F-4E1C-ADE0-B6E0B8F58A29}"/>
              </a:ext>
            </a:extLst>
          </p:cNvPr>
          <p:cNvSpPr>
            <a:spLocks noGrp="1"/>
          </p:cNvSpPr>
          <p:nvPr>
            <p:ph type="sldNum" sz="quarter" idx="5"/>
          </p:nvPr>
        </p:nvSpPr>
        <p:spPr/>
        <p:txBody>
          <a:bodyPr/>
          <a:lstStyle/>
          <a:p>
            <a:pPr>
              <a:defRPr/>
            </a:pPr>
            <a:fld id="{722C5A3F-6BC9-4EF0-B372-EA0536A7F5A7}" type="slidenum">
              <a:rPr lang="en-US" smtClean="0"/>
              <a:pPr>
                <a:defRPr/>
              </a:pPr>
              <a:t>26</a:t>
            </a:fld>
            <a:endParaRPr lang="en-US"/>
          </a:p>
        </p:txBody>
      </p:sp>
    </p:spTree>
    <p:extLst>
      <p:ext uri="{BB962C8B-B14F-4D97-AF65-F5344CB8AC3E}">
        <p14:creationId xmlns:p14="http://schemas.microsoft.com/office/powerpoint/2010/main" val="18420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9BC5BB9-CCE6-4204-8AF6-2A4DA8077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509672C-FBE6-4B88-B347-69E4B2D87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 CLICK</a:t>
            </a:r>
          </a:p>
        </p:txBody>
      </p:sp>
      <p:sp>
        <p:nvSpPr>
          <p:cNvPr id="4" name="Slide Number Placeholder 3">
            <a:extLst>
              <a:ext uri="{FF2B5EF4-FFF2-40B4-BE49-F238E27FC236}">
                <a16:creationId xmlns:a16="http://schemas.microsoft.com/office/drawing/2014/main" id="{2FA03439-60EE-4005-A6B1-7B00DF23C7F8}"/>
              </a:ext>
            </a:extLst>
          </p:cNvPr>
          <p:cNvSpPr>
            <a:spLocks noGrp="1"/>
          </p:cNvSpPr>
          <p:nvPr>
            <p:ph type="sldNum" sz="quarter" idx="5"/>
          </p:nvPr>
        </p:nvSpPr>
        <p:spPr/>
        <p:txBody>
          <a:bodyPr/>
          <a:lstStyle/>
          <a:p>
            <a:pPr>
              <a:defRPr/>
            </a:pPr>
            <a:fld id="{AECC9B70-A4EA-419B-BE26-A56AA480D646}" type="slidenum">
              <a:rPr lang="en-US" smtClean="0"/>
              <a:pPr>
                <a:defRPr/>
              </a:pPr>
              <a:t>27</a:t>
            </a:fld>
            <a:endParaRPr lang="en-US"/>
          </a:p>
        </p:txBody>
      </p:sp>
    </p:spTree>
    <p:extLst>
      <p:ext uri="{BB962C8B-B14F-4D97-AF65-F5344CB8AC3E}">
        <p14:creationId xmlns:p14="http://schemas.microsoft.com/office/powerpoint/2010/main" val="406478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733A0AE-ECC4-4CFF-9FAF-854FF6C224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7DEBBFC-3E71-406B-81E1-2825264676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a:t>
            </a:r>
          </a:p>
          <a:p>
            <a:pPr eaLnBrk="1" hangingPunct="1"/>
            <a:endParaRPr lang="en-US" altLang="en-US"/>
          </a:p>
        </p:txBody>
      </p:sp>
      <p:sp>
        <p:nvSpPr>
          <p:cNvPr id="4" name="Slide Number Placeholder 3">
            <a:extLst>
              <a:ext uri="{FF2B5EF4-FFF2-40B4-BE49-F238E27FC236}">
                <a16:creationId xmlns:a16="http://schemas.microsoft.com/office/drawing/2014/main" id="{B4408BC7-4783-4D50-A8FA-8FCA8FDB5FCF}"/>
              </a:ext>
            </a:extLst>
          </p:cNvPr>
          <p:cNvSpPr>
            <a:spLocks noGrp="1"/>
          </p:cNvSpPr>
          <p:nvPr>
            <p:ph type="sldNum" sz="quarter" idx="5"/>
          </p:nvPr>
        </p:nvSpPr>
        <p:spPr/>
        <p:txBody>
          <a:bodyPr/>
          <a:lstStyle/>
          <a:p>
            <a:pPr>
              <a:defRPr/>
            </a:pPr>
            <a:fld id="{ED33095A-7B98-46C7-A6B8-345D2614909B}" type="slidenum">
              <a:rPr lang="en-US" smtClean="0"/>
              <a:pPr>
                <a:defRPr/>
              </a:pPr>
              <a:t>28</a:t>
            </a:fld>
            <a:endParaRPr lang="en-US"/>
          </a:p>
        </p:txBody>
      </p:sp>
    </p:spTree>
    <p:extLst>
      <p:ext uri="{BB962C8B-B14F-4D97-AF65-F5344CB8AC3E}">
        <p14:creationId xmlns:p14="http://schemas.microsoft.com/office/powerpoint/2010/main" val="203529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0FA8594-C20D-4C84-8149-B89F39E590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0A1C6E3-B8A0-4277-92C0-ED45B74FF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ONLY CLICK AFTER QUESTIONS HAVE BEEN ANSWERED</a:t>
            </a:r>
          </a:p>
        </p:txBody>
      </p:sp>
      <p:sp>
        <p:nvSpPr>
          <p:cNvPr id="4" name="Slide Number Placeholder 3">
            <a:extLst>
              <a:ext uri="{FF2B5EF4-FFF2-40B4-BE49-F238E27FC236}">
                <a16:creationId xmlns:a16="http://schemas.microsoft.com/office/drawing/2014/main" id="{A2B13935-0679-4690-9312-2F8B8455E36B}"/>
              </a:ext>
            </a:extLst>
          </p:cNvPr>
          <p:cNvSpPr>
            <a:spLocks noGrp="1"/>
          </p:cNvSpPr>
          <p:nvPr>
            <p:ph type="sldNum" sz="quarter" idx="5"/>
          </p:nvPr>
        </p:nvSpPr>
        <p:spPr/>
        <p:txBody>
          <a:bodyPr/>
          <a:lstStyle/>
          <a:p>
            <a:pPr>
              <a:defRPr/>
            </a:pPr>
            <a:fld id="{5D06CE3C-2024-49B5-9BB4-D3DAB6B8A5B3}" type="slidenum">
              <a:rPr lang="en-US" smtClean="0"/>
              <a:pPr>
                <a:defRPr/>
              </a:pPr>
              <a:t>29</a:t>
            </a:fld>
            <a:endParaRPr lang="en-US"/>
          </a:p>
        </p:txBody>
      </p:sp>
    </p:spTree>
    <p:extLst>
      <p:ext uri="{BB962C8B-B14F-4D97-AF65-F5344CB8AC3E}">
        <p14:creationId xmlns:p14="http://schemas.microsoft.com/office/powerpoint/2010/main" val="146479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318F60A-305F-4F77-9517-36C4DD7D37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9B0BFC6-4E47-4138-9EBB-75F1AEB075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ONLY CLICK WHEN THE GROUP HAS CONVENED  </a:t>
            </a:r>
          </a:p>
          <a:p>
            <a:pPr eaLnBrk="1" hangingPunct="1"/>
            <a:r>
              <a:rPr lang="en-US" altLang="en-US"/>
              <a:t>PLEASE WAIT UNTIL AFTER THE PRESENTATION ENDS BEFORE MOVING TO THE NEXT SLIDE</a:t>
            </a:r>
          </a:p>
        </p:txBody>
      </p:sp>
      <p:sp>
        <p:nvSpPr>
          <p:cNvPr id="4" name="Slide Number Placeholder 3">
            <a:extLst>
              <a:ext uri="{FF2B5EF4-FFF2-40B4-BE49-F238E27FC236}">
                <a16:creationId xmlns:a16="http://schemas.microsoft.com/office/drawing/2014/main" id="{7955F3F9-08EE-4ECB-A079-7380F849600E}"/>
              </a:ext>
            </a:extLst>
          </p:cNvPr>
          <p:cNvSpPr>
            <a:spLocks noGrp="1"/>
          </p:cNvSpPr>
          <p:nvPr>
            <p:ph type="sldNum" sz="quarter" idx="5"/>
          </p:nvPr>
        </p:nvSpPr>
        <p:spPr/>
        <p:txBody>
          <a:bodyPr/>
          <a:lstStyle/>
          <a:p>
            <a:pPr>
              <a:defRPr/>
            </a:pPr>
            <a:fld id="{B2B3A30A-0495-4E9C-9BC1-5DFF67806F40}" type="slidenum">
              <a:rPr lang="en-US" smtClean="0"/>
              <a:pPr>
                <a:defRPr/>
              </a:pPr>
              <a:t>30</a:t>
            </a:fld>
            <a:endParaRPr lang="en-US"/>
          </a:p>
        </p:txBody>
      </p:sp>
    </p:spTree>
    <p:extLst>
      <p:ext uri="{BB962C8B-B14F-4D97-AF65-F5344CB8AC3E}">
        <p14:creationId xmlns:p14="http://schemas.microsoft.com/office/powerpoint/2010/main" val="366944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074F797-0653-494F-B913-C4D5AAE3B9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5A012DF-F779-4345-B465-49B419167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Ask each representative to present whether they give permission for Food Aid to operate and why? Optional: You can get each representative to stand up and receive an applause beofre/after presentation. </a:t>
            </a:r>
          </a:p>
          <a:p>
            <a:pPr eaLnBrk="1" hangingPunct="1"/>
            <a:r>
              <a:rPr lang="en-US" altLang="en-US"/>
              <a:t>PLEASE WAIT UNTIL THE FACILITATOR SUGGESTS MOVING TO THE NEXT SLIDE</a:t>
            </a:r>
          </a:p>
        </p:txBody>
      </p:sp>
      <p:sp>
        <p:nvSpPr>
          <p:cNvPr id="4" name="Slide Number Placeholder 3">
            <a:extLst>
              <a:ext uri="{FF2B5EF4-FFF2-40B4-BE49-F238E27FC236}">
                <a16:creationId xmlns:a16="http://schemas.microsoft.com/office/drawing/2014/main" id="{759B712B-0802-4218-B82A-D8E9D96B3C63}"/>
              </a:ext>
            </a:extLst>
          </p:cNvPr>
          <p:cNvSpPr>
            <a:spLocks noGrp="1"/>
          </p:cNvSpPr>
          <p:nvPr>
            <p:ph type="sldNum" sz="quarter" idx="5"/>
          </p:nvPr>
        </p:nvSpPr>
        <p:spPr/>
        <p:txBody>
          <a:bodyPr/>
          <a:lstStyle/>
          <a:p>
            <a:pPr>
              <a:defRPr/>
            </a:pPr>
            <a:fld id="{99FA43EC-9CFD-424F-86EB-216856905E8A}" type="slidenum">
              <a:rPr lang="en-US" smtClean="0"/>
              <a:pPr>
                <a:defRPr/>
              </a:pPr>
              <a:t>31</a:t>
            </a:fld>
            <a:endParaRPr lang="en-US"/>
          </a:p>
        </p:txBody>
      </p:sp>
    </p:spTree>
    <p:extLst>
      <p:ext uri="{BB962C8B-B14F-4D97-AF65-F5344CB8AC3E}">
        <p14:creationId xmlns:p14="http://schemas.microsoft.com/office/powerpoint/2010/main" val="2235098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9667A42-5EEE-4395-B4C0-51D7AAB67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8862408-F234-46D5-B4CB-CF5200469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SECTION WHEN INDICATED</a:t>
            </a:r>
          </a:p>
          <a:p>
            <a:pPr eaLnBrk="1" hangingPunct="1">
              <a:spcBef>
                <a:spcPct val="0"/>
              </a:spcBef>
            </a:pPr>
            <a:r>
              <a:rPr lang="en-US" altLang="en-US" b="1"/>
              <a:t>Optional: Participants can do this in their respective groups (Food aid team, community representatives, Gover/Rebel representatives, unemployed workers East district, unemployed workers West District, unemployed workers South District. As particpants to look at the above questions and select a person to report back to the plenary. Provide 5-10 minutes for discussion. Emphasize the need to be conflict sensitive without going into details</a:t>
            </a:r>
          </a:p>
          <a:p>
            <a:pPr eaLnBrk="1" hangingPunct="1"/>
            <a:endParaRPr lang="en-US" altLang="en-US"/>
          </a:p>
        </p:txBody>
      </p:sp>
      <p:sp>
        <p:nvSpPr>
          <p:cNvPr id="4" name="Slide Number Placeholder 3">
            <a:extLst>
              <a:ext uri="{FF2B5EF4-FFF2-40B4-BE49-F238E27FC236}">
                <a16:creationId xmlns:a16="http://schemas.microsoft.com/office/drawing/2014/main" id="{A94AEF24-0D58-44D2-AB40-FABFC5DBB00B}"/>
              </a:ext>
            </a:extLst>
          </p:cNvPr>
          <p:cNvSpPr>
            <a:spLocks noGrp="1"/>
          </p:cNvSpPr>
          <p:nvPr>
            <p:ph type="sldNum" sz="quarter" idx="5"/>
          </p:nvPr>
        </p:nvSpPr>
        <p:spPr/>
        <p:txBody>
          <a:bodyPr/>
          <a:lstStyle/>
          <a:p>
            <a:pPr>
              <a:defRPr/>
            </a:pPr>
            <a:fld id="{9617B12D-7CF1-4DD2-819A-AE697D7F9663}" type="slidenum">
              <a:rPr lang="en-US" smtClean="0"/>
              <a:pPr>
                <a:defRPr/>
              </a:pPr>
              <a:t>32</a:t>
            </a:fld>
            <a:endParaRPr lang="en-US"/>
          </a:p>
        </p:txBody>
      </p:sp>
    </p:spTree>
    <p:extLst>
      <p:ext uri="{BB962C8B-B14F-4D97-AF65-F5344CB8AC3E}">
        <p14:creationId xmlns:p14="http://schemas.microsoft.com/office/powerpoint/2010/main" val="297369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04AA76F-7244-47B8-8DE8-6264A4B794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2D987A3-CC16-4B86-B656-B3B336CB7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WHEN INDICATED</a:t>
            </a:r>
          </a:p>
          <a:p>
            <a:pPr eaLnBrk="1" hangingPunct="1">
              <a:spcBef>
                <a:spcPct val="0"/>
              </a:spcBef>
            </a:pPr>
            <a:r>
              <a:rPr lang="en-US" altLang="en-US" b="1"/>
              <a:t>Optional: Either get participants to answer the questions in their previous groups or if time is constrained ask individuals in the group. </a:t>
            </a:r>
          </a:p>
          <a:p>
            <a:pPr eaLnBrk="1" hangingPunct="1">
              <a:spcBef>
                <a:spcPct val="0"/>
              </a:spcBef>
            </a:pPr>
            <a:endParaRPr lang="en-US" altLang="en-US"/>
          </a:p>
          <a:p>
            <a:pPr eaLnBrk="1" hangingPunct="1">
              <a:spcBef>
                <a:spcPct val="0"/>
              </a:spcBef>
            </a:pPr>
            <a:r>
              <a:rPr lang="en-US" altLang="en-US"/>
              <a:t>All staff need to be conflict sensitive e.g. management, Programme staff, Finance, drivers, admin, human resources, Everyone</a:t>
            </a:r>
          </a:p>
          <a:p>
            <a:pPr eaLnBrk="1" hangingPunct="1"/>
            <a:endParaRPr lang="en-US" altLang="en-US"/>
          </a:p>
          <a:p>
            <a:pPr eaLnBrk="1" hangingPunct="1"/>
            <a:r>
              <a:rPr lang="en-US" altLang="en-US"/>
              <a:t>This can be done in pairs, groups, or collectively together.</a:t>
            </a:r>
          </a:p>
        </p:txBody>
      </p:sp>
      <p:sp>
        <p:nvSpPr>
          <p:cNvPr id="4" name="Slide Number Placeholder 3">
            <a:extLst>
              <a:ext uri="{FF2B5EF4-FFF2-40B4-BE49-F238E27FC236}">
                <a16:creationId xmlns:a16="http://schemas.microsoft.com/office/drawing/2014/main" id="{86187A75-0F8B-4E3D-B65F-9018759372D9}"/>
              </a:ext>
            </a:extLst>
          </p:cNvPr>
          <p:cNvSpPr>
            <a:spLocks noGrp="1"/>
          </p:cNvSpPr>
          <p:nvPr>
            <p:ph type="sldNum" sz="quarter" idx="5"/>
          </p:nvPr>
        </p:nvSpPr>
        <p:spPr/>
        <p:txBody>
          <a:bodyPr/>
          <a:lstStyle/>
          <a:p>
            <a:pPr>
              <a:defRPr/>
            </a:pPr>
            <a:fld id="{0F810D93-7573-488B-8D9A-37731B9B8349}" type="slidenum">
              <a:rPr lang="en-US" smtClean="0"/>
              <a:pPr>
                <a:defRPr/>
              </a:pPr>
              <a:t>33</a:t>
            </a:fld>
            <a:endParaRPr lang="en-US"/>
          </a:p>
        </p:txBody>
      </p:sp>
    </p:spTree>
    <p:extLst>
      <p:ext uri="{BB962C8B-B14F-4D97-AF65-F5344CB8AC3E}">
        <p14:creationId xmlns:p14="http://schemas.microsoft.com/office/powerpoint/2010/main" val="217932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2EA8FC3-A020-4453-B149-ABB284A14A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D707833-BF8E-4487-8759-011FD5C15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CLICK WHEN INDICATED</a:t>
            </a:r>
          </a:p>
          <a:p>
            <a:pPr eaLnBrk="1" hangingPunct="1"/>
            <a:endParaRPr lang="en-US" altLang="en-US"/>
          </a:p>
        </p:txBody>
      </p:sp>
      <p:sp>
        <p:nvSpPr>
          <p:cNvPr id="4" name="Slide Number Placeholder 3">
            <a:extLst>
              <a:ext uri="{FF2B5EF4-FFF2-40B4-BE49-F238E27FC236}">
                <a16:creationId xmlns:a16="http://schemas.microsoft.com/office/drawing/2014/main" id="{537BB9CA-32D3-4BF3-BEB5-FA0AB20CD33D}"/>
              </a:ext>
            </a:extLst>
          </p:cNvPr>
          <p:cNvSpPr>
            <a:spLocks noGrp="1"/>
          </p:cNvSpPr>
          <p:nvPr>
            <p:ph type="sldNum" sz="quarter" idx="5"/>
          </p:nvPr>
        </p:nvSpPr>
        <p:spPr/>
        <p:txBody>
          <a:bodyPr/>
          <a:lstStyle/>
          <a:p>
            <a:pPr>
              <a:defRPr/>
            </a:pPr>
            <a:fld id="{3C2590E4-6A30-4354-A653-F80C8DCAF7CD}" type="slidenum">
              <a:rPr lang="en-US" smtClean="0"/>
              <a:pPr>
                <a:defRPr/>
              </a:pPr>
              <a:t>34</a:t>
            </a:fld>
            <a:endParaRPr lang="en-US"/>
          </a:p>
        </p:txBody>
      </p:sp>
    </p:spTree>
    <p:extLst>
      <p:ext uri="{BB962C8B-B14F-4D97-AF65-F5344CB8AC3E}">
        <p14:creationId xmlns:p14="http://schemas.microsoft.com/office/powerpoint/2010/main" val="32989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1A58C0C-2DCA-4C26-95A2-8A0602F05D01}" type="slidenum">
              <a:rPr lang="en-US" smtClean="0"/>
              <a:pPr>
                <a:defRPr/>
              </a:pPr>
              <a:t>7</a:t>
            </a:fld>
            <a:endParaRPr lang="en-US"/>
          </a:p>
        </p:txBody>
      </p:sp>
    </p:spTree>
    <p:extLst>
      <p:ext uri="{BB962C8B-B14F-4D97-AF65-F5344CB8AC3E}">
        <p14:creationId xmlns:p14="http://schemas.microsoft.com/office/powerpoint/2010/main" val="231049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WHEN INDICATED</a:t>
            </a:r>
          </a:p>
        </p:txBody>
      </p:sp>
      <p:sp>
        <p:nvSpPr>
          <p:cNvPr id="4" name="Slide Number Placeholder 3"/>
          <p:cNvSpPr>
            <a:spLocks noGrp="1"/>
          </p:cNvSpPr>
          <p:nvPr>
            <p:ph type="sldNum" sz="quarter" idx="10"/>
          </p:nvPr>
        </p:nvSpPr>
        <p:spPr/>
        <p:txBody>
          <a:bodyPr/>
          <a:lstStyle/>
          <a:p>
            <a:fld id="{E49A036B-6BC0-6140-8671-00DAA3B3634F}" type="slidenum">
              <a:rPr lang="en-US" smtClean="0"/>
              <a:t>36</a:t>
            </a:fld>
            <a:endParaRPr lang="en-US"/>
          </a:p>
        </p:txBody>
      </p:sp>
    </p:spTree>
    <p:extLst>
      <p:ext uri="{BB962C8B-B14F-4D97-AF65-F5344CB8AC3E}">
        <p14:creationId xmlns:p14="http://schemas.microsoft.com/office/powerpoint/2010/main" val="108874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Mille neuf cent quatre vingt six (1986)</a:t>
            </a:r>
          </a:p>
        </p:txBody>
      </p:sp>
      <p:sp>
        <p:nvSpPr>
          <p:cNvPr id="4" name="Slide Number Placeholder 3"/>
          <p:cNvSpPr>
            <a:spLocks noGrp="1"/>
          </p:cNvSpPr>
          <p:nvPr>
            <p:ph type="sldNum" sz="quarter" idx="5"/>
          </p:nvPr>
        </p:nvSpPr>
        <p:spPr/>
        <p:txBody>
          <a:bodyPr/>
          <a:lstStyle/>
          <a:p>
            <a:pPr>
              <a:defRPr/>
            </a:pPr>
            <a:fld id="{61A58C0C-2DCA-4C26-95A2-8A0602F05D01}" type="slidenum">
              <a:rPr lang="en-US" smtClean="0"/>
              <a:pPr>
                <a:defRPr/>
              </a:pPr>
              <a:t>12</a:t>
            </a:fld>
            <a:endParaRPr lang="en-US"/>
          </a:p>
        </p:txBody>
      </p:sp>
    </p:spTree>
    <p:extLst>
      <p:ext uri="{BB962C8B-B14F-4D97-AF65-F5344CB8AC3E}">
        <p14:creationId xmlns:p14="http://schemas.microsoft.com/office/powerpoint/2010/main" val="83270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06B9BD-143B-45A6-B2F9-9F7A102F4D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F9D7661-8D73-45C5-A44F-AA1B8E4256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PLEASE CLICK FOR EACH BULLET POINT</a:t>
            </a:r>
          </a:p>
        </p:txBody>
      </p:sp>
      <p:sp>
        <p:nvSpPr>
          <p:cNvPr id="4" name="Slide Number Placeholder 3">
            <a:extLst>
              <a:ext uri="{FF2B5EF4-FFF2-40B4-BE49-F238E27FC236}">
                <a16:creationId xmlns:a16="http://schemas.microsoft.com/office/drawing/2014/main" id="{C8B35DD2-B5DD-4839-912A-9B7880456E64}"/>
              </a:ext>
            </a:extLst>
          </p:cNvPr>
          <p:cNvSpPr>
            <a:spLocks noGrp="1"/>
          </p:cNvSpPr>
          <p:nvPr>
            <p:ph type="sldNum" sz="quarter" idx="5"/>
          </p:nvPr>
        </p:nvSpPr>
        <p:spPr/>
        <p:txBody>
          <a:bodyPr/>
          <a:lstStyle/>
          <a:p>
            <a:pPr>
              <a:defRPr/>
            </a:pPr>
            <a:fld id="{03109C9D-5F4E-492B-B4F7-BB20C4A2FE73}" type="slidenum">
              <a:rPr lang="en-US" smtClean="0"/>
              <a:pPr>
                <a:defRPr/>
              </a:pPr>
              <a:t>13</a:t>
            </a:fld>
            <a:endParaRPr lang="en-US"/>
          </a:p>
        </p:txBody>
      </p:sp>
    </p:spTree>
    <p:extLst>
      <p:ext uri="{BB962C8B-B14F-4D97-AF65-F5344CB8AC3E}">
        <p14:creationId xmlns:p14="http://schemas.microsoft.com/office/powerpoint/2010/main" val="267841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C622FB7-BCCC-44A9-BDD0-D01852B31F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E89998F-582A-4C83-968A-67B79B1379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a:t>
            </a:r>
          </a:p>
          <a:p>
            <a:pPr eaLnBrk="1" hangingPunct="1"/>
            <a:endParaRPr lang="en-US" altLang="en-US"/>
          </a:p>
        </p:txBody>
      </p:sp>
      <p:sp>
        <p:nvSpPr>
          <p:cNvPr id="4" name="Slide Number Placeholder 3">
            <a:extLst>
              <a:ext uri="{FF2B5EF4-FFF2-40B4-BE49-F238E27FC236}">
                <a16:creationId xmlns:a16="http://schemas.microsoft.com/office/drawing/2014/main" id="{A9B5835E-1C7F-4B81-88F4-8B2F477AF195}"/>
              </a:ext>
            </a:extLst>
          </p:cNvPr>
          <p:cNvSpPr>
            <a:spLocks noGrp="1"/>
          </p:cNvSpPr>
          <p:nvPr>
            <p:ph type="sldNum" sz="quarter" idx="5"/>
          </p:nvPr>
        </p:nvSpPr>
        <p:spPr/>
        <p:txBody>
          <a:bodyPr/>
          <a:lstStyle/>
          <a:p>
            <a:pPr>
              <a:defRPr/>
            </a:pPr>
            <a:fld id="{3F463592-2AAA-4907-BE4F-5BC9173B5135}" type="slidenum">
              <a:rPr lang="en-US" smtClean="0"/>
              <a:pPr>
                <a:defRPr/>
              </a:pPr>
              <a:t>16</a:t>
            </a:fld>
            <a:endParaRPr lang="en-US"/>
          </a:p>
        </p:txBody>
      </p:sp>
    </p:spTree>
    <p:extLst>
      <p:ext uri="{BB962C8B-B14F-4D97-AF65-F5344CB8AC3E}">
        <p14:creationId xmlns:p14="http://schemas.microsoft.com/office/powerpoint/2010/main" val="256897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1B20EA7-864F-403E-B017-C70DCD9DA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A6D8D87-996B-411B-B158-8E70B87C5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AUTOMATED SLIDE. No clicks needed.</a:t>
            </a:r>
          </a:p>
        </p:txBody>
      </p:sp>
      <p:sp>
        <p:nvSpPr>
          <p:cNvPr id="4" name="Slide Number Placeholder 3">
            <a:extLst>
              <a:ext uri="{FF2B5EF4-FFF2-40B4-BE49-F238E27FC236}">
                <a16:creationId xmlns:a16="http://schemas.microsoft.com/office/drawing/2014/main" id="{1A9BD23B-F025-45ED-9162-82A1E07C33C5}"/>
              </a:ext>
            </a:extLst>
          </p:cNvPr>
          <p:cNvSpPr>
            <a:spLocks noGrp="1"/>
          </p:cNvSpPr>
          <p:nvPr>
            <p:ph type="sldNum" sz="quarter" idx="5"/>
          </p:nvPr>
        </p:nvSpPr>
        <p:spPr/>
        <p:txBody>
          <a:bodyPr/>
          <a:lstStyle/>
          <a:p>
            <a:pPr>
              <a:defRPr/>
            </a:pPr>
            <a:fld id="{7A78AE7E-8C3D-4592-AF8C-26B1F8737A16}" type="slidenum">
              <a:rPr lang="en-US" smtClean="0"/>
              <a:pPr>
                <a:defRPr/>
              </a:pPr>
              <a:t>21</a:t>
            </a:fld>
            <a:endParaRPr lang="en-US"/>
          </a:p>
        </p:txBody>
      </p:sp>
    </p:spTree>
    <p:extLst>
      <p:ext uri="{BB962C8B-B14F-4D97-AF65-F5344CB8AC3E}">
        <p14:creationId xmlns:p14="http://schemas.microsoft.com/office/powerpoint/2010/main" val="171649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663D18-E4A2-4080-94E5-33D931F2F1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9346A4E-E834-4493-968C-B5F94562E3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id="{3DAA3222-ED49-41CB-B2FA-52AAB9AE5049}"/>
              </a:ext>
            </a:extLst>
          </p:cNvPr>
          <p:cNvSpPr>
            <a:spLocks noGrp="1"/>
          </p:cNvSpPr>
          <p:nvPr>
            <p:ph type="sldNum" sz="quarter" idx="5"/>
          </p:nvPr>
        </p:nvSpPr>
        <p:spPr/>
        <p:txBody>
          <a:bodyPr/>
          <a:lstStyle/>
          <a:p>
            <a:pPr>
              <a:defRPr/>
            </a:pPr>
            <a:fld id="{73DF4828-D0F2-4D86-AE4F-505091112D7B}" type="slidenum">
              <a:rPr lang="en-US" smtClean="0"/>
              <a:pPr>
                <a:defRPr/>
              </a:pPr>
              <a:t>22</a:t>
            </a:fld>
            <a:endParaRPr lang="en-US"/>
          </a:p>
        </p:txBody>
      </p:sp>
    </p:spTree>
    <p:extLst>
      <p:ext uri="{BB962C8B-B14F-4D97-AF65-F5344CB8AC3E}">
        <p14:creationId xmlns:p14="http://schemas.microsoft.com/office/powerpoint/2010/main" val="235999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47FE53F-2368-49BC-BF69-E8CDBA25C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48BEBBD-D244-4124-BD09-E3E2C2EEC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id="{F32AD53D-74DA-4883-8FF1-A33077ABB19E}"/>
              </a:ext>
            </a:extLst>
          </p:cNvPr>
          <p:cNvSpPr>
            <a:spLocks noGrp="1"/>
          </p:cNvSpPr>
          <p:nvPr>
            <p:ph type="sldNum" sz="quarter" idx="5"/>
          </p:nvPr>
        </p:nvSpPr>
        <p:spPr/>
        <p:txBody>
          <a:bodyPr/>
          <a:lstStyle/>
          <a:p>
            <a:pPr>
              <a:defRPr/>
            </a:pPr>
            <a:fld id="{2DE62689-E901-42E6-A8DC-2859CDC38B4F}" type="slidenum">
              <a:rPr lang="en-US" smtClean="0"/>
              <a:pPr>
                <a:defRPr/>
              </a:pPr>
              <a:t>23</a:t>
            </a:fld>
            <a:endParaRPr lang="en-US"/>
          </a:p>
        </p:txBody>
      </p:sp>
    </p:spTree>
    <p:extLst>
      <p:ext uri="{BB962C8B-B14F-4D97-AF65-F5344CB8AC3E}">
        <p14:creationId xmlns:p14="http://schemas.microsoft.com/office/powerpoint/2010/main" val="25538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61C1CF5-FB2B-4ABB-8B21-F9F4062918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56A819F-5854-4ED4-9058-0511B79626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CLICK FOR EACH BULLET POINT WHEN INDICATED</a:t>
            </a:r>
          </a:p>
          <a:p>
            <a:pPr eaLnBrk="1" hangingPunct="1"/>
            <a:endParaRPr lang="en-US" altLang="en-US"/>
          </a:p>
        </p:txBody>
      </p:sp>
      <p:sp>
        <p:nvSpPr>
          <p:cNvPr id="4" name="Slide Number Placeholder 3">
            <a:extLst>
              <a:ext uri="{FF2B5EF4-FFF2-40B4-BE49-F238E27FC236}">
                <a16:creationId xmlns:a16="http://schemas.microsoft.com/office/drawing/2014/main" id="{A9D2352A-1318-47A1-9DDF-BF8C92F1E59F}"/>
              </a:ext>
            </a:extLst>
          </p:cNvPr>
          <p:cNvSpPr>
            <a:spLocks noGrp="1"/>
          </p:cNvSpPr>
          <p:nvPr>
            <p:ph type="sldNum" sz="quarter" idx="5"/>
          </p:nvPr>
        </p:nvSpPr>
        <p:spPr/>
        <p:txBody>
          <a:bodyPr/>
          <a:lstStyle/>
          <a:p>
            <a:pPr>
              <a:defRPr/>
            </a:pPr>
            <a:fld id="{05F69CF5-4C14-4B0C-BFA6-53F673B392AC}" type="slidenum">
              <a:rPr lang="en-US" smtClean="0"/>
              <a:pPr>
                <a:defRPr/>
              </a:pPr>
              <a:t>24</a:t>
            </a:fld>
            <a:endParaRPr lang="en-US"/>
          </a:p>
        </p:txBody>
      </p:sp>
    </p:spTree>
    <p:extLst>
      <p:ext uri="{BB962C8B-B14F-4D97-AF65-F5344CB8AC3E}">
        <p14:creationId xmlns:p14="http://schemas.microsoft.com/office/powerpoint/2010/main" val="13059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DD64E57-299D-4B99-B7C9-288530FDE9E6}"/>
              </a:ext>
            </a:extLst>
          </p:cNvPr>
          <p:cNvSpPr>
            <a:spLocks noGrp="1"/>
          </p:cNvSpPr>
          <p:nvPr>
            <p:ph type="dt" sz="half" idx="10"/>
          </p:nvPr>
        </p:nvSpPr>
        <p:spPr/>
        <p:txBody>
          <a:bodyPr/>
          <a:lstStyle>
            <a:lvl1pPr>
              <a:defRPr/>
            </a:lvl1pPr>
          </a:lstStyle>
          <a:p>
            <a:pPr>
              <a:defRPr/>
            </a:pPr>
            <a:fld id="{BAD242F4-19FC-47D0-9693-4107C7E12703}" type="datetime1">
              <a:rPr lang="en-US"/>
              <a:pPr>
                <a:defRPr/>
              </a:pPr>
              <a:t>12/5/2019</a:t>
            </a:fld>
            <a:endParaRPr lang="en-US"/>
          </a:p>
        </p:txBody>
      </p:sp>
      <p:sp>
        <p:nvSpPr>
          <p:cNvPr id="5" name="Footer Placeholder 4">
            <a:extLst>
              <a:ext uri="{FF2B5EF4-FFF2-40B4-BE49-F238E27FC236}">
                <a16:creationId xmlns:a16="http://schemas.microsoft.com/office/drawing/2014/main" id="{CE878B19-064B-43DB-B1F1-69BCEEDB50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DA368F-16AE-4446-909C-33CF700A0C4F}"/>
              </a:ext>
            </a:extLst>
          </p:cNvPr>
          <p:cNvSpPr>
            <a:spLocks noGrp="1"/>
          </p:cNvSpPr>
          <p:nvPr>
            <p:ph type="sldNum" sz="quarter" idx="12"/>
          </p:nvPr>
        </p:nvSpPr>
        <p:spPr/>
        <p:txBody>
          <a:bodyPr/>
          <a:lstStyle>
            <a:lvl1pPr>
              <a:defRPr/>
            </a:lvl1pPr>
          </a:lstStyle>
          <a:p>
            <a:pPr>
              <a:defRPr/>
            </a:pPr>
            <a:fld id="{21DA7B94-D8AD-403C-AB83-7D0B796EB3EC}" type="slidenum">
              <a:rPr lang="en-US"/>
              <a:pPr>
                <a:defRPr/>
              </a:pPr>
              <a:t>‹#›</a:t>
            </a:fld>
            <a:endParaRPr lang="en-US"/>
          </a:p>
        </p:txBody>
      </p:sp>
    </p:spTree>
    <p:extLst>
      <p:ext uri="{BB962C8B-B14F-4D97-AF65-F5344CB8AC3E}">
        <p14:creationId xmlns:p14="http://schemas.microsoft.com/office/powerpoint/2010/main" val="394515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985A2C-E38F-4549-8665-445BCE00211C}"/>
              </a:ext>
            </a:extLst>
          </p:cNvPr>
          <p:cNvSpPr>
            <a:spLocks noGrp="1"/>
          </p:cNvSpPr>
          <p:nvPr>
            <p:ph type="dt" sz="half" idx="10"/>
          </p:nvPr>
        </p:nvSpPr>
        <p:spPr/>
        <p:txBody>
          <a:bodyPr/>
          <a:lstStyle>
            <a:lvl1pPr>
              <a:defRPr/>
            </a:lvl1pPr>
          </a:lstStyle>
          <a:p>
            <a:pPr>
              <a:defRPr/>
            </a:pPr>
            <a:fld id="{5AA24732-FB0F-426E-9975-EAC58F3069A5}" type="datetime1">
              <a:rPr lang="en-US"/>
              <a:pPr>
                <a:defRPr/>
              </a:pPr>
              <a:t>12/5/2019</a:t>
            </a:fld>
            <a:endParaRPr lang="en-US"/>
          </a:p>
        </p:txBody>
      </p:sp>
      <p:sp>
        <p:nvSpPr>
          <p:cNvPr id="5" name="Footer Placeholder 4">
            <a:extLst>
              <a:ext uri="{FF2B5EF4-FFF2-40B4-BE49-F238E27FC236}">
                <a16:creationId xmlns:a16="http://schemas.microsoft.com/office/drawing/2014/main" id="{6673E3F3-00F2-4ACF-A72E-599A12881D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9F09A6-A5BA-48E8-AC00-3983D230415A}"/>
              </a:ext>
            </a:extLst>
          </p:cNvPr>
          <p:cNvSpPr>
            <a:spLocks noGrp="1"/>
          </p:cNvSpPr>
          <p:nvPr>
            <p:ph type="sldNum" sz="quarter" idx="12"/>
          </p:nvPr>
        </p:nvSpPr>
        <p:spPr/>
        <p:txBody>
          <a:bodyPr/>
          <a:lstStyle>
            <a:lvl1pPr>
              <a:defRPr/>
            </a:lvl1pPr>
          </a:lstStyle>
          <a:p>
            <a:pPr>
              <a:defRPr/>
            </a:pPr>
            <a:fld id="{A8FBABD9-959F-4AEE-B5DE-55CD3F4B4212}" type="slidenum">
              <a:rPr lang="en-US"/>
              <a:pPr>
                <a:defRPr/>
              </a:pPr>
              <a:t>‹#›</a:t>
            </a:fld>
            <a:endParaRPr lang="en-US"/>
          </a:p>
        </p:txBody>
      </p:sp>
    </p:spTree>
    <p:extLst>
      <p:ext uri="{BB962C8B-B14F-4D97-AF65-F5344CB8AC3E}">
        <p14:creationId xmlns:p14="http://schemas.microsoft.com/office/powerpoint/2010/main" val="199520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C96E74-9505-4B34-933B-E5FB0882C5ED}"/>
              </a:ext>
            </a:extLst>
          </p:cNvPr>
          <p:cNvSpPr>
            <a:spLocks noGrp="1"/>
          </p:cNvSpPr>
          <p:nvPr>
            <p:ph type="dt" sz="half" idx="10"/>
          </p:nvPr>
        </p:nvSpPr>
        <p:spPr/>
        <p:txBody>
          <a:bodyPr/>
          <a:lstStyle>
            <a:lvl1pPr>
              <a:defRPr/>
            </a:lvl1pPr>
          </a:lstStyle>
          <a:p>
            <a:pPr>
              <a:defRPr/>
            </a:pPr>
            <a:fld id="{A173736E-87E2-4FA0-82F7-E5C3E4527B4A}" type="datetime1">
              <a:rPr lang="en-US"/>
              <a:pPr>
                <a:defRPr/>
              </a:pPr>
              <a:t>12/5/2019</a:t>
            </a:fld>
            <a:endParaRPr lang="en-US"/>
          </a:p>
        </p:txBody>
      </p:sp>
      <p:sp>
        <p:nvSpPr>
          <p:cNvPr id="5" name="Footer Placeholder 4">
            <a:extLst>
              <a:ext uri="{FF2B5EF4-FFF2-40B4-BE49-F238E27FC236}">
                <a16:creationId xmlns:a16="http://schemas.microsoft.com/office/drawing/2014/main" id="{CF73D2FD-2A49-48CF-B4E2-350EC3CC0F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12D98-5A4E-43FB-BB6D-F6E50B0DEA62}"/>
              </a:ext>
            </a:extLst>
          </p:cNvPr>
          <p:cNvSpPr>
            <a:spLocks noGrp="1"/>
          </p:cNvSpPr>
          <p:nvPr>
            <p:ph type="sldNum" sz="quarter" idx="12"/>
          </p:nvPr>
        </p:nvSpPr>
        <p:spPr/>
        <p:txBody>
          <a:bodyPr/>
          <a:lstStyle>
            <a:lvl1pPr>
              <a:defRPr/>
            </a:lvl1pPr>
          </a:lstStyle>
          <a:p>
            <a:pPr>
              <a:defRPr/>
            </a:pPr>
            <a:fld id="{2FE0B5FF-A667-45C1-9A8F-B58407C242D0}" type="slidenum">
              <a:rPr lang="en-US"/>
              <a:pPr>
                <a:defRPr/>
              </a:pPr>
              <a:t>‹#›</a:t>
            </a:fld>
            <a:endParaRPr lang="en-US"/>
          </a:p>
        </p:txBody>
      </p:sp>
    </p:spTree>
    <p:extLst>
      <p:ext uri="{BB962C8B-B14F-4D97-AF65-F5344CB8AC3E}">
        <p14:creationId xmlns:p14="http://schemas.microsoft.com/office/powerpoint/2010/main" val="215865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8C3A97-6584-4CC3-BAD3-D7638194D79B}"/>
              </a:ext>
            </a:extLst>
          </p:cNvPr>
          <p:cNvSpPr>
            <a:spLocks noGrp="1"/>
          </p:cNvSpPr>
          <p:nvPr>
            <p:ph type="dt" sz="half" idx="10"/>
          </p:nvPr>
        </p:nvSpPr>
        <p:spPr/>
        <p:txBody>
          <a:bodyPr/>
          <a:lstStyle>
            <a:lvl1pPr>
              <a:defRPr/>
            </a:lvl1pPr>
          </a:lstStyle>
          <a:p>
            <a:pPr>
              <a:defRPr/>
            </a:pPr>
            <a:fld id="{8A195F4F-A9F3-4ADB-8BFB-CC4ECED658A7}" type="datetime1">
              <a:rPr lang="en-US"/>
              <a:pPr>
                <a:defRPr/>
              </a:pPr>
              <a:t>12/5/2019</a:t>
            </a:fld>
            <a:endParaRPr lang="en-US"/>
          </a:p>
        </p:txBody>
      </p:sp>
      <p:sp>
        <p:nvSpPr>
          <p:cNvPr id="5" name="Footer Placeholder 4">
            <a:extLst>
              <a:ext uri="{FF2B5EF4-FFF2-40B4-BE49-F238E27FC236}">
                <a16:creationId xmlns:a16="http://schemas.microsoft.com/office/drawing/2014/main" id="{899C48F4-3DB1-4704-B339-0D3CBB9EAE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9CA37B-FD84-4229-9FE2-986D88D1C204}"/>
              </a:ext>
            </a:extLst>
          </p:cNvPr>
          <p:cNvSpPr>
            <a:spLocks noGrp="1"/>
          </p:cNvSpPr>
          <p:nvPr>
            <p:ph type="sldNum" sz="quarter" idx="12"/>
          </p:nvPr>
        </p:nvSpPr>
        <p:spPr/>
        <p:txBody>
          <a:bodyPr/>
          <a:lstStyle>
            <a:lvl1pPr>
              <a:defRPr/>
            </a:lvl1pPr>
          </a:lstStyle>
          <a:p>
            <a:pPr>
              <a:defRPr/>
            </a:pPr>
            <a:fld id="{03FEDADC-150A-4A6B-B72F-9450ECCCDD9C}" type="slidenum">
              <a:rPr lang="en-US"/>
              <a:pPr>
                <a:defRPr/>
              </a:pPr>
              <a:t>‹#›</a:t>
            </a:fld>
            <a:endParaRPr lang="en-US"/>
          </a:p>
        </p:txBody>
      </p:sp>
    </p:spTree>
    <p:extLst>
      <p:ext uri="{BB962C8B-B14F-4D97-AF65-F5344CB8AC3E}">
        <p14:creationId xmlns:p14="http://schemas.microsoft.com/office/powerpoint/2010/main" val="1463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601EB9-6FC7-47EC-B637-230D719D9EB3}"/>
              </a:ext>
            </a:extLst>
          </p:cNvPr>
          <p:cNvSpPr>
            <a:spLocks noGrp="1"/>
          </p:cNvSpPr>
          <p:nvPr>
            <p:ph type="dt" sz="half" idx="10"/>
          </p:nvPr>
        </p:nvSpPr>
        <p:spPr/>
        <p:txBody>
          <a:bodyPr/>
          <a:lstStyle>
            <a:lvl1pPr>
              <a:defRPr/>
            </a:lvl1pPr>
          </a:lstStyle>
          <a:p>
            <a:pPr>
              <a:defRPr/>
            </a:pPr>
            <a:fld id="{C756C551-E294-4719-BF6E-52608F95BA98}" type="datetime1">
              <a:rPr lang="en-US"/>
              <a:pPr>
                <a:defRPr/>
              </a:pPr>
              <a:t>12/5/2019</a:t>
            </a:fld>
            <a:endParaRPr lang="en-US"/>
          </a:p>
        </p:txBody>
      </p:sp>
      <p:sp>
        <p:nvSpPr>
          <p:cNvPr id="5" name="Footer Placeholder 4">
            <a:extLst>
              <a:ext uri="{FF2B5EF4-FFF2-40B4-BE49-F238E27FC236}">
                <a16:creationId xmlns:a16="http://schemas.microsoft.com/office/drawing/2014/main" id="{EAA6C43B-3588-4B4B-939B-0B8424C89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698DE1-D5D2-4E2C-83F3-D1A7741AA34E}"/>
              </a:ext>
            </a:extLst>
          </p:cNvPr>
          <p:cNvSpPr>
            <a:spLocks noGrp="1"/>
          </p:cNvSpPr>
          <p:nvPr>
            <p:ph type="sldNum" sz="quarter" idx="12"/>
          </p:nvPr>
        </p:nvSpPr>
        <p:spPr/>
        <p:txBody>
          <a:bodyPr/>
          <a:lstStyle>
            <a:lvl1pPr>
              <a:defRPr/>
            </a:lvl1pPr>
          </a:lstStyle>
          <a:p>
            <a:pPr>
              <a:defRPr/>
            </a:pPr>
            <a:fld id="{B62BF63B-007A-4F8E-ABC4-D7A7040334D6}" type="slidenum">
              <a:rPr lang="en-US"/>
              <a:pPr>
                <a:defRPr/>
              </a:pPr>
              <a:t>‹#›</a:t>
            </a:fld>
            <a:endParaRPr lang="en-US"/>
          </a:p>
        </p:txBody>
      </p:sp>
    </p:spTree>
    <p:extLst>
      <p:ext uri="{BB962C8B-B14F-4D97-AF65-F5344CB8AC3E}">
        <p14:creationId xmlns:p14="http://schemas.microsoft.com/office/powerpoint/2010/main" val="249850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933D218-8559-44DD-99A2-9FDE0F04BD17}"/>
              </a:ext>
            </a:extLst>
          </p:cNvPr>
          <p:cNvSpPr>
            <a:spLocks noGrp="1"/>
          </p:cNvSpPr>
          <p:nvPr>
            <p:ph type="dt" sz="half" idx="10"/>
          </p:nvPr>
        </p:nvSpPr>
        <p:spPr/>
        <p:txBody>
          <a:bodyPr/>
          <a:lstStyle>
            <a:lvl1pPr>
              <a:defRPr/>
            </a:lvl1pPr>
          </a:lstStyle>
          <a:p>
            <a:pPr>
              <a:defRPr/>
            </a:pPr>
            <a:fld id="{01928A7A-F1CD-4CBC-87A9-2A915FAFF00E}" type="datetime1">
              <a:rPr lang="en-US"/>
              <a:pPr>
                <a:defRPr/>
              </a:pPr>
              <a:t>12/5/2019</a:t>
            </a:fld>
            <a:endParaRPr lang="en-US"/>
          </a:p>
        </p:txBody>
      </p:sp>
      <p:sp>
        <p:nvSpPr>
          <p:cNvPr id="6" name="Footer Placeholder 4">
            <a:extLst>
              <a:ext uri="{FF2B5EF4-FFF2-40B4-BE49-F238E27FC236}">
                <a16:creationId xmlns:a16="http://schemas.microsoft.com/office/drawing/2014/main" id="{76C3804B-14A9-4873-B6CD-085F4C00D7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AC880A-FAC9-490A-BBD9-35264D564840}"/>
              </a:ext>
            </a:extLst>
          </p:cNvPr>
          <p:cNvSpPr>
            <a:spLocks noGrp="1"/>
          </p:cNvSpPr>
          <p:nvPr>
            <p:ph type="sldNum" sz="quarter" idx="12"/>
          </p:nvPr>
        </p:nvSpPr>
        <p:spPr/>
        <p:txBody>
          <a:bodyPr/>
          <a:lstStyle>
            <a:lvl1pPr>
              <a:defRPr/>
            </a:lvl1pPr>
          </a:lstStyle>
          <a:p>
            <a:pPr>
              <a:defRPr/>
            </a:pPr>
            <a:fld id="{5F46E551-B6E4-49C3-AED6-55424EBE451C}" type="slidenum">
              <a:rPr lang="en-US"/>
              <a:pPr>
                <a:defRPr/>
              </a:pPr>
              <a:t>‹#›</a:t>
            </a:fld>
            <a:endParaRPr lang="en-US"/>
          </a:p>
        </p:txBody>
      </p:sp>
    </p:spTree>
    <p:extLst>
      <p:ext uri="{BB962C8B-B14F-4D97-AF65-F5344CB8AC3E}">
        <p14:creationId xmlns:p14="http://schemas.microsoft.com/office/powerpoint/2010/main" val="17285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AAC4CA41-118D-4A88-A5CC-D00B2D3E183F}"/>
              </a:ext>
            </a:extLst>
          </p:cNvPr>
          <p:cNvSpPr>
            <a:spLocks noGrp="1"/>
          </p:cNvSpPr>
          <p:nvPr>
            <p:ph type="dt" sz="half" idx="10"/>
          </p:nvPr>
        </p:nvSpPr>
        <p:spPr/>
        <p:txBody>
          <a:bodyPr/>
          <a:lstStyle>
            <a:lvl1pPr>
              <a:defRPr/>
            </a:lvl1pPr>
          </a:lstStyle>
          <a:p>
            <a:pPr>
              <a:defRPr/>
            </a:pPr>
            <a:fld id="{5FA11AFD-3A9D-496D-82CE-E0F6D93296EB}" type="datetime1">
              <a:rPr lang="en-US"/>
              <a:pPr>
                <a:defRPr/>
              </a:pPr>
              <a:t>12/5/2019</a:t>
            </a:fld>
            <a:endParaRPr lang="en-US"/>
          </a:p>
        </p:txBody>
      </p:sp>
      <p:sp>
        <p:nvSpPr>
          <p:cNvPr id="8" name="Footer Placeholder 4">
            <a:extLst>
              <a:ext uri="{FF2B5EF4-FFF2-40B4-BE49-F238E27FC236}">
                <a16:creationId xmlns:a16="http://schemas.microsoft.com/office/drawing/2014/main" id="{E09B2BF4-1CC5-4305-9260-BE0A4A1770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0A770C-F3B1-4B39-B2C5-EB6A39C72512}"/>
              </a:ext>
            </a:extLst>
          </p:cNvPr>
          <p:cNvSpPr>
            <a:spLocks noGrp="1"/>
          </p:cNvSpPr>
          <p:nvPr>
            <p:ph type="sldNum" sz="quarter" idx="12"/>
          </p:nvPr>
        </p:nvSpPr>
        <p:spPr/>
        <p:txBody>
          <a:bodyPr/>
          <a:lstStyle>
            <a:lvl1pPr>
              <a:defRPr/>
            </a:lvl1pPr>
          </a:lstStyle>
          <a:p>
            <a:pPr>
              <a:defRPr/>
            </a:pPr>
            <a:fld id="{ADF41405-3CAB-4BD7-B48C-4D2570458874}" type="slidenum">
              <a:rPr lang="en-US"/>
              <a:pPr>
                <a:defRPr/>
              </a:pPr>
              <a:t>‹#›</a:t>
            </a:fld>
            <a:endParaRPr lang="en-US"/>
          </a:p>
        </p:txBody>
      </p:sp>
    </p:spTree>
    <p:extLst>
      <p:ext uri="{BB962C8B-B14F-4D97-AF65-F5344CB8AC3E}">
        <p14:creationId xmlns:p14="http://schemas.microsoft.com/office/powerpoint/2010/main" val="243473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AD50AA7-F464-4E46-9BEA-2382BF07F104}"/>
              </a:ext>
            </a:extLst>
          </p:cNvPr>
          <p:cNvSpPr>
            <a:spLocks noGrp="1"/>
          </p:cNvSpPr>
          <p:nvPr>
            <p:ph type="dt" sz="half" idx="10"/>
          </p:nvPr>
        </p:nvSpPr>
        <p:spPr/>
        <p:txBody>
          <a:bodyPr/>
          <a:lstStyle>
            <a:lvl1pPr>
              <a:defRPr/>
            </a:lvl1pPr>
          </a:lstStyle>
          <a:p>
            <a:pPr>
              <a:defRPr/>
            </a:pPr>
            <a:fld id="{1F4819F3-D80D-43E0-BA86-CC705B5D6C39}" type="datetime1">
              <a:rPr lang="en-US"/>
              <a:pPr>
                <a:defRPr/>
              </a:pPr>
              <a:t>12/5/2019</a:t>
            </a:fld>
            <a:endParaRPr lang="en-US"/>
          </a:p>
        </p:txBody>
      </p:sp>
      <p:sp>
        <p:nvSpPr>
          <p:cNvPr id="4" name="Footer Placeholder 4">
            <a:extLst>
              <a:ext uri="{FF2B5EF4-FFF2-40B4-BE49-F238E27FC236}">
                <a16:creationId xmlns:a16="http://schemas.microsoft.com/office/drawing/2014/main" id="{51F70076-A3BB-43E4-A25E-C99D6D3E78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325D82F-B345-4CE2-B38C-BABBAC175953}"/>
              </a:ext>
            </a:extLst>
          </p:cNvPr>
          <p:cNvSpPr>
            <a:spLocks noGrp="1"/>
          </p:cNvSpPr>
          <p:nvPr>
            <p:ph type="sldNum" sz="quarter" idx="12"/>
          </p:nvPr>
        </p:nvSpPr>
        <p:spPr/>
        <p:txBody>
          <a:bodyPr/>
          <a:lstStyle>
            <a:lvl1pPr>
              <a:defRPr/>
            </a:lvl1pPr>
          </a:lstStyle>
          <a:p>
            <a:pPr>
              <a:defRPr/>
            </a:pPr>
            <a:fld id="{A1EF35AC-7592-400B-B27C-4AAAF4C044AD}" type="slidenum">
              <a:rPr lang="en-US"/>
              <a:pPr>
                <a:defRPr/>
              </a:pPr>
              <a:t>‹#›</a:t>
            </a:fld>
            <a:endParaRPr lang="en-US"/>
          </a:p>
        </p:txBody>
      </p:sp>
    </p:spTree>
    <p:extLst>
      <p:ext uri="{BB962C8B-B14F-4D97-AF65-F5344CB8AC3E}">
        <p14:creationId xmlns:p14="http://schemas.microsoft.com/office/powerpoint/2010/main" val="386194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60B60D-D391-4BE3-B8AD-BA84E0DF8E7E}"/>
              </a:ext>
            </a:extLst>
          </p:cNvPr>
          <p:cNvSpPr>
            <a:spLocks noGrp="1"/>
          </p:cNvSpPr>
          <p:nvPr>
            <p:ph type="dt" sz="half" idx="10"/>
          </p:nvPr>
        </p:nvSpPr>
        <p:spPr/>
        <p:txBody>
          <a:bodyPr/>
          <a:lstStyle>
            <a:lvl1pPr>
              <a:defRPr/>
            </a:lvl1pPr>
          </a:lstStyle>
          <a:p>
            <a:pPr>
              <a:defRPr/>
            </a:pPr>
            <a:fld id="{CE272BAB-5EA8-474C-A9FF-CD945E6FD9E7}" type="datetime1">
              <a:rPr lang="en-US"/>
              <a:pPr>
                <a:defRPr/>
              </a:pPr>
              <a:t>12/5/2019</a:t>
            </a:fld>
            <a:endParaRPr lang="en-US"/>
          </a:p>
        </p:txBody>
      </p:sp>
      <p:sp>
        <p:nvSpPr>
          <p:cNvPr id="3" name="Footer Placeholder 4">
            <a:extLst>
              <a:ext uri="{FF2B5EF4-FFF2-40B4-BE49-F238E27FC236}">
                <a16:creationId xmlns:a16="http://schemas.microsoft.com/office/drawing/2014/main" id="{836A626E-F31A-47B8-8E1B-651DA95FDF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6BA1DC-3593-4328-A6B7-FBC3EBBA0F7D}"/>
              </a:ext>
            </a:extLst>
          </p:cNvPr>
          <p:cNvSpPr>
            <a:spLocks noGrp="1"/>
          </p:cNvSpPr>
          <p:nvPr>
            <p:ph type="sldNum" sz="quarter" idx="12"/>
          </p:nvPr>
        </p:nvSpPr>
        <p:spPr/>
        <p:txBody>
          <a:bodyPr/>
          <a:lstStyle>
            <a:lvl1pPr>
              <a:defRPr/>
            </a:lvl1pPr>
          </a:lstStyle>
          <a:p>
            <a:pPr>
              <a:defRPr/>
            </a:pPr>
            <a:fld id="{F8EFB0A4-A0CC-45E4-A89C-F1EA671B14E8}" type="slidenum">
              <a:rPr lang="en-US"/>
              <a:pPr>
                <a:defRPr/>
              </a:pPr>
              <a:t>‹#›</a:t>
            </a:fld>
            <a:endParaRPr lang="en-US"/>
          </a:p>
        </p:txBody>
      </p:sp>
    </p:spTree>
    <p:extLst>
      <p:ext uri="{BB962C8B-B14F-4D97-AF65-F5344CB8AC3E}">
        <p14:creationId xmlns:p14="http://schemas.microsoft.com/office/powerpoint/2010/main" val="410491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CEB0430A-C1C6-449B-9656-D2BDDFB9F172}"/>
              </a:ext>
            </a:extLst>
          </p:cNvPr>
          <p:cNvSpPr>
            <a:spLocks noGrp="1"/>
          </p:cNvSpPr>
          <p:nvPr>
            <p:ph type="dt" sz="half" idx="10"/>
          </p:nvPr>
        </p:nvSpPr>
        <p:spPr/>
        <p:txBody>
          <a:bodyPr/>
          <a:lstStyle>
            <a:lvl1pPr>
              <a:defRPr/>
            </a:lvl1pPr>
          </a:lstStyle>
          <a:p>
            <a:pPr>
              <a:defRPr/>
            </a:pPr>
            <a:fld id="{0754D04E-BD54-4283-8266-62C452FF9341}" type="datetime1">
              <a:rPr lang="en-US"/>
              <a:pPr>
                <a:defRPr/>
              </a:pPr>
              <a:t>12/5/2019</a:t>
            </a:fld>
            <a:endParaRPr lang="en-US"/>
          </a:p>
        </p:txBody>
      </p:sp>
      <p:sp>
        <p:nvSpPr>
          <p:cNvPr id="6" name="Footer Placeholder 4">
            <a:extLst>
              <a:ext uri="{FF2B5EF4-FFF2-40B4-BE49-F238E27FC236}">
                <a16:creationId xmlns:a16="http://schemas.microsoft.com/office/drawing/2014/main" id="{C772E415-4997-4DE3-A055-689F8D0CBC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25607C-2C5C-4293-9557-C8B869D14360}"/>
              </a:ext>
            </a:extLst>
          </p:cNvPr>
          <p:cNvSpPr>
            <a:spLocks noGrp="1"/>
          </p:cNvSpPr>
          <p:nvPr>
            <p:ph type="sldNum" sz="quarter" idx="12"/>
          </p:nvPr>
        </p:nvSpPr>
        <p:spPr/>
        <p:txBody>
          <a:bodyPr/>
          <a:lstStyle>
            <a:lvl1pPr>
              <a:defRPr/>
            </a:lvl1pPr>
          </a:lstStyle>
          <a:p>
            <a:pPr>
              <a:defRPr/>
            </a:pPr>
            <a:fld id="{94545701-550D-4F06-AE35-2FF048609412}" type="slidenum">
              <a:rPr lang="en-US"/>
              <a:pPr>
                <a:defRPr/>
              </a:pPr>
              <a:t>‹#›</a:t>
            </a:fld>
            <a:endParaRPr lang="en-US"/>
          </a:p>
        </p:txBody>
      </p:sp>
    </p:spTree>
    <p:extLst>
      <p:ext uri="{BB962C8B-B14F-4D97-AF65-F5344CB8AC3E}">
        <p14:creationId xmlns:p14="http://schemas.microsoft.com/office/powerpoint/2010/main" val="56710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8A31E01-41C1-465D-9639-CFC5FC788921}"/>
              </a:ext>
            </a:extLst>
          </p:cNvPr>
          <p:cNvSpPr>
            <a:spLocks noGrp="1"/>
          </p:cNvSpPr>
          <p:nvPr>
            <p:ph type="dt" sz="half" idx="10"/>
          </p:nvPr>
        </p:nvSpPr>
        <p:spPr/>
        <p:txBody>
          <a:bodyPr/>
          <a:lstStyle>
            <a:lvl1pPr>
              <a:defRPr/>
            </a:lvl1pPr>
          </a:lstStyle>
          <a:p>
            <a:pPr>
              <a:defRPr/>
            </a:pPr>
            <a:fld id="{619B7C48-96F0-4142-B601-B661672ACF85}" type="datetime1">
              <a:rPr lang="en-US"/>
              <a:pPr>
                <a:defRPr/>
              </a:pPr>
              <a:t>12/5/2019</a:t>
            </a:fld>
            <a:endParaRPr lang="en-US"/>
          </a:p>
        </p:txBody>
      </p:sp>
      <p:sp>
        <p:nvSpPr>
          <p:cNvPr id="6" name="Footer Placeholder 4">
            <a:extLst>
              <a:ext uri="{FF2B5EF4-FFF2-40B4-BE49-F238E27FC236}">
                <a16:creationId xmlns:a16="http://schemas.microsoft.com/office/drawing/2014/main" id="{8FF65379-BA9C-4AC0-AEF5-45A807EC90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9CA75-EEA2-4C0D-AA68-987594FD5B62}"/>
              </a:ext>
            </a:extLst>
          </p:cNvPr>
          <p:cNvSpPr>
            <a:spLocks noGrp="1"/>
          </p:cNvSpPr>
          <p:nvPr>
            <p:ph type="sldNum" sz="quarter" idx="12"/>
          </p:nvPr>
        </p:nvSpPr>
        <p:spPr/>
        <p:txBody>
          <a:bodyPr/>
          <a:lstStyle>
            <a:lvl1pPr>
              <a:defRPr/>
            </a:lvl1pPr>
          </a:lstStyle>
          <a:p>
            <a:pPr>
              <a:defRPr/>
            </a:pPr>
            <a:fld id="{75D067D6-0E68-4C7F-B318-791B873B0626}" type="slidenum">
              <a:rPr lang="en-US"/>
              <a:pPr>
                <a:defRPr/>
              </a:pPr>
              <a:t>‹#›</a:t>
            </a:fld>
            <a:endParaRPr lang="en-US"/>
          </a:p>
        </p:txBody>
      </p:sp>
    </p:spTree>
    <p:extLst>
      <p:ext uri="{BB962C8B-B14F-4D97-AF65-F5344CB8AC3E}">
        <p14:creationId xmlns:p14="http://schemas.microsoft.com/office/powerpoint/2010/main" val="276868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17F7039-C226-45D0-A1BE-96A45B066520}"/>
              </a:ext>
            </a:extLst>
          </p:cNvPr>
          <p:cNvSpPr>
            <a:spLocks noGrp="1"/>
          </p:cNvSpPr>
          <p:nvPr>
            <p:ph type="title"/>
          </p:nvPr>
        </p:nvSpPr>
        <p:spPr bwMode="auto">
          <a:xfrm>
            <a:off x="457200" y="2270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99636E9-E3BD-4BF4-B9A7-EA7EFD8FBEA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7CC9F34-6857-48AE-BF12-0CFA76554B6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9F5890-09A0-47BE-A0D8-BCC27AB654EB}" type="datetime1">
              <a:rPr lang="en-US"/>
              <a:pPr>
                <a:defRPr/>
              </a:pPr>
              <a:t>12/5/2019</a:t>
            </a:fld>
            <a:endParaRPr lang="en-US"/>
          </a:p>
        </p:txBody>
      </p:sp>
      <p:sp>
        <p:nvSpPr>
          <p:cNvPr id="5" name="Footer Placeholder 4">
            <a:extLst>
              <a:ext uri="{FF2B5EF4-FFF2-40B4-BE49-F238E27FC236}">
                <a16:creationId xmlns:a16="http://schemas.microsoft.com/office/drawing/2014/main" id="{88F358BB-6FB7-4D68-9DCB-2779B357C5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4293A38-AE6D-4E95-900B-640A7E15628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3911C9D-4CFE-479A-9CB2-CEF7F3198F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charset="0"/>
        </a:defRPr>
      </a:lvl2pPr>
      <a:lvl3pPr algn="ctr" defTabSz="457200" rtl="0" eaLnBrk="0" fontAlgn="base" hangingPunct="0">
        <a:spcBef>
          <a:spcPct val="0"/>
        </a:spcBef>
        <a:spcAft>
          <a:spcPct val="0"/>
        </a:spcAft>
        <a:defRPr sz="4400">
          <a:solidFill>
            <a:schemeClr val="tx1"/>
          </a:solidFill>
          <a:latin typeface="Calibri" charset="0"/>
        </a:defRPr>
      </a:lvl3pPr>
      <a:lvl4pPr algn="ctr" defTabSz="457200" rtl="0" eaLnBrk="0" fontAlgn="base" hangingPunct="0">
        <a:spcBef>
          <a:spcPct val="0"/>
        </a:spcBef>
        <a:spcAft>
          <a:spcPct val="0"/>
        </a:spcAft>
        <a:defRPr sz="4400">
          <a:solidFill>
            <a:schemeClr val="tx1"/>
          </a:solidFill>
          <a:latin typeface="Calibri" charset="0"/>
        </a:defRPr>
      </a:lvl4pPr>
      <a:lvl5pPr algn="ctr" defTabSz="457200" rtl="0" eaLnBrk="0" fontAlgn="base" hangingPunct="0">
        <a:spcBef>
          <a:spcPct val="0"/>
        </a:spcBef>
        <a:spcAft>
          <a:spcPct val="0"/>
        </a:spcAft>
        <a:defRPr sz="4400">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local.conflictsensitivity.org/wp-content/uploads/2015/04/6602_HowToGuide_CSF_WEB_3.pdf" TargetMode="External"/><Relationship Id="rId7" Type="http://schemas.openxmlformats.org/officeDocument/2006/relationships/hyperlink" Target="https://books.google.dk/books/about/The_Oxford_Handbook_of_Gender_and_Confli.html?id=BA9EDwAAQBAJ&amp;redir_es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dacollaborative.org/publication/a-distinction-with-a-difference-conflict-sensitivity-and-peacebuilding/" TargetMode="External"/><Relationship Id="rId5" Type="http://schemas.openxmlformats.org/officeDocument/2006/relationships/hyperlink" Target="https://static1.squarespace.com/static/5770df60f7e0abe5ca052566/t/57bb1c84197aeaff49514e1e/1471880329197/What-++Do+no+harm+conflict+sensitivity+peacebuilding+(2)-test.pdf" TargetMode="External"/><Relationship Id="rId4" Type="http://schemas.openxmlformats.org/officeDocument/2006/relationships/hyperlink" Target="http://local.conflictsensitivity.org/wp-content/uploads/2015/05/Conflict-Sensitive-Approaches-to-Development-Humanitarian-Assistance-and-Peacebuilding-Resource-Pack.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openclipart.org/" TargetMode="External"/><Relationship Id="rId2" Type="http://schemas.openxmlformats.org/officeDocument/2006/relationships/hyperlink" Target="mailto:sulb@dca.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3" name="Group 15">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2" y="1231011"/>
            <a:ext cx="7426997" cy="4395978"/>
            <a:chOff x="1155481" y="498348"/>
            <a:chExt cx="9902663" cy="5861304"/>
          </a:xfrm>
        </p:grpSpPr>
        <p:sp>
          <p:nvSpPr>
            <p:cNvPr id="17"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4" name="Oval 17">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9"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1" name="Subtitle 10">
            <a:extLst>
              <a:ext uri="{FF2B5EF4-FFF2-40B4-BE49-F238E27FC236}">
                <a16:creationId xmlns:a16="http://schemas.microsoft.com/office/drawing/2014/main" id="{38AF117F-FCBD-4992-96F9-B916D84EDC82}"/>
              </a:ext>
            </a:extLst>
          </p:cNvPr>
          <p:cNvSpPr>
            <a:spLocks noGrp="1"/>
          </p:cNvSpPr>
          <p:nvPr>
            <p:ph type="body" idx="1"/>
          </p:nvPr>
        </p:nvSpPr>
        <p:spPr>
          <a:xfrm>
            <a:off x="1143000" y="4229100"/>
            <a:ext cx="6858000" cy="878928"/>
          </a:xfrm>
        </p:spPr>
        <p:txBody>
          <a:bodyPr vert="horz" lIns="91440" tIns="45720" rIns="91440" bIns="45720" rtlCol="0">
            <a:normAutofit/>
          </a:bodyPr>
          <a:lstStyle/>
          <a:p>
            <a:pPr algn="ctr" defTabSz="914400" eaLnBrk="1" hangingPunct="1">
              <a:lnSpc>
                <a:spcPct val="90000"/>
              </a:lnSpc>
              <a:spcBef>
                <a:spcPts val="1000"/>
              </a:spcBef>
            </a:pPr>
            <a:r>
              <a:rPr lang="en-US" sz="1800" b="1" dirty="0" err="1">
                <a:solidFill>
                  <a:schemeClr val="tx1"/>
                </a:solidFill>
              </a:rPr>
              <a:t>Decembre</a:t>
            </a:r>
            <a:r>
              <a:rPr lang="en-US" sz="1800" b="1" dirty="0">
                <a:solidFill>
                  <a:schemeClr val="tx1"/>
                </a:solidFill>
              </a:rPr>
              <a:t> 2019</a:t>
            </a:r>
            <a:endParaRPr lang="en-US" sz="1800" b="1" kern="1200" dirty="0">
              <a:solidFill>
                <a:schemeClr val="tx1"/>
              </a:solidFill>
              <a:latin typeface="+mn-lt"/>
              <a:ea typeface="+mn-ea"/>
              <a:cs typeface="+mn-cs"/>
            </a:endParaRPr>
          </a:p>
          <a:p>
            <a:pPr algn="ctr" defTabSz="914400" eaLnBrk="1" hangingPunct="1">
              <a:lnSpc>
                <a:spcPct val="90000"/>
              </a:lnSpc>
              <a:spcBef>
                <a:spcPts val="1000"/>
              </a:spcBef>
            </a:pPr>
            <a:r>
              <a:rPr lang="en-US" sz="1800" b="1" dirty="0">
                <a:solidFill>
                  <a:schemeClr val="tx1"/>
                </a:solidFill>
              </a:rPr>
              <a:t>RDC</a:t>
            </a:r>
            <a:endParaRPr lang="en-US" sz="1800" b="1" kern="1200" dirty="0">
              <a:solidFill>
                <a:schemeClr val="tx1"/>
              </a:solidFill>
              <a:latin typeface="+mn-lt"/>
              <a:ea typeface="+mn-ea"/>
              <a:cs typeface="+mn-cs"/>
            </a:endParaRPr>
          </a:p>
        </p:txBody>
      </p:sp>
      <p:sp>
        <p:nvSpPr>
          <p:cNvPr id="21" name="Rectangle 20">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4320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0B290007-248A-4825-B027-423BEF436EB7}"/>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defRPr/>
            </a:pPr>
            <a:fld id="{B62BF63B-007A-4F8E-ABC4-D7A7040334D6}" type="slidenum">
              <a:rPr lang="en-US">
                <a:solidFill>
                  <a:schemeClr val="tx1"/>
                </a:solidFill>
              </a:rPr>
              <a:pPr defTabSz="914400">
                <a:spcAft>
                  <a:spcPts val="600"/>
                </a:spcAft>
                <a:defRPr/>
              </a:pPr>
              <a:t>1</a:t>
            </a:fld>
            <a:endParaRPr lang="en-US">
              <a:solidFill>
                <a:schemeClr val="tx1"/>
              </a:solidFill>
            </a:endParaRPr>
          </a:p>
        </p:txBody>
      </p:sp>
      <p:sp>
        <p:nvSpPr>
          <p:cNvPr id="23" name="TextBox 22">
            <a:extLst>
              <a:ext uri="{FF2B5EF4-FFF2-40B4-BE49-F238E27FC236}">
                <a16:creationId xmlns:a16="http://schemas.microsoft.com/office/drawing/2014/main" id="{9F4272E0-81F1-4160-BDC7-8484D74F773E}"/>
              </a:ext>
            </a:extLst>
          </p:cNvPr>
          <p:cNvSpPr txBox="1"/>
          <p:nvPr/>
        </p:nvSpPr>
        <p:spPr>
          <a:xfrm>
            <a:off x="3524251" y="2033718"/>
            <a:ext cx="2286000" cy="523220"/>
          </a:xfrm>
          <a:prstGeom prst="rect">
            <a:avLst/>
          </a:prstGeom>
          <a:noFill/>
        </p:spPr>
        <p:txBody>
          <a:bodyPr wrap="square" rtlCol="0">
            <a:spAutoFit/>
          </a:bodyPr>
          <a:lstStyle/>
          <a:p>
            <a:r>
              <a:rPr lang="en-US" sz="2800" dirty="0">
                <a:solidFill>
                  <a:srgbClr val="FF0000"/>
                </a:solidFill>
              </a:rPr>
              <a:t>Part I / </a:t>
            </a:r>
            <a:r>
              <a:rPr lang="en-US" sz="2800" dirty="0" err="1">
                <a:solidFill>
                  <a:srgbClr val="FF0000"/>
                </a:solidFill>
              </a:rPr>
              <a:t>Partie</a:t>
            </a:r>
            <a:r>
              <a:rPr lang="en-US" sz="2800" dirty="0">
                <a:solidFill>
                  <a:srgbClr val="FF0000"/>
                </a:solidFill>
              </a:rPr>
              <a:t> I</a:t>
            </a:r>
            <a:endParaRPr lang="en-GB" sz="2800" dirty="0">
              <a:solidFill>
                <a:srgbClr val="FF0000"/>
              </a:solidFill>
            </a:endParaRPr>
          </a:p>
        </p:txBody>
      </p:sp>
      <p:sp>
        <p:nvSpPr>
          <p:cNvPr id="3" name="TextBox 2">
            <a:extLst>
              <a:ext uri="{FF2B5EF4-FFF2-40B4-BE49-F238E27FC236}">
                <a16:creationId xmlns:a16="http://schemas.microsoft.com/office/drawing/2014/main" id="{C6D0C496-61B1-4C92-9A91-D8BF2E799CCD}"/>
              </a:ext>
            </a:extLst>
          </p:cNvPr>
          <p:cNvSpPr txBox="1"/>
          <p:nvPr/>
        </p:nvSpPr>
        <p:spPr>
          <a:xfrm>
            <a:off x="0" y="2698751"/>
            <a:ext cx="9144000" cy="1477328"/>
          </a:xfrm>
          <a:prstGeom prst="rect">
            <a:avLst/>
          </a:prstGeom>
          <a:noFill/>
        </p:spPr>
        <p:txBody>
          <a:bodyPr wrap="square" rtlCol="0">
            <a:spAutoFit/>
          </a:bodyPr>
          <a:lstStyle/>
          <a:p>
            <a:pPr algn="ctr"/>
            <a:r>
              <a:rPr lang="en-GB" sz="3600" dirty="0">
                <a:solidFill>
                  <a:schemeClr val="bg1"/>
                </a:solidFill>
              </a:rPr>
              <a:t>Introducing Conflict Sensitivity /</a:t>
            </a:r>
          </a:p>
          <a:p>
            <a:pPr algn="ctr"/>
            <a:r>
              <a:rPr lang="en-GB" sz="3600" dirty="0">
                <a:solidFill>
                  <a:schemeClr val="bg1"/>
                </a:solidFill>
              </a:rPr>
              <a:t> </a:t>
            </a:r>
            <a:r>
              <a:rPr lang="fr-FR" sz="3600" dirty="0">
                <a:solidFill>
                  <a:schemeClr val="bg1"/>
                </a:solidFill>
              </a:rPr>
              <a:t>Introduction à la sensibilité aux conflits</a:t>
            </a:r>
            <a:endParaRPr lang="en-GB" sz="3600" dirty="0">
              <a:solidFill>
                <a:schemeClr val="bg1"/>
              </a:solidFill>
            </a:endParaRPr>
          </a:p>
          <a:p>
            <a:endParaRPr lang="en-GB" sz="1600" dirty="0">
              <a:solidFill>
                <a:schemeClr val="bg1"/>
              </a:solidFill>
            </a:endParaRPr>
          </a:p>
        </p:txBody>
      </p:sp>
    </p:spTree>
    <p:extLst>
      <p:ext uri="{BB962C8B-B14F-4D97-AF65-F5344CB8AC3E}">
        <p14:creationId xmlns:p14="http://schemas.microsoft.com/office/powerpoint/2010/main" val="39618049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C3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64B87F-5D3D-4F6B-A694-3D361CF9D6B6}"/>
              </a:ext>
            </a:extLst>
          </p:cNvPr>
          <p:cNvSpPr>
            <a:spLocks noGrp="1"/>
          </p:cNvSpPr>
          <p:nvPr>
            <p:ph type="title"/>
          </p:nvPr>
        </p:nvSpPr>
        <p:spPr>
          <a:xfrm>
            <a:off x="393192" y="4767072"/>
            <a:ext cx="4945641" cy="1625210"/>
          </a:xfrm>
        </p:spPr>
        <p:txBody>
          <a:bodyPr>
            <a:normAutofit/>
          </a:bodyPr>
          <a:lstStyle/>
          <a:p>
            <a:pPr algn="r"/>
            <a:r>
              <a:rPr lang="en-US" sz="3200" dirty="0">
                <a:solidFill>
                  <a:srgbClr val="FFFFFF"/>
                </a:solidFill>
              </a:rPr>
              <a:t>East District</a:t>
            </a:r>
            <a:br>
              <a:rPr lang="en-US" dirty="0">
                <a:solidFill>
                  <a:srgbClr val="FFFFFF"/>
                </a:solidFill>
              </a:rPr>
            </a:br>
            <a:r>
              <a:rPr lang="en-US" dirty="0" err="1">
                <a:solidFill>
                  <a:srgbClr val="FFFFFF"/>
                </a:solidFill>
              </a:rPr>
              <a:t>District</a:t>
            </a:r>
            <a:r>
              <a:rPr lang="en-US" dirty="0">
                <a:solidFill>
                  <a:srgbClr val="FFFFFF"/>
                </a:solidFill>
              </a:rPr>
              <a:t> Est </a:t>
            </a:r>
            <a:endParaRPr lang="en-GB" dirty="0">
              <a:solidFill>
                <a:srgbClr val="FFFFFF"/>
              </a:solidFill>
            </a:endParaRPr>
          </a:p>
        </p:txBody>
      </p:sp>
      <p:pic>
        <p:nvPicPr>
          <p:cNvPr id="6" name="Picture 5" descr="A group of people standing next to a tree&#10;&#10;Description generated with very high confidence">
            <a:extLst>
              <a:ext uri="{FF2B5EF4-FFF2-40B4-BE49-F238E27FC236}">
                <a16:creationId xmlns:a16="http://schemas.microsoft.com/office/drawing/2014/main" id="{8738772D-45F2-4037-A59E-2ABEFB3B7BC2}"/>
              </a:ext>
            </a:extLst>
          </p:cNvPr>
          <p:cNvPicPr>
            <a:picLocks noChangeAspect="1"/>
          </p:cNvPicPr>
          <p:nvPr/>
        </p:nvPicPr>
        <p:blipFill rotWithShape="1">
          <a:blip r:embed="rId2"/>
          <a:srcRect l="8961" r="176" b="-2"/>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441F10-C913-4628-B8A1-3751FA833608}"/>
              </a:ext>
            </a:extLst>
          </p:cNvPr>
          <p:cNvSpPr>
            <a:spLocks noGrp="1"/>
          </p:cNvSpPr>
          <p:nvPr>
            <p:ph idx="1"/>
          </p:nvPr>
        </p:nvSpPr>
        <p:spPr>
          <a:xfrm>
            <a:off x="5592412" y="-289560"/>
            <a:ext cx="3305928" cy="6934200"/>
          </a:xfrm>
        </p:spPr>
        <p:txBody>
          <a:bodyPr anchor="ctr">
            <a:normAutofit/>
          </a:bodyPr>
          <a:lstStyle/>
          <a:p>
            <a:pPr marL="285750" indent="-228600" defTabSz="914400" eaLnBrk="1" hangingPunct="1">
              <a:lnSpc>
                <a:spcPct val="90000"/>
              </a:lnSpc>
              <a:spcAft>
                <a:spcPts val="600"/>
              </a:spcAft>
            </a:pPr>
            <a:r>
              <a:rPr lang="en-GB" sz="1200" dirty="0">
                <a:solidFill>
                  <a:srgbClr val="FFFFFF"/>
                </a:solidFill>
              </a:rPr>
              <a:t>East District Community are the majority ethnic group in </a:t>
            </a:r>
            <a:r>
              <a:rPr lang="en-GB" sz="1200" dirty="0" err="1">
                <a:solidFill>
                  <a:srgbClr val="FFFFFF"/>
                </a:solidFill>
              </a:rPr>
              <a:t>Tiko</a:t>
            </a:r>
            <a:endParaRPr lang="en-GB" sz="1200" dirty="0">
              <a:solidFill>
                <a:srgbClr val="FFFFFF"/>
              </a:solidFill>
            </a:endParaRPr>
          </a:p>
          <a:p>
            <a:pPr marL="285750" indent="-228600" defTabSz="914400" eaLnBrk="1" hangingPunct="1">
              <a:lnSpc>
                <a:spcPct val="90000"/>
              </a:lnSpc>
              <a:spcAft>
                <a:spcPts val="600"/>
              </a:spcAft>
            </a:pPr>
            <a:r>
              <a:rPr lang="en-GB" sz="1200" dirty="0">
                <a:solidFill>
                  <a:srgbClr val="FFFFFF"/>
                </a:solidFill>
              </a:rPr>
              <a:t>East District is considered the bread basket of </a:t>
            </a:r>
            <a:r>
              <a:rPr lang="en-GB" sz="1200" dirty="0" err="1">
                <a:solidFill>
                  <a:srgbClr val="FFFFFF"/>
                </a:solidFill>
              </a:rPr>
              <a:t>Tiko</a:t>
            </a:r>
            <a:endParaRPr lang="en-GB" sz="1200" dirty="0">
              <a:solidFill>
                <a:srgbClr val="FFFFFF"/>
              </a:solidFill>
            </a:endParaRPr>
          </a:p>
          <a:p>
            <a:pPr marL="285750" indent="-228600" defTabSz="914400" eaLnBrk="1" hangingPunct="1">
              <a:lnSpc>
                <a:spcPct val="90000"/>
              </a:lnSpc>
              <a:spcAft>
                <a:spcPts val="600"/>
              </a:spcAft>
            </a:pPr>
            <a:r>
              <a:rPr lang="en-GB" sz="1200" dirty="0">
                <a:solidFill>
                  <a:srgbClr val="FFFFFF"/>
                </a:solidFill>
              </a:rPr>
              <a:t>There are also many Government services available including hospitals, schools, police, and courts. </a:t>
            </a:r>
          </a:p>
          <a:p>
            <a:pPr marL="285750" indent="-228600" defTabSz="914400" eaLnBrk="1" hangingPunct="1">
              <a:lnSpc>
                <a:spcPct val="90000"/>
              </a:lnSpc>
              <a:spcAft>
                <a:spcPts val="600"/>
              </a:spcAft>
            </a:pPr>
            <a:r>
              <a:rPr lang="en-GB" sz="1200" dirty="0">
                <a:solidFill>
                  <a:srgbClr val="FFFFFF"/>
                </a:solidFill>
              </a:rPr>
              <a:t>Thanks to public  access to Government provided schools most people have high school education and speak English and French, more than any other District</a:t>
            </a:r>
            <a:r>
              <a:rPr lang="en-US" altLang="en-US" sz="1200" dirty="0">
                <a:solidFill>
                  <a:srgbClr val="FFFFFF"/>
                </a:solidFill>
              </a:rPr>
              <a:t>.</a:t>
            </a:r>
          </a:p>
          <a:p>
            <a:pPr marL="285750" indent="-228600" defTabSz="914400" eaLnBrk="1" hangingPunct="1">
              <a:lnSpc>
                <a:spcPct val="90000"/>
              </a:lnSpc>
              <a:spcAft>
                <a:spcPts val="600"/>
              </a:spcAft>
            </a:pPr>
            <a:r>
              <a:rPr lang="fr-FR" sz="1400" dirty="0">
                <a:solidFill>
                  <a:srgbClr val="FFFFFF"/>
                </a:solidFill>
              </a:rPr>
              <a:t>La communauté du district de l'Est est le groupe ethnique majoritaire à Tiko</a:t>
            </a:r>
          </a:p>
          <a:p>
            <a:pPr marL="285750" indent="-228600" defTabSz="914400" eaLnBrk="1" hangingPunct="1">
              <a:lnSpc>
                <a:spcPct val="90000"/>
              </a:lnSpc>
              <a:spcAft>
                <a:spcPts val="600"/>
              </a:spcAft>
            </a:pPr>
            <a:r>
              <a:rPr lang="fr-FR" sz="1400" dirty="0">
                <a:solidFill>
                  <a:srgbClr val="FFFFFF"/>
                </a:solidFill>
              </a:rPr>
              <a:t>East District est considéré comme le grenier de Tiko</a:t>
            </a:r>
          </a:p>
          <a:p>
            <a:pPr marL="285750" indent="-228600" defTabSz="914400" eaLnBrk="1" hangingPunct="1">
              <a:lnSpc>
                <a:spcPct val="90000"/>
              </a:lnSpc>
              <a:spcAft>
                <a:spcPts val="600"/>
              </a:spcAft>
            </a:pPr>
            <a:r>
              <a:rPr lang="fr-FR" sz="1400" dirty="0">
                <a:solidFill>
                  <a:srgbClr val="FFFFFF"/>
                </a:solidFill>
              </a:rPr>
              <a:t>De nombreux services gouvernementaux sont également disponibles, notamment les hôpitaux, les écoles, la police et les tribunaux.</a:t>
            </a:r>
          </a:p>
          <a:p>
            <a:pPr marL="285750" indent="-228600" defTabSz="914400" eaLnBrk="1" hangingPunct="1">
              <a:lnSpc>
                <a:spcPct val="90000"/>
              </a:lnSpc>
              <a:spcAft>
                <a:spcPts val="600"/>
              </a:spcAft>
            </a:pPr>
            <a:r>
              <a:rPr lang="fr-FR" sz="1400" dirty="0">
                <a:solidFill>
                  <a:srgbClr val="FFFFFF"/>
                </a:solidFill>
              </a:rPr>
              <a:t>Grâce à l'accès public aux écoles promu par le gouvernement, la plupart des gens ont suivi des études secondaires et parlent l'anglais et le français, plus que tout autre district.</a:t>
            </a:r>
            <a:endParaRPr lang="en-GB" sz="1400" dirty="0">
              <a:solidFill>
                <a:srgbClr val="FFFFFF"/>
              </a:solidFill>
            </a:endParaRPr>
          </a:p>
        </p:txBody>
      </p:sp>
      <p:sp>
        <p:nvSpPr>
          <p:cNvPr id="4" name="Slide Number Placeholder 3">
            <a:extLst>
              <a:ext uri="{FF2B5EF4-FFF2-40B4-BE49-F238E27FC236}">
                <a16:creationId xmlns:a16="http://schemas.microsoft.com/office/drawing/2014/main" id="{2A308910-1AC4-44DB-AF1B-668B0DB42277}"/>
              </a:ext>
            </a:extLst>
          </p:cNvPr>
          <p:cNvSpPr>
            <a:spLocks noGrp="1"/>
          </p:cNvSpPr>
          <p:nvPr>
            <p:ph type="sldNum" sz="quarter" idx="12"/>
          </p:nvPr>
        </p:nvSpPr>
        <p:spPr>
          <a:xfrm>
            <a:off x="8127999" y="6535157"/>
            <a:ext cx="730251" cy="274320"/>
          </a:xfrm>
        </p:spPr>
        <p:txBody>
          <a:bodyPr>
            <a:normAutofit/>
          </a:bodyPr>
          <a:lstStyle/>
          <a:p>
            <a:pPr>
              <a:spcAft>
                <a:spcPts val="600"/>
              </a:spcAft>
              <a:defRPr/>
            </a:pPr>
            <a:fld id="{03FEDADC-150A-4A6B-B72F-9450ECCCDD9C}" type="slidenum">
              <a:rPr lang="en-US" sz="1000" smtClean="0">
                <a:solidFill>
                  <a:prstClr val="black">
                    <a:tint val="75000"/>
                  </a:prstClr>
                </a:solidFill>
              </a:rPr>
              <a:pPr>
                <a:spcAft>
                  <a:spcPts val="600"/>
                </a:spcAft>
                <a:defRPr/>
              </a:pPr>
              <a:t>10</a:t>
            </a:fld>
            <a:endParaRPr lang="en-US" sz="1000">
              <a:solidFill>
                <a:prstClr val="black">
                  <a:tint val="75000"/>
                </a:prstClr>
              </a:solidFill>
            </a:endParaRPr>
          </a:p>
        </p:txBody>
      </p:sp>
      <p:pic>
        <p:nvPicPr>
          <p:cNvPr id="8" name="Picture 7" descr="A person holding a flower&#10;&#10;Description generated with high confidence">
            <a:extLst>
              <a:ext uri="{FF2B5EF4-FFF2-40B4-BE49-F238E27FC236}">
                <a16:creationId xmlns:a16="http://schemas.microsoft.com/office/drawing/2014/main" id="{C029C6EC-7FE2-4D81-8429-2CF8EB2A10B3}"/>
              </a:ext>
            </a:extLst>
          </p:cNvPr>
          <p:cNvPicPr>
            <a:picLocks noChangeAspect="1"/>
          </p:cNvPicPr>
          <p:nvPr/>
        </p:nvPicPr>
        <p:blipFill>
          <a:blip r:embed="rId3"/>
          <a:stretch>
            <a:fillRect/>
          </a:stretch>
        </p:blipFill>
        <p:spPr>
          <a:xfrm>
            <a:off x="192636" y="4572000"/>
            <a:ext cx="1667333" cy="1964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33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45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B5CE01-10B6-49CA-A201-4C195CD28116}"/>
              </a:ext>
            </a:extLst>
          </p:cNvPr>
          <p:cNvSpPr>
            <a:spLocks noGrp="1"/>
          </p:cNvSpPr>
          <p:nvPr>
            <p:ph type="title"/>
          </p:nvPr>
        </p:nvSpPr>
        <p:spPr>
          <a:xfrm>
            <a:off x="2451715" y="4643992"/>
            <a:ext cx="3083313" cy="1820282"/>
          </a:xfrm>
        </p:spPr>
        <p:txBody>
          <a:bodyPr>
            <a:normAutofit/>
          </a:bodyPr>
          <a:lstStyle/>
          <a:p>
            <a:pPr algn="r"/>
            <a:r>
              <a:rPr lang="en-GB" sz="2800" dirty="0">
                <a:solidFill>
                  <a:srgbClr val="FFFFFF"/>
                </a:solidFill>
              </a:rPr>
              <a:t>South District</a:t>
            </a:r>
            <a:br>
              <a:rPr lang="en-GB" dirty="0">
                <a:solidFill>
                  <a:srgbClr val="FFFFFF"/>
                </a:solidFill>
              </a:rPr>
            </a:br>
            <a:r>
              <a:rPr lang="en-GB" dirty="0" err="1">
                <a:solidFill>
                  <a:srgbClr val="FFFFFF"/>
                </a:solidFill>
              </a:rPr>
              <a:t>District</a:t>
            </a:r>
            <a:r>
              <a:rPr lang="en-GB" dirty="0">
                <a:solidFill>
                  <a:srgbClr val="FFFFFF"/>
                </a:solidFill>
              </a:rPr>
              <a:t> Sud</a:t>
            </a:r>
          </a:p>
        </p:txBody>
      </p:sp>
      <p:pic>
        <p:nvPicPr>
          <p:cNvPr id="9" name="Content Placeholder 5" descr="A picture containing dune&#10;&#10;Description generated with very high confidence">
            <a:extLst>
              <a:ext uri="{FF2B5EF4-FFF2-40B4-BE49-F238E27FC236}">
                <a16:creationId xmlns:a16="http://schemas.microsoft.com/office/drawing/2014/main" id="{B75F3F64-3F9D-4419-B286-2BFE24CA322D}"/>
              </a:ext>
            </a:extLst>
          </p:cNvPr>
          <p:cNvPicPr>
            <a:picLocks noChangeAspect="1"/>
          </p:cNvPicPr>
          <p:nvPr/>
        </p:nvPicPr>
        <p:blipFill rotWithShape="1">
          <a:blip r:embed="rId2"/>
          <a:srcRect l="5422" t="10591" r="10211" b="16993"/>
          <a:stretch/>
        </p:blipFill>
        <p:spPr>
          <a:xfrm>
            <a:off x="241299" y="321732"/>
            <a:ext cx="5293729" cy="410628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1AB61ABD-548D-4653-90BE-7915F334840C}"/>
              </a:ext>
            </a:extLst>
          </p:cNvPr>
          <p:cNvSpPr>
            <a:spLocks noGrp="1"/>
          </p:cNvSpPr>
          <p:nvPr>
            <p:ph idx="1"/>
          </p:nvPr>
        </p:nvSpPr>
        <p:spPr>
          <a:xfrm>
            <a:off x="5655352" y="457200"/>
            <a:ext cx="3202898" cy="5804746"/>
          </a:xfrm>
        </p:spPr>
        <p:txBody>
          <a:bodyPr anchor="ctr">
            <a:normAutofit fontScale="77500" lnSpcReduction="20000"/>
          </a:bodyPr>
          <a:lstStyle/>
          <a:p>
            <a:pPr marL="285750" indent="-285750">
              <a:spcBef>
                <a:spcPct val="0"/>
              </a:spcBef>
              <a:defRPr/>
            </a:pPr>
            <a:r>
              <a:rPr lang="en-US" altLang="en-US" sz="1600" dirty="0">
                <a:solidFill>
                  <a:schemeClr val="bg1"/>
                </a:solidFill>
              </a:rPr>
              <a:t>The South District community is traditionally nomadic.</a:t>
            </a:r>
          </a:p>
          <a:p>
            <a:pPr marL="285750" indent="-285750">
              <a:spcBef>
                <a:spcPct val="0"/>
              </a:spcBef>
              <a:defRPr/>
            </a:pPr>
            <a:r>
              <a:rPr lang="en-US" altLang="en-US" sz="1600" dirty="0">
                <a:solidFill>
                  <a:schemeClr val="bg1"/>
                </a:solidFill>
              </a:rPr>
              <a:t>Most have little or no education.</a:t>
            </a:r>
          </a:p>
          <a:p>
            <a:pPr marL="285750" indent="-285750">
              <a:spcBef>
                <a:spcPct val="0"/>
              </a:spcBef>
              <a:defRPr/>
            </a:pPr>
            <a:r>
              <a:rPr lang="en-US" altLang="en-US" sz="1600" dirty="0">
                <a:solidFill>
                  <a:schemeClr val="bg1"/>
                </a:solidFill>
              </a:rPr>
              <a:t>Food security is a chronic challenge.</a:t>
            </a:r>
          </a:p>
          <a:p>
            <a:pPr marL="285750" indent="-285750">
              <a:spcBef>
                <a:spcPct val="0"/>
              </a:spcBef>
              <a:defRPr/>
            </a:pPr>
            <a:r>
              <a:rPr lang="en-US" altLang="en-US" sz="1600" dirty="0">
                <a:solidFill>
                  <a:schemeClr val="bg1"/>
                </a:solidFill>
              </a:rPr>
              <a:t>many areas are difficult to access due to poor infrastructure. </a:t>
            </a:r>
          </a:p>
          <a:p>
            <a:pPr marL="285750" indent="-285750">
              <a:spcBef>
                <a:spcPct val="0"/>
              </a:spcBef>
              <a:defRPr/>
            </a:pPr>
            <a:r>
              <a:rPr lang="en-US" altLang="en-US" sz="1600" dirty="0">
                <a:solidFill>
                  <a:schemeClr val="bg1"/>
                </a:solidFill>
              </a:rPr>
              <a:t>Uranium deposits have been discovered recently in South District, which has resulted in an increased presence of the </a:t>
            </a:r>
            <a:r>
              <a:rPr lang="en-US" altLang="en-US" sz="1600" dirty="0" err="1">
                <a:solidFill>
                  <a:schemeClr val="bg1"/>
                </a:solidFill>
              </a:rPr>
              <a:t>Tiko</a:t>
            </a:r>
            <a:r>
              <a:rPr lang="en-US" altLang="en-US" sz="1600" dirty="0">
                <a:solidFill>
                  <a:schemeClr val="bg1"/>
                </a:solidFill>
              </a:rPr>
              <a:t> armed forces. The relationship between the </a:t>
            </a:r>
            <a:r>
              <a:rPr lang="en-US" altLang="en-US" sz="1600" dirty="0" err="1">
                <a:solidFill>
                  <a:schemeClr val="bg1"/>
                </a:solidFill>
              </a:rPr>
              <a:t>Tiko</a:t>
            </a:r>
            <a:r>
              <a:rPr lang="en-US" altLang="en-US" sz="1600" dirty="0">
                <a:solidFill>
                  <a:schemeClr val="bg1"/>
                </a:solidFill>
              </a:rPr>
              <a:t> government and communities in South District has historically been appalling. </a:t>
            </a:r>
          </a:p>
          <a:p>
            <a:r>
              <a:rPr lang="fr-FR" sz="2100" dirty="0">
                <a:solidFill>
                  <a:srgbClr val="FFFFFF"/>
                </a:solidFill>
              </a:rPr>
              <a:t>La communauté du district sud est traditionnellement nomade.</a:t>
            </a:r>
          </a:p>
          <a:p>
            <a:r>
              <a:rPr lang="fr-FR" sz="2100" dirty="0">
                <a:solidFill>
                  <a:srgbClr val="FFFFFF"/>
                </a:solidFill>
              </a:rPr>
              <a:t>La plupart ont peu ou pas d'éducation.</a:t>
            </a:r>
          </a:p>
          <a:p>
            <a:r>
              <a:rPr lang="fr-FR" sz="2100" dirty="0">
                <a:solidFill>
                  <a:srgbClr val="FFFFFF"/>
                </a:solidFill>
              </a:rPr>
              <a:t>La sécurité alimentaire est un défi chronique.</a:t>
            </a:r>
          </a:p>
          <a:p>
            <a:r>
              <a:rPr lang="fr-FR" sz="2100" dirty="0">
                <a:solidFill>
                  <a:srgbClr val="FFFFFF"/>
                </a:solidFill>
              </a:rPr>
              <a:t>de nombreuses zones sont difficiles d'accès en raison du manque d'infrastructures.</a:t>
            </a:r>
          </a:p>
          <a:p>
            <a:r>
              <a:rPr lang="fr-FR" sz="2100" dirty="0">
                <a:solidFill>
                  <a:srgbClr val="FFFFFF"/>
                </a:solidFill>
              </a:rPr>
              <a:t>Des gisements d'uranium ont été découverts récemment dans le district sud, ce qui a entraîné une présence accrue des forces armées de Tiko. Les relations entre le gouvernement Tiko et les communautés du district sud ont toujours été épouvantables.</a:t>
            </a:r>
            <a:endParaRPr lang="en-US" sz="2100" dirty="0">
              <a:solidFill>
                <a:srgbClr val="FFFFFF"/>
              </a:solidFill>
            </a:endParaRPr>
          </a:p>
        </p:txBody>
      </p:sp>
      <p:sp>
        <p:nvSpPr>
          <p:cNvPr id="4" name="Slide Number Placeholder 3">
            <a:extLst>
              <a:ext uri="{FF2B5EF4-FFF2-40B4-BE49-F238E27FC236}">
                <a16:creationId xmlns:a16="http://schemas.microsoft.com/office/drawing/2014/main" id="{3EAE56B0-D5BA-42D6-8F6F-D9135810725E}"/>
              </a:ext>
            </a:extLst>
          </p:cNvPr>
          <p:cNvSpPr>
            <a:spLocks noGrp="1"/>
          </p:cNvSpPr>
          <p:nvPr>
            <p:ph type="sldNum" sz="quarter" idx="12"/>
          </p:nvPr>
        </p:nvSpPr>
        <p:spPr>
          <a:xfrm>
            <a:off x="8127999" y="6535157"/>
            <a:ext cx="730251" cy="274320"/>
          </a:xfrm>
        </p:spPr>
        <p:txBody>
          <a:bodyPr>
            <a:normAutofit/>
          </a:bodyPr>
          <a:lstStyle/>
          <a:p>
            <a:pPr>
              <a:spcAft>
                <a:spcPts val="600"/>
              </a:spcAft>
              <a:defRPr/>
            </a:pPr>
            <a:fld id="{03FEDADC-150A-4A6B-B72F-9450ECCCDD9C}" type="slidenum">
              <a:rPr lang="en-US" sz="1000">
                <a:solidFill>
                  <a:prstClr val="black">
                    <a:tint val="75000"/>
                  </a:prstClr>
                </a:solidFill>
              </a:rPr>
              <a:pPr>
                <a:spcAft>
                  <a:spcPts val="600"/>
                </a:spcAft>
                <a:defRPr/>
              </a:pPr>
              <a:t>11</a:t>
            </a:fld>
            <a:endParaRPr lang="en-US" sz="1000">
              <a:solidFill>
                <a:prstClr val="black">
                  <a:tint val="75000"/>
                </a:prstClr>
              </a:solidFill>
            </a:endParaRPr>
          </a:p>
        </p:txBody>
      </p:sp>
      <p:pic>
        <p:nvPicPr>
          <p:cNvPr id="8" name="Picture 7">
            <a:extLst>
              <a:ext uri="{FF2B5EF4-FFF2-40B4-BE49-F238E27FC236}">
                <a16:creationId xmlns:a16="http://schemas.microsoft.com/office/drawing/2014/main" id="{C0DBB389-1569-4957-81FF-DF14D5B060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057" y="4572000"/>
            <a:ext cx="2453088" cy="196426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6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61E37D7-CBE9-49D8-9E6A-2BF51687D794}"/>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algn="l" defTabSz="914400" eaLnBrk="1" hangingPunct="1">
              <a:lnSpc>
                <a:spcPct val="90000"/>
              </a:lnSpc>
            </a:pPr>
            <a:r>
              <a:rPr lang="en-US" kern="1200" dirty="0">
                <a:solidFill>
                  <a:srgbClr val="FFFFFF"/>
                </a:solidFill>
                <a:latin typeface="+mj-lt"/>
                <a:ea typeface="+mj-ea"/>
                <a:cs typeface="+mj-cs"/>
              </a:rPr>
              <a:t>Republic of </a:t>
            </a:r>
            <a:r>
              <a:rPr lang="en-US" kern="1200" dirty="0" err="1">
                <a:solidFill>
                  <a:srgbClr val="FFFFFF"/>
                </a:solidFill>
                <a:latin typeface="+mj-lt"/>
                <a:ea typeface="+mj-ea"/>
                <a:cs typeface="+mj-cs"/>
              </a:rPr>
              <a:t>Tiko</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RoT</a:t>
            </a:r>
            <a:r>
              <a:rPr lang="en-US" kern="1200" dirty="0">
                <a:solidFill>
                  <a:srgbClr val="FFFFFF"/>
                </a:solidFill>
                <a:latin typeface="+mj-lt"/>
                <a:ea typeface="+mj-ea"/>
                <a:cs typeface="+mj-cs"/>
              </a:rPr>
              <a:t>)</a:t>
            </a:r>
            <a:br>
              <a:rPr lang="en-US" kern="1200" dirty="0">
                <a:solidFill>
                  <a:srgbClr val="FFFFFF"/>
                </a:solidFill>
                <a:latin typeface="+mj-lt"/>
                <a:ea typeface="+mj-ea"/>
                <a:cs typeface="+mj-cs"/>
              </a:rPr>
            </a:br>
            <a:br>
              <a:rPr lang="en-US" dirty="0">
                <a:solidFill>
                  <a:srgbClr val="FFFFFF"/>
                </a:solidFill>
              </a:rPr>
            </a:br>
            <a:endParaRPr lang="en-US" kern="1200" dirty="0">
              <a:solidFill>
                <a:srgbClr val="FFFFFF"/>
              </a:solidFill>
              <a:latin typeface="+mj-lt"/>
              <a:ea typeface="+mj-ea"/>
              <a:cs typeface="+mj-cs"/>
            </a:endParaRPr>
          </a:p>
        </p:txBody>
      </p:sp>
      <p:sp>
        <p:nvSpPr>
          <p:cNvPr id="6" name="Content Placeholder 5">
            <a:extLst>
              <a:ext uri="{FF2B5EF4-FFF2-40B4-BE49-F238E27FC236}">
                <a16:creationId xmlns:a16="http://schemas.microsoft.com/office/drawing/2014/main" id="{57E7D261-581A-4C0B-AE86-2C7A5B6FC60F}"/>
              </a:ext>
            </a:extLst>
          </p:cNvPr>
          <p:cNvSpPr>
            <a:spLocks noGrp="1"/>
          </p:cNvSpPr>
          <p:nvPr>
            <p:ph sz="half" idx="1"/>
          </p:nvPr>
        </p:nvSpPr>
        <p:spPr>
          <a:xfrm>
            <a:off x="2959101" y="-2"/>
            <a:ext cx="6184900" cy="6981570"/>
          </a:xfrm>
        </p:spPr>
        <p:txBody>
          <a:bodyPr vert="horz" lIns="91440" tIns="45720" rIns="91440" bIns="45720" rtlCol="0" anchor="ctr">
            <a:normAutofit fontScale="92500" lnSpcReduction="20000"/>
          </a:bodyPr>
          <a:lstStyle/>
          <a:p>
            <a:pPr marL="114300" indent="0" defTabSz="914400" eaLnBrk="1" hangingPunct="1">
              <a:lnSpc>
                <a:spcPct val="90000"/>
              </a:lnSpc>
              <a:buNone/>
            </a:pPr>
            <a:r>
              <a:rPr lang="en-US" sz="1300" b="1" dirty="0"/>
              <a:t>Profile </a:t>
            </a:r>
          </a:p>
          <a:p>
            <a:pPr marL="400050" indent="-285750" defTabSz="914400" eaLnBrk="1" hangingPunct="1">
              <a:lnSpc>
                <a:spcPct val="90000"/>
              </a:lnSpc>
            </a:pPr>
            <a:r>
              <a:rPr lang="fr-FR" sz="1300" dirty="0"/>
              <a:t>3 June 1986 marks Tiko’s indepence from the Republique of Zungland. </a:t>
            </a:r>
          </a:p>
          <a:p>
            <a:pPr marL="400050" indent="-285750" defTabSz="914400" eaLnBrk="1" hangingPunct="1">
              <a:lnSpc>
                <a:spcPct val="90000"/>
              </a:lnSpc>
            </a:pPr>
            <a:r>
              <a:rPr lang="en-GB" sz="1300" dirty="0"/>
              <a:t>The civil war start on 4 June 1986 between </a:t>
            </a:r>
            <a:r>
              <a:rPr lang="en-GB" sz="1300" dirty="0" err="1"/>
              <a:t>Tiko</a:t>
            </a:r>
            <a:r>
              <a:rPr lang="en-GB" sz="1300" dirty="0"/>
              <a:t> Armed Forces and WDIA.</a:t>
            </a:r>
          </a:p>
          <a:p>
            <a:pPr marL="400050" indent="-285750" defTabSz="914400" eaLnBrk="1" hangingPunct="1">
              <a:lnSpc>
                <a:spcPct val="90000"/>
              </a:lnSpc>
            </a:pPr>
            <a:r>
              <a:rPr lang="en-GB" sz="1300" dirty="0"/>
              <a:t>Over 50,000 have died directly because of the conflict, with over four times that amount who have died from preventable diseases and malnutrition.</a:t>
            </a:r>
          </a:p>
          <a:p>
            <a:pPr marL="400050" indent="-285750" defTabSz="914400" eaLnBrk="1" hangingPunct="1">
              <a:lnSpc>
                <a:spcPct val="90000"/>
              </a:lnSpc>
            </a:pPr>
            <a:r>
              <a:rPr lang="en-GB" sz="1300" dirty="0" err="1"/>
              <a:t>Tiko</a:t>
            </a:r>
            <a:r>
              <a:rPr lang="en-GB" sz="1300" dirty="0"/>
              <a:t> was affected by </a:t>
            </a:r>
            <a:r>
              <a:rPr lang="en-US" sz="1300" dirty="0"/>
              <a:t>Famine in 1988 &amp; 2003 in South District.</a:t>
            </a:r>
          </a:p>
          <a:p>
            <a:pPr marL="400050" indent="-285750" defTabSz="914400" eaLnBrk="1" hangingPunct="1">
              <a:lnSpc>
                <a:spcPct val="90000"/>
              </a:lnSpc>
            </a:pPr>
            <a:r>
              <a:rPr lang="en-US" sz="1300" dirty="0"/>
              <a:t>There are currently over 100,000 IDPs in </a:t>
            </a:r>
            <a:r>
              <a:rPr lang="en-US" sz="1300" dirty="0" err="1"/>
              <a:t>Tiko</a:t>
            </a:r>
            <a:r>
              <a:rPr lang="en-US" sz="1300" dirty="0"/>
              <a:t>.</a:t>
            </a:r>
          </a:p>
          <a:p>
            <a:pPr marL="114300" indent="0" defTabSz="914400" eaLnBrk="1" hangingPunct="1">
              <a:lnSpc>
                <a:spcPct val="90000"/>
              </a:lnSpc>
              <a:buNone/>
            </a:pPr>
            <a:r>
              <a:rPr lang="en-US" sz="1300" b="1" dirty="0"/>
              <a:t>Statistics (according to 1985 national census)</a:t>
            </a:r>
          </a:p>
          <a:p>
            <a:pPr indent="-228600" defTabSz="914400" eaLnBrk="1" hangingPunct="1">
              <a:lnSpc>
                <a:spcPct val="90000"/>
              </a:lnSpc>
            </a:pPr>
            <a:r>
              <a:rPr lang="en-US" sz="1300" dirty="0"/>
              <a:t>Population 1 million according to Census 1985</a:t>
            </a:r>
          </a:p>
          <a:p>
            <a:pPr indent="-228600" defTabSz="914400" eaLnBrk="1" hangingPunct="1">
              <a:lnSpc>
                <a:spcPct val="90000"/>
              </a:lnSpc>
            </a:pPr>
            <a:r>
              <a:rPr lang="en-US" sz="1300" dirty="0"/>
              <a:t>Government: Republic with a Supreme Leader  </a:t>
            </a:r>
          </a:p>
          <a:p>
            <a:pPr indent="-228600" defTabSz="914400" eaLnBrk="1" hangingPunct="1">
              <a:lnSpc>
                <a:spcPct val="90000"/>
              </a:lnSpc>
            </a:pPr>
            <a:r>
              <a:rPr lang="en-US" sz="1300" dirty="0"/>
              <a:t>Official languages: </a:t>
            </a:r>
            <a:r>
              <a:rPr lang="en-US" sz="1300" dirty="0" err="1"/>
              <a:t>Tiko</a:t>
            </a:r>
            <a:r>
              <a:rPr lang="en-US" sz="1300" dirty="0"/>
              <a:t> / English / French </a:t>
            </a:r>
          </a:p>
          <a:p>
            <a:pPr indent="-228600" defTabSz="914400" eaLnBrk="1" hangingPunct="1">
              <a:lnSpc>
                <a:spcPct val="90000"/>
              </a:lnSpc>
            </a:pPr>
            <a:r>
              <a:rPr lang="en-US" sz="1300" dirty="0"/>
              <a:t>Capital: New Town </a:t>
            </a:r>
          </a:p>
          <a:p>
            <a:pPr indent="-228600" defTabSz="914400" eaLnBrk="1" hangingPunct="1">
              <a:lnSpc>
                <a:spcPct val="90000"/>
              </a:lnSpc>
            </a:pPr>
            <a:r>
              <a:rPr lang="en-US" sz="1300" dirty="0"/>
              <a:t>Ethnic Groups: </a:t>
            </a:r>
          </a:p>
          <a:p>
            <a:pPr lvl="1" indent="-228600" defTabSz="914400" eaLnBrk="1" hangingPunct="1">
              <a:lnSpc>
                <a:spcPct val="90000"/>
              </a:lnSpc>
              <a:buFont typeface="Arial" panose="020B0604020202020204" pitchFamily="34" charset="0"/>
              <a:buChar char="•"/>
            </a:pPr>
            <a:r>
              <a:rPr lang="en-US" sz="1300" dirty="0"/>
              <a:t>25% West District Community</a:t>
            </a:r>
          </a:p>
          <a:p>
            <a:pPr lvl="1" indent="-228600" defTabSz="914400" eaLnBrk="1" hangingPunct="1">
              <a:lnSpc>
                <a:spcPct val="90000"/>
              </a:lnSpc>
              <a:buFont typeface="Arial" panose="020B0604020202020204" pitchFamily="34" charset="0"/>
              <a:buChar char="•"/>
            </a:pPr>
            <a:r>
              <a:rPr lang="en-US" sz="1300" dirty="0"/>
              <a:t>50% East District Community</a:t>
            </a:r>
          </a:p>
          <a:p>
            <a:pPr lvl="1" indent="-228600" defTabSz="914400" eaLnBrk="1" hangingPunct="1">
              <a:lnSpc>
                <a:spcPct val="90000"/>
              </a:lnSpc>
              <a:buFont typeface="Arial" panose="020B0604020202020204" pitchFamily="34" charset="0"/>
              <a:buChar char="•"/>
            </a:pPr>
            <a:r>
              <a:rPr lang="en-US" sz="1300" dirty="0"/>
              <a:t>25% South District Community</a:t>
            </a:r>
          </a:p>
          <a:p>
            <a:pPr marL="114300" indent="0" defTabSz="914400" eaLnBrk="1" hangingPunct="1">
              <a:lnSpc>
                <a:spcPct val="90000"/>
              </a:lnSpc>
              <a:buNone/>
            </a:pPr>
            <a:r>
              <a:rPr lang="fr-FR" sz="1700" b="1" dirty="0"/>
              <a:t>Profil</a:t>
            </a:r>
          </a:p>
          <a:p>
            <a:pPr indent="-228600" defTabSz="914400" eaLnBrk="1" hangingPunct="1">
              <a:lnSpc>
                <a:spcPct val="90000"/>
              </a:lnSpc>
            </a:pPr>
            <a:r>
              <a:rPr lang="fr-FR" sz="1800" dirty="0"/>
              <a:t>Le 3 juin 1986 marque l'indépendance de la République du Zungland</a:t>
            </a:r>
            <a:r>
              <a:rPr lang="fr-FR" sz="1700" dirty="0"/>
              <a:t>.</a:t>
            </a:r>
          </a:p>
          <a:p>
            <a:pPr indent="-228600" defTabSz="914400" eaLnBrk="1" hangingPunct="1">
              <a:lnSpc>
                <a:spcPct val="90000"/>
              </a:lnSpc>
            </a:pPr>
            <a:r>
              <a:rPr lang="fr-FR" sz="1700" dirty="0"/>
              <a:t>La guerre civile a débuté le 4 juin 1986 entre les forces armées Tiko et la WDIA. </a:t>
            </a:r>
          </a:p>
          <a:p>
            <a:pPr indent="-228600" defTabSz="914400" eaLnBrk="1" hangingPunct="1">
              <a:lnSpc>
                <a:spcPct val="90000"/>
              </a:lnSpc>
            </a:pPr>
            <a:r>
              <a:rPr lang="fr-FR" sz="1700" dirty="0"/>
              <a:t>Plus de 50 000 personnes sont décédées directement des suites du conflit, dont quatre fois plus de personnes qui sont décédées de maladies évitables et de malnutrition.</a:t>
            </a:r>
          </a:p>
          <a:p>
            <a:pPr indent="-228600" defTabSz="914400" eaLnBrk="1" hangingPunct="1">
              <a:lnSpc>
                <a:spcPct val="90000"/>
              </a:lnSpc>
            </a:pPr>
            <a:r>
              <a:rPr lang="fr-FR" sz="1700" dirty="0"/>
              <a:t>Tiko a été touchée par la famine en 1988 et en 2003 dans le district sud.</a:t>
            </a:r>
          </a:p>
          <a:p>
            <a:pPr indent="-228600" defTabSz="914400" eaLnBrk="1" hangingPunct="1">
              <a:lnSpc>
                <a:spcPct val="90000"/>
              </a:lnSpc>
            </a:pPr>
            <a:r>
              <a:rPr lang="fr-FR" sz="1700" dirty="0"/>
              <a:t>Il y a actuellement plus de 100 000 personnes déplacées à Tiko.</a:t>
            </a:r>
          </a:p>
          <a:p>
            <a:pPr marL="114300" indent="0" defTabSz="914400" eaLnBrk="1" hangingPunct="1">
              <a:lnSpc>
                <a:spcPct val="90000"/>
              </a:lnSpc>
              <a:buNone/>
            </a:pPr>
            <a:r>
              <a:rPr lang="fr-FR" sz="1700" b="1" dirty="0"/>
              <a:t>Statistiques (d'après le recensement national de 1985)</a:t>
            </a:r>
          </a:p>
          <a:p>
            <a:pPr indent="-228600" defTabSz="914400" eaLnBrk="1" hangingPunct="1">
              <a:lnSpc>
                <a:spcPct val="90000"/>
              </a:lnSpc>
            </a:pPr>
            <a:r>
              <a:rPr lang="fr-FR" sz="1700" dirty="0"/>
              <a:t>Population 1 million </a:t>
            </a:r>
          </a:p>
          <a:p>
            <a:pPr indent="-228600" defTabSz="914400" eaLnBrk="1" hangingPunct="1">
              <a:lnSpc>
                <a:spcPct val="90000"/>
              </a:lnSpc>
            </a:pPr>
            <a:r>
              <a:rPr lang="fr-FR" sz="1700" dirty="0"/>
              <a:t>Gouvernement: République avec un guide suprême</a:t>
            </a:r>
          </a:p>
          <a:p>
            <a:pPr indent="-228600" defTabSz="914400" eaLnBrk="1" hangingPunct="1">
              <a:lnSpc>
                <a:spcPct val="90000"/>
              </a:lnSpc>
            </a:pPr>
            <a:r>
              <a:rPr lang="fr-FR" sz="1700" dirty="0"/>
              <a:t>langues officielles: Tiko / Anglais / Français</a:t>
            </a:r>
          </a:p>
          <a:p>
            <a:pPr indent="-228600" defTabSz="914400" eaLnBrk="1" hangingPunct="1">
              <a:lnSpc>
                <a:spcPct val="90000"/>
              </a:lnSpc>
            </a:pPr>
            <a:r>
              <a:rPr lang="fr-FR" sz="1700" dirty="0"/>
              <a:t>Capitale: New Town</a:t>
            </a:r>
          </a:p>
          <a:p>
            <a:pPr indent="-228600" defTabSz="914400" eaLnBrk="1" hangingPunct="1">
              <a:lnSpc>
                <a:spcPct val="90000"/>
              </a:lnSpc>
            </a:pPr>
            <a:r>
              <a:rPr lang="fr-FR" sz="1700" dirty="0"/>
              <a:t>Groupes ethniques:</a:t>
            </a:r>
          </a:p>
          <a:p>
            <a:pPr lvl="1" indent="-228600" defTabSz="914400" eaLnBrk="1" hangingPunct="1">
              <a:lnSpc>
                <a:spcPct val="90000"/>
              </a:lnSpc>
            </a:pPr>
            <a:r>
              <a:rPr lang="fr-FR" sz="1300" dirty="0"/>
              <a:t>25% de la communauté du district ouest</a:t>
            </a:r>
          </a:p>
          <a:p>
            <a:pPr lvl="1" indent="-228600" defTabSz="914400" eaLnBrk="1" hangingPunct="1">
              <a:lnSpc>
                <a:spcPct val="90000"/>
              </a:lnSpc>
            </a:pPr>
            <a:r>
              <a:rPr lang="fr-FR" sz="1300" dirty="0"/>
              <a:t>50% communauté du district est</a:t>
            </a:r>
          </a:p>
          <a:p>
            <a:pPr lvl="1" indent="-228600" defTabSz="914400" eaLnBrk="1" hangingPunct="1">
              <a:lnSpc>
                <a:spcPct val="90000"/>
              </a:lnSpc>
            </a:pPr>
            <a:r>
              <a:rPr lang="fr-FR" sz="1300" dirty="0"/>
              <a:t>25% de la communauté du district sud</a:t>
            </a:r>
            <a:endParaRPr lang="en-US" sz="1300" dirty="0"/>
          </a:p>
          <a:p>
            <a:pPr marL="514350" lvl="1" indent="0" defTabSz="914400" eaLnBrk="1" hangingPunct="1">
              <a:lnSpc>
                <a:spcPct val="90000"/>
              </a:lnSpc>
              <a:buNone/>
            </a:pPr>
            <a:endParaRPr lang="en-US" sz="1600" dirty="0"/>
          </a:p>
        </p:txBody>
      </p:sp>
      <p:pic>
        <p:nvPicPr>
          <p:cNvPr id="9" name="Content Placeholder 8">
            <a:extLst>
              <a:ext uri="{FF2B5EF4-FFF2-40B4-BE49-F238E27FC236}">
                <a16:creationId xmlns:a16="http://schemas.microsoft.com/office/drawing/2014/main" id="{89295422-5D56-48BC-A7BB-C5F3CB5894C6}"/>
              </a:ext>
            </a:extLst>
          </p:cNvPr>
          <p:cNvPicPr>
            <a:picLocks noGrp="1" noChangeAspect="1"/>
          </p:cNvPicPr>
          <p:nvPr>
            <p:ph sz="half" idx="2"/>
          </p:nvPr>
        </p:nvPicPr>
        <p:blipFill>
          <a:blip r:embed="rId3"/>
          <a:stretch>
            <a:fillRect/>
          </a:stretch>
        </p:blipFill>
        <p:spPr>
          <a:xfrm>
            <a:off x="18251" y="159183"/>
            <a:ext cx="2940849" cy="1441017"/>
          </a:xfrm>
          <a:prstGeom prst="rect">
            <a:avLst/>
          </a:prstGeom>
        </p:spPr>
      </p:pic>
      <p:sp>
        <p:nvSpPr>
          <p:cNvPr id="4" name="Slide Number Placeholder 3">
            <a:extLst>
              <a:ext uri="{FF2B5EF4-FFF2-40B4-BE49-F238E27FC236}">
                <a16:creationId xmlns:a16="http://schemas.microsoft.com/office/drawing/2014/main" id="{C049C9DC-11BA-47B4-881D-55057C546873}"/>
              </a:ext>
            </a:extLst>
          </p:cNvPr>
          <p:cNvSpPr>
            <a:spLocks noGrp="1"/>
          </p:cNvSpPr>
          <p:nvPr>
            <p:ph type="sldNum" sz="quarter" idx="12"/>
          </p:nvPr>
        </p:nvSpPr>
        <p:spPr>
          <a:xfrm>
            <a:off x="7900987" y="6356350"/>
            <a:ext cx="614363" cy="365125"/>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prstClr val="black">
                    <a:tint val="75000"/>
                  </a:prstClr>
                </a:solidFill>
              </a:rPr>
              <a:pPr defTabSz="914400">
                <a:spcAft>
                  <a:spcPts val="600"/>
                </a:spcAft>
                <a:defRPr/>
              </a:pPr>
              <a:t>12</a:t>
            </a:fld>
            <a:endParaRPr lang="en-US" sz="1000">
              <a:solidFill>
                <a:prstClr val="black">
                  <a:tint val="75000"/>
                </a:prstClr>
              </a:solidFill>
            </a:endParaRPr>
          </a:p>
        </p:txBody>
      </p:sp>
      <p:sp>
        <p:nvSpPr>
          <p:cNvPr id="2" name="Rectangle 1">
            <a:extLst>
              <a:ext uri="{FF2B5EF4-FFF2-40B4-BE49-F238E27FC236}">
                <a16:creationId xmlns:a16="http://schemas.microsoft.com/office/drawing/2014/main" id="{995049E4-7C90-4D04-9FC2-261D85E1751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x-none" sz="1000" b="0" i="0" u="none" strike="noStrike" cap="none" normalizeH="0" baseline="0">
                <a:ln>
                  <a:noFill/>
                </a:ln>
                <a:solidFill>
                  <a:schemeClr val="tx1"/>
                </a:solidFill>
                <a:effectLst/>
                <a:latin typeface="Arial Unicode MS"/>
              </a:rPr>
              <a:t>langues officielles</a:t>
            </a:r>
            <a:endParaRPr kumimoji="0" lang="fr-FR"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07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fade">
                                      <p:cBhvr>
                                        <p:cTn id="55" dur="500"/>
                                        <p:tgtEl>
                                          <p:spTgt spid="6">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fade">
                                      <p:cBhvr>
                                        <p:cTn id="59" dur="500"/>
                                        <p:tgtEl>
                                          <p:spTgt spid="6">
                                            <p:txEl>
                                              <p:pRg st="13" end="1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500"/>
                                        <p:tgtEl>
                                          <p:spTgt spid="6">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29" end="29"/>
                                            </p:txEl>
                                          </p:spTgt>
                                        </p:tgtEl>
                                        <p:attrNameLst>
                                          <p:attrName>style.visibility</p:attrName>
                                        </p:attrNameLst>
                                      </p:cBhvr>
                                      <p:to>
                                        <p:strVal val="visible"/>
                                      </p:to>
                                    </p:set>
                                    <p:animEffect transition="in" filter="fade">
                                      <p:cBhvr>
                                        <p:cTn id="68" dur="500"/>
                                        <p:tgtEl>
                                          <p:spTgt spid="6">
                                            <p:txEl>
                                              <p:pRg st="29" end="29"/>
                                            </p:txEl>
                                          </p:spTgt>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fade">
                                      <p:cBhvr>
                                        <p:cTn id="72" dur="500"/>
                                        <p:tgtEl>
                                          <p:spTgt spid="6">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Effect transition="in" filter="fade">
                                      <p:cBhvr>
                                        <p:cTn id="77" dur="500"/>
                                        <p:tgtEl>
                                          <p:spTgt spid="6">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7" end="17"/>
                                            </p:txEl>
                                          </p:spTgt>
                                        </p:tgtEl>
                                        <p:attrNameLst>
                                          <p:attrName>style.visibility</p:attrName>
                                        </p:attrNameLst>
                                      </p:cBhvr>
                                      <p:to>
                                        <p:strVal val="visible"/>
                                      </p:to>
                                    </p:set>
                                    <p:animEffect transition="in" filter="fade">
                                      <p:cBhvr>
                                        <p:cTn id="82" dur="500"/>
                                        <p:tgtEl>
                                          <p:spTgt spid="6">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9" end="19"/>
                                            </p:txEl>
                                          </p:spTgt>
                                        </p:tgtEl>
                                        <p:attrNameLst>
                                          <p:attrName>style.visibility</p:attrName>
                                        </p:attrNameLst>
                                      </p:cBhvr>
                                      <p:to>
                                        <p:strVal val="visible"/>
                                      </p:to>
                                    </p:set>
                                    <p:animEffect transition="in" filter="fade">
                                      <p:cBhvr>
                                        <p:cTn id="87" dur="500"/>
                                        <p:tgtEl>
                                          <p:spTgt spid="6">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18" end="18"/>
                                            </p:txEl>
                                          </p:spTgt>
                                        </p:tgtEl>
                                        <p:attrNameLst>
                                          <p:attrName>style.visibility</p:attrName>
                                        </p:attrNameLst>
                                      </p:cBhvr>
                                      <p:to>
                                        <p:strVal val="visible"/>
                                      </p:to>
                                    </p:set>
                                    <p:animEffect transition="in" filter="fade">
                                      <p:cBhvr>
                                        <p:cTn id="92" dur="500"/>
                                        <p:tgtEl>
                                          <p:spTgt spid="6">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
                                            <p:txEl>
                                              <p:pRg st="20" end="20"/>
                                            </p:txEl>
                                          </p:spTgt>
                                        </p:tgtEl>
                                        <p:attrNameLst>
                                          <p:attrName>style.visibility</p:attrName>
                                        </p:attrNameLst>
                                      </p:cBhvr>
                                      <p:to>
                                        <p:strVal val="visible"/>
                                      </p:to>
                                    </p:set>
                                    <p:animEffect transition="in" filter="fade">
                                      <p:cBhvr>
                                        <p:cTn id="97" dur="500"/>
                                        <p:tgtEl>
                                          <p:spTgt spid="6">
                                            <p:txEl>
                                              <p:pRg st="20" end="2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
                                            <p:txEl>
                                              <p:pRg st="21" end="21"/>
                                            </p:txEl>
                                          </p:spTgt>
                                        </p:tgtEl>
                                        <p:attrNameLst>
                                          <p:attrName>style.visibility</p:attrName>
                                        </p:attrNameLst>
                                      </p:cBhvr>
                                      <p:to>
                                        <p:strVal val="visible"/>
                                      </p:to>
                                    </p:set>
                                    <p:animEffect transition="in" filter="fade">
                                      <p:cBhvr>
                                        <p:cTn id="102" dur="500"/>
                                        <p:tgtEl>
                                          <p:spTgt spid="6">
                                            <p:txEl>
                                              <p:pRg st="21" end="2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6">
                                            <p:txEl>
                                              <p:pRg st="22" end="22"/>
                                            </p:txEl>
                                          </p:spTgt>
                                        </p:tgtEl>
                                        <p:attrNameLst>
                                          <p:attrName>style.visibility</p:attrName>
                                        </p:attrNameLst>
                                      </p:cBhvr>
                                      <p:to>
                                        <p:strVal val="visible"/>
                                      </p:to>
                                    </p:set>
                                    <p:animEffect transition="in" filter="fade">
                                      <p:cBhvr>
                                        <p:cTn id="107" dur="500"/>
                                        <p:tgtEl>
                                          <p:spTgt spid="6">
                                            <p:txEl>
                                              <p:pRg st="22" end="2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
                                            <p:txEl>
                                              <p:pRg st="23" end="23"/>
                                            </p:txEl>
                                          </p:spTgt>
                                        </p:tgtEl>
                                        <p:attrNameLst>
                                          <p:attrName>style.visibility</p:attrName>
                                        </p:attrNameLst>
                                      </p:cBhvr>
                                      <p:to>
                                        <p:strVal val="visible"/>
                                      </p:to>
                                    </p:set>
                                    <p:animEffect transition="in" filter="fade">
                                      <p:cBhvr>
                                        <p:cTn id="112" dur="500"/>
                                        <p:tgtEl>
                                          <p:spTgt spid="6">
                                            <p:txEl>
                                              <p:pRg st="23" end="2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
                                            <p:txEl>
                                              <p:pRg st="24" end="24"/>
                                            </p:txEl>
                                          </p:spTgt>
                                        </p:tgtEl>
                                        <p:attrNameLst>
                                          <p:attrName>style.visibility</p:attrName>
                                        </p:attrNameLst>
                                      </p:cBhvr>
                                      <p:to>
                                        <p:strVal val="visible"/>
                                      </p:to>
                                    </p:set>
                                    <p:animEffect transition="in" filter="fade">
                                      <p:cBhvr>
                                        <p:cTn id="117" dur="500"/>
                                        <p:tgtEl>
                                          <p:spTgt spid="6">
                                            <p:txEl>
                                              <p:pRg st="24" end="2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6">
                                            <p:txEl>
                                              <p:pRg st="25" end="25"/>
                                            </p:txEl>
                                          </p:spTgt>
                                        </p:tgtEl>
                                        <p:attrNameLst>
                                          <p:attrName>style.visibility</p:attrName>
                                        </p:attrNameLst>
                                      </p:cBhvr>
                                      <p:to>
                                        <p:strVal val="visible"/>
                                      </p:to>
                                    </p:set>
                                    <p:animEffect transition="in" filter="fade">
                                      <p:cBhvr>
                                        <p:cTn id="122" dur="500"/>
                                        <p:tgtEl>
                                          <p:spTgt spid="6">
                                            <p:txEl>
                                              <p:pRg st="25" end="2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
                                            <p:txEl>
                                              <p:pRg st="26" end="26"/>
                                            </p:txEl>
                                          </p:spTgt>
                                        </p:tgtEl>
                                        <p:attrNameLst>
                                          <p:attrName>style.visibility</p:attrName>
                                        </p:attrNameLst>
                                      </p:cBhvr>
                                      <p:to>
                                        <p:strVal val="visible"/>
                                      </p:to>
                                    </p:set>
                                    <p:animEffect transition="in" filter="fade">
                                      <p:cBhvr>
                                        <p:cTn id="127" dur="500"/>
                                        <p:tgtEl>
                                          <p:spTgt spid="6">
                                            <p:txEl>
                                              <p:pRg st="26" end="2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
                                            <p:txEl>
                                              <p:pRg st="27" end="27"/>
                                            </p:txEl>
                                          </p:spTgt>
                                        </p:tgtEl>
                                        <p:attrNameLst>
                                          <p:attrName>style.visibility</p:attrName>
                                        </p:attrNameLst>
                                      </p:cBhvr>
                                      <p:to>
                                        <p:strVal val="visible"/>
                                      </p:to>
                                    </p:set>
                                    <p:animEffect transition="in" filter="fade">
                                      <p:cBhvr>
                                        <p:cTn id="132" dur="500"/>
                                        <p:tgtEl>
                                          <p:spTgt spid="6">
                                            <p:txEl>
                                              <p:pRg st="27" end="2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6">
                                            <p:txEl>
                                              <p:pRg st="28" end="28"/>
                                            </p:txEl>
                                          </p:spTgt>
                                        </p:tgtEl>
                                        <p:attrNameLst>
                                          <p:attrName>style.visibility</p:attrName>
                                        </p:attrNameLst>
                                      </p:cBhvr>
                                      <p:to>
                                        <p:strVal val="visible"/>
                                      </p:to>
                                    </p:set>
                                    <p:animEffect transition="in" filter="fade">
                                      <p:cBhvr>
                                        <p:cTn id="137"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4668344-ED67-4E1C-9D5B-2E5AD3B9D1E5}"/>
              </a:ext>
            </a:extLst>
          </p:cNvPr>
          <p:cNvSpPr>
            <a:spLocks noGrp="1"/>
          </p:cNvSpPr>
          <p:nvPr>
            <p:ph type="title"/>
          </p:nvPr>
        </p:nvSpPr>
        <p:spPr>
          <a:xfrm>
            <a:off x="457200" y="282575"/>
            <a:ext cx="8229600" cy="1973263"/>
          </a:xfrm>
        </p:spPr>
        <p:txBody>
          <a:bodyPr/>
          <a:lstStyle/>
          <a:p>
            <a:pPr eaLnBrk="1" hangingPunct="1"/>
            <a:r>
              <a:rPr lang="en-US" altLang="en-US" sz="2800" dirty="0">
                <a:solidFill>
                  <a:srgbClr val="FF0000"/>
                </a:solidFill>
              </a:rPr>
              <a:t>HUMANITARIAN CRISIS 2019 </a:t>
            </a:r>
            <a:br>
              <a:rPr lang="en-US" altLang="en-US" sz="2800" dirty="0">
                <a:solidFill>
                  <a:srgbClr val="FF0000"/>
                </a:solidFill>
              </a:rPr>
            </a:br>
            <a:r>
              <a:rPr lang="en-US" altLang="en-US" sz="2800" dirty="0">
                <a:solidFill>
                  <a:srgbClr val="FF0000"/>
                </a:solidFill>
              </a:rPr>
              <a:t>WORLD APPEAL !</a:t>
            </a:r>
            <a:br>
              <a:rPr lang="en-US" altLang="en-US" sz="4000" dirty="0">
                <a:solidFill>
                  <a:srgbClr val="FF0000"/>
                </a:solidFill>
              </a:rPr>
            </a:br>
            <a:r>
              <a:rPr lang="fr-FR" altLang="en-US" sz="4000" dirty="0">
                <a:solidFill>
                  <a:srgbClr val="FF0000"/>
                </a:solidFill>
              </a:rPr>
              <a:t>APPEL MONDIAL DE LA CRISE HUMANITAIRE 2019!</a:t>
            </a:r>
            <a:endParaRPr lang="en-US" altLang="en-US" sz="4000" dirty="0">
              <a:solidFill>
                <a:srgbClr val="FF0000"/>
              </a:solidFill>
              <a:latin typeface="Zawgyi-One"/>
              <a:ea typeface="Zawgyi-One"/>
              <a:cs typeface="Zawgyi-One"/>
            </a:endParaRPr>
          </a:p>
        </p:txBody>
      </p:sp>
      <p:sp>
        <p:nvSpPr>
          <p:cNvPr id="3" name="Content Placeholder 2">
            <a:extLst>
              <a:ext uri="{FF2B5EF4-FFF2-40B4-BE49-F238E27FC236}">
                <a16:creationId xmlns:a16="http://schemas.microsoft.com/office/drawing/2014/main" id="{FD7EBF94-7A0F-433B-9A7B-D5AB2DA9E8D5}"/>
              </a:ext>
            </a:extLst>
          </p:cNvPr>
          <p:cNvSpPr>
            <a:spLocks noGrp="1"/>
          </p:cNvSpPr>
          <p:nvPr>
            <p:ph idx="1"/>
          </p:nvPr>
        </p:nvSpPr>
        <p:spPr>
          <a:xfrm>
            <a:off x="457200" y="2255838"/>
            <a:ext cx="8366125" cy="4465637"/>
          </a:xfrm>
        </p:spPr>
        <p:txBody>
          <a:bodyPr/>
          <a:lstStyle/>
          <a:p>
            <a:pPr eaLnBrk="1" hangingPunct="1"/>
            <a:r>
              <a:rPr lang="en-GB" altLang="en-US" sz="1800" dirty="0"/>
              <a:t>There is a famine in Tiko</a:t>
            </a:r>
          </a:p>
          <a:p>
            <a:pPr eaLnBrk="1" hangingPunct="1">
              <a:buFont typeface="Arial" panose="020B0604020202020204" pitchFamily="34" charset="0"/>
              <a:buNone/>
            </a:pPr>
            <a:endParaRPr lang="en-GB" altLang="en-US" sz="1800" dirty="0"/>
          </a:p>
          <a:p>
            <a:pPr eaLnBrk="1" hangingPunct="1"/>
            <a:r>
              <a:rPr lang="en-US" altLang="en-US" sz="1800" dirty="0"/>
              <a:t>200,000 people are affected in South District</a:t>
            </a:r>
          </a:p>
          <a:p>
            <a:pPr eaLnBrk="1" hangingPunct="1">
              <a:buFont typeface="Arial" panose="020B0604020202020204" pitchFamily="34" charset="0"/>
              <a:buNone/>
            </a:pPr>
            <a:r>
              <a:rPr lang="en-US" altLang="en-US" sz="1800" dirty="0">
                <a:solidFill>
                  <a:srgbClr val="558ED5"/>
                </a:solidFill>
              </a:rPr>
              <a:t>	</a:t>
            </a:r>
            <a:endParaRPr lang="en-US" altLang="en-US" sz="1800" dirty="0"/>
          </a:p>
          <a:p>
            <a:pPr eaLnBrk="1" hangingPunct="1"/>
            <a:r>
              <a:rPr lang="en-US" altLang="en-US" sz="1800" dirty="0"/>
              <a:t>Government of </a:t>
            </a:r>
            <a:r>
              <a:rPr lang="en-US" altLang="en-US" sz="1800" dirty="0" err="1"/>
              <a:t>Tiko</a:t>
            </a:r>
            <a:r>
              <a:rPr lang="en-US" altLang="en-US" sz="1800" dirty="0"/>
              <a:t> requests the international community for assistance </a:t>
            </a:r>
          </a:p>
          <a:p>
            <a:pPr marL="0" indent="0" eaLnBrk="1" hangingPunct="1">
              <a:buNone/>
            </a:pPr>
            <a:endParaRPr lang="en-US" altLang="en-US" sz="1800" dirty="0"/>
          </a:p>
          <a:p>
            <a:pPr eaLnBrk="1" hangingPunct="1"/>
            <a:r>
              <a:rPr lang="fr-FR" altLang="en-US" sz="2400" dirty="0"/>
              <a:t>Il y a une famine à Tiko</a:t>
            </a:r>
          </a:p>
          <a:p>
            <a:pPr eaLnBrk="1" hangingPunct="1"/>
            <a:endParaRPr lang="fr-FR" altLang="en-US" sz="2400" dirty="0"/>
          </a:p>
          <a:p>
            <a:pPr eaLnBrk="1" hangingPunct="1"/>
            <a:r>
              <a:rPr lang="fr-FR" altLang="en-US" sz="2400" dirty="0"/>
              <a:t>200 000 personnes sont touchées dans le district sud</a:t>
            </a:r>
          </a:p>
          <a:p>
            <a:pPr eaLnBrk="1" hangingPunct="1"/>
            <a:endParaRPr lang="fr-FR" altLang="en-US" sz="2400" dirty="0"/>
          </a:p>
          <a:p>
            <a:pPr eaLnBrk="1" hangingPunct="1"/>
            <a:r>
              <a:rPr lang="fr-FR" altLang="en-US" sz="2400" dirty="0"/>
              <a:t>Le gouvernement de Tiko demande l'aide de la communauté internationale</a:t>
            </a:r>
            <a:endParaRPr lang="en-US" altLang="en-US" sz="2400" dirty="0"/>
          </a:p>
          <a:p>
            <a:pPr eaLnBrk="1" hangingPunct="1"/>
            <a:endParaRPr lang="en-US" altLang="en-US" sz="2400" dirty="0"/>
          </a:p>
        </p:txBody>
      </p:sp>
      <p:sp>
        <p:nvSpPr>
          <p:cNvPr id="4" name="Slide Number Placeholder 3">
            <a:extLst>
              <a:ext uri="{FF2B5EF4-FFF2-40B4-BE49-F238E27FC236}">
                <a16:creationId xmlns:a16="http://schemas.microsoft.com/office/drawing/2014/main" id="{F37D4ED4-82FB-43F3-AC37-903603B5BCFD}"/>
              </a:ext>
            </a:extLst>
          </p:cNvPr>
          <p:cNvSpPr>
            <a:spLocks noGrp="1"/>
          </p:cNvSpPr>
          <p:nvPr>
            <p:ph type="sldNum" sz="quarter" idx="12"/>
          </p:nvPr>
        </p:nvSpPr>
        <p:spPr/>
        <p:txBody>
          <a:bodyPr/>
          <a:lstStyle/>
          <a:p>
            <a:pPr>
              <a:defRPr/>
            </a:pPr>
            <a:fld id="{BC6B3C6C-E3A1-40D7-8342-472F8A4A9572}"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dissolv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FA251-94F8-45D0-B82B-8B94493CB55B}"/>
              </a:ext>
            </a:extLst>
          </p:cNvPr>
          <p:cNvSpPr>
            <a:spLocks noGrp="1"/>
          </p:cNvSpPr>
          <p:nvPr>
            <p:ph type="title"/>
          </p:nvPr>
        </p:nvSpPr>
        <p:spPr>
          <a:xfrm>
            <a:off x="647271" y="1012004"/>
            <a:ext cx="2716039" cy="4795408"/>
          </a:xfrm>
        </p:spPr>
        <p:txBody>
          <a:bodyPr>
            <a:normAutofit/>
          </a:bodyPr>
          <a:lstStyle/>
          <a:p>
            <a:r>
              <a:rPr lang="en-US" altLang="en-US" sz="2000" dirty="0">
                <a:solidFill>
                  <a:srgbClr val="FF0000"/>
                </a:solidFill>
              </a:rPr>
              <a:t>HUMANITARIAN CRISIS 2019 </a:t>
            </a:r>
            <a:br>
              <a:rPr lang="en-US" altLang="en-US" sz="2000" dirty="0">
                <a:solidFill>
                  <a:srgbClr val="FF0000"/>
                </a:solidFill>
              </a:rPr>
            </a:br>
            <a:r>
              <a:rPr lang="en-US" altLang="en-US" sz="2000" dirty="0">
                <a:solidFill>
                  <a:srgbClr val="FF0000"/>
                </a:solidFill>
              </a:rPr>
              <a:t>WORLD APPEAL ! </a:t>
            </a:r>
            <a:r>
              <a:rPr lang="fr-FR" altLang="en-US" sz="2800" dirty="0">
                <a:solidFill>
                  <a:srgbClr val="FF0000"/>
                </a:solidFill>
              </a:rPr>
              <a:t>APPEL MONDIAL DE LA CRISE HUMANITAIRE 2019!</a:t>
            </a:r>
            <a:endParaRPr lang="en-GB" sz="2800" dirty="0">
              <a:solidFill>
                <a:srgbClr val="FF0000"/>
              </a:solidFill>
            </a:endParaRPr>
          </a:p>
        </p:txBody>
      </p:sp>
      <p:sp>
        <p:nvSpPr>
          <p:cNvPr id="4" name="Slide Number Placeholder 3">
            <a:extLst>
              <a:ext uri="{FF2B5EF4-FFF2-40B4-BE49-F238E27FC236}">
                <a16:creationId xmlns:a16="http://schemas.microsoft.com/office/drawing/2014/main" id="{D7A95A40-D750-422B-BD37-7FEB51C28AFF}"/>
              </a:ext>
            </a:extLst>
          </p:cNvPr>
          <p:cNvSpPr>
            <a:spLocks noGrp="1"/>
          </p:cNvSpPr>
          <p:nvPr>
            <p:ph type="sldNum" sz="quarter" idx="12"/>
          </p:nvPr>
        </p:nvSpPr>
        <p:spPr>
          <a:xfrm>
            <a:off x="8044665" y="6356350"/>
            <a:ext cx="470685" cy="365125"/>
          </a:xfrm>
        </p:spPr>
        <p:txBody>
          <a:bodyPr>
            <a:normAutofit/>
          </a:bodyPr>
          <a:lstStyle/>
          <a:p>
            <a:pPr>
              <a:spcAft>
                <a:spcPts val="600"/>
              </a:spcAft>
              <a:defRPr/>
            </a:pPr>
            <a:fld id="{03FEDADC-150A-4A6B-B72F-9450ECCCDD9C}" type="slidenum">
              <a:rPr lang="en-US" sz="1000">
                <a:solidFill>
                  <a:prstClr val="black">
                    <a:tint val="75000"/>
                  </a:prstClr>
                </a:solidFill>
              </a:rPr>
              <a:pPr>
                <a:spcAft>
                  <a:spcPts val="600"/>
                </a:spcAft>
                <a:defRPr/>
              </a:pPr>
              <a:t>14</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4C9A5BAD-4D87-4E48-B370-582335AD09A4}"/>
              </a:ext>
            </a:extLst>
          </p:cNvPr>
          <p:cNvGraphicFramePr>
            <a:graphicFrameLocks noGrp="1"/>
          </p:cNvGraphicFramePr>
          <p:nvPr>
            <p:ph idx="1"/>
            <p:extLst>
              <p:ext uri="{D42A27DB-BD31-4B8C-83A1-F6EECF244321}">
                <p14:modId xmlns:p14="http://schemas.microsoft.com/office/powerpoint/2010/main" val="3742306763"/>
              </p:ext>
            </p:extLst>
          </p:nvPr>
        </p:nvGraphicFramePr>
        <p:xfrm>
          <a:off x="3960945" y="323779"/>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1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29"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30" name="Freeform: Shape 75">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07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3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D10575C-ACA2-4B40-9116-3293DDE1F71A}"/>
              </a:ext>
            </a:extLst>
          </p:cNvPr>
          <p:cNvSpPr>
            <a:spLocks noGrp="1"/>
          </p:cNvSpPr>
          <p:nvPr>
            <p:ph type="sldNum" sz="quarter" idx="12"/>
          </p:nvPr>
        </p:nvSpPr>
        <p:spPr>
          <a:xfrm>
            <a:off x="6615112" y="6356350"/>
            <a:ext cx="1900238" cy="365125"/>
          </a:xfrm>
        </p:spPr>
        <p:txBody>
          <a:bodyPr>
            <a:normAutofit/>
          </a:bodyPr>
          <a:lstStyle/>
          <a:p>
            <a:pPr>
              <a:spcAft>
                <a:spcPts val="600"/>
              </a:spcAft>
              <a:defRPr/>
            </a:pPr>
            <a:fld id="{D06A8D6C-083D-4CCF-9071-E929F2AA04D3}" type="slidenum">
              <a:rPr lang="en-US">
                <a:solidFill>
                  <a:srgbClr val="FFFFFF">
                    <a:alpha val="80000"/>
                  </a:srgbClr>
                </a:solidFill>
              </a:rPr>
              <a:pPr>
                <a:spcAft>
                  <a:spcPts val="600"/>
                </a:spcAft>
                <a:defRPr/>
              </a:pPr>
              <a:t>15</a:t>
            </a:fld>
            <a:endParaRPr lang="en-US">
              <a:solidFill>
                <a:srgbClr val="FFFFFF">
                  <a:alpha val="80000"/>
                </a:srgbClr>
              </a:solidFill>
            </a:endParaRPr>
          </a:p>
        </p:txBody>
      </p:sp>
      <p:sp>
        <p:nvSpPr>
          <p:cNvPr id="22" name="Title 1">
            <a:extLst>
              <a:ext uri="{FF2B5EF4-FFF2-40B4-BE49-F238E27FC236}">
                <a16:creationId xmlns:a16="http://schemas.microsoft.com/office/drawing/2014/main" id="{6D92454C-253B-4D6C-9653-39340A018645}"/>
              </a:ext>
            </a:extLst>
          </p:cNvPr>
          <p:cNvSpPr txBox="1">
            <a:spLocks/>
          </p:cNvSpPr>
          <p:nvPr/>
        </p:nvSpPr>
        <p:spPr bwMode="auto">
          <a:xfrm>
            <a:off x="491443" y="176126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charset="0"/>
              </a:defRPr>
            </a:lvl2pPr>
            <a:lvl3pPr algn="ctr" defTabSz="457200" rtl="0" eaLnBrk="0" fontAlgn="base" hangingPunct="0">
              <a:spcBef>
                <a:spcPct val="0"/>
              </a:spcBef>
              <a:spcAft>
                <a:spcPct val="0"/>
              </a:spcAft>
              <a:defRPr sz="4400">
                <a:solidFill>
                  <a:schemeClr val="tx1"/>
                </a:solidFill>
                <a:latin typeface="Calibri" charset="0"/>
              </a:defRPr>
            </a:lvl3pPr>
            <a:lvl4pPr algn="ctr" defTabSz="457200" rtl="0" eaLnBrk="0" fontAlgn="base" hangingPunct="0">
              <a:spcBef>
                <a:spcPct val="0"/>
              </a:spcBef>
              <a:spcAft>
                <a:spcPct val="0"/>
              </a:spcAft>
              <a:defRPr sz="4400">
                <a:solidFill>
                  <a:schemeClr val="tx1"/>
                </a:solidFill>
                <a:latin typeface="Calibri" charset="0"/>
              </a:defRPr>
            </a:lvl4pPr>
            <a:lvl5pPr algn="ctr" defTabSz="457200" rtl="0" eaLnBrk="0" fontAlgn="base" hangingPunct="0">
              <a:spcBef>
                <a:spcPct val="0"/>
              </a:spcBef>
              <a:spcAft>
                <a:spcPct val="0"/>
              </a:spcAft>
              <a:defRPr sz="4400">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r>
              <a:rPr lang="en-GB" altLang="en-US" sz="7200" b="1" dirty="0">
                <a:solidFill>
                  <a:srgbClr val="77933C"/>
                </a:solidFill>
              </a:rPr>
              <a:t>Good</a:t>
            </a:r>
            <a:r>
              <a:rPr lang="en-GB" altLang="en-US" sz="7200" b="1" dirty="0">
                <a:solidFill>
                  <a:srgbClr val="E46C0A"/>
                </a:solidFill>
              </a:rPr>
              <a:t>Aid</a:t>
            </a:r>
            <a:endParaRPr lang="en-GB" altLang="en-US" dirty="0"/>
          </a:p>
        </p:txBody>
      </p:sp>
      <p:sp>
        <p:nvSpPr>
          <p:cNvPr id="23" name="Content Placeholder 2">
            <a:extLst>
              <a:ext uri="{FF2B5EF4-FFF2-40B4-BE49-F238E27FC236}">
                <a16:creationId xmlns:a16="http://schemas.microsoft.com/office/drawing/2014/main" id="{232058F1-7FB8-4B48-A9E5-3C583341A25C}"/>
              </a:ext>
            </a:extLst>
          </p:cNvPr>
          <p:cNvSpPr txBox="1">
            <a:spLocks/>
          </p:cNvSpPr>
          <p:nvPr/>
        </p:nvSpPr>
        <p:spPr bwMode="auto">
          <a:xfrm>
            <a:off x="172995" y="3080806"/>
            <a:ext cx="858229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altLang="en-US" sz="2400" b="1" dirty="0">
                <a:solidFill>
                  <a:srgbClr val="77933C"/>
                </a:solidFill>
              </a:rPr>
              <a:t>Good</a:t>
            </a:r>
            <a:r>
              <a:rPr lang="en-GB" altLang="en-US" sz="2400" b="1" dirty="0">
                <a:solidFill>
                  <a:srgbClr val="E46C0A"/>
                </a:solidFill>
              </a:rPr>
              <a:t>Aid </a:t>
            </a:r>
            <a:r>
              <a:rPr lang="en-GB" altLang="en-US" sz="2400" dirty="0"/>
              <a:t>has decided to respond to the </a:t>
            </a:r>
            <a:r>
              <a:rPr lang="en-GB" altLang="en-US" sz="2400" dirty="0" err="1"/>
              <a:t>Tiko</a:t>
            </a:r>
            <a:r>
              <a:rPr lang="en-GB" altLang="en-US" sz="2400" dirty="0"/>
              <a:t> crises</a:t>
            </a:r>
          </a:p>
          <a:p>
            <a:r>
              <a:rPr lang="en-GB" altLang="en-US" b="1" dirty="0">
                <a:solidFill>
                  <a:srgbClr val="77933C"/>
                </a:solidFill>
              </a:rPr>
              <a:t>Good</a:t>
            </a:r>
            <a:r>
              <a:rPr lang="en-GB" altLang="en-US" b="1" dirty="0">
                <a:solidFill>
                  <a:srgbClr val="E46C0A"/>
                </a:solidFill>
              </a:rPr>
              <a:t>Aid </a:t>
            </a:r>
            <a:r>
              <a:rPr lang="fr-FR" altLang="en-US" dirty="0"/>
              <a:t>a décidé de répondre aux crises de Tiko</a:t>
            </a:r>
            <a:endParaRPr lang="en-GB" altLang="en-US" dirty="0"/>
          </a:p>
          <a:p>
            <a:r>
              <a:rPr lang="en-GB" altLang="en-US" dirty="0"/>
              <a:t> </a:t>
            </a:r>
          </a:p>
          <a:p>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043BD-5BF3-47B9-AEB9-1E2D454BFDA4}"/>
              </a:ext>
            </a:extLst>
          </p:cNvPr>
          <p:cNvSpPr>
            <a:spLocks noGrp="1"/>
          </p:cNvSpPr>
          <p:nvPr>
            <p:ph idx="1"/>
          </p:nvPr>
        </p:nvSpPr>
        <p:spPr>
          <a:xfrm>
            <a:off x="210065" y="1408004"/>
            <a:ext cx="8674443" cy="5697537"/>
          </a:xfrm>
        </p:spPr>
        <p:txBody>
          <a:bodyPr/>
          <a:lstStyle/>
          <a:p>
            <a:pPr eaLnBrk="1" hangingPunct="1">
              <a:lnSpc>
                <a:spcPct val="80000"/>
              </a:lnSpc>
              <a:defRPr/>
            </a:pPr>
            <a:r>
              <a:rPr lang="en-GB" altLang="en-US" sz="1600" b="1" dirty="0">
                <a:solidFill>
                  <a:srgbClr val="77933C"/>
                </a:solidFill>
              </a:rPr>
              <a:t>Good</a:t>
            </a:r>
            <a:r>
              <a:rPr lang="en-GB" altLang="en-US" sz="1600" b="1" dirty="0">
                <a:solidFill>
                  <a:srgbClr val="E46C0A"/>
                </a:solidFill>
              </a:rPr>
              <a:t>Aid </a:t>
            </a:r>
            <a:r>
              <a:rPr lang="en-GB" altLang="en-US" sz="1600" dirty="0"/>
              <a:t>is an INGO with it’s HQ in Rome</a:t>
            </a:r>
          </a:p>
          <a:p>
            <a:pPr eaLnBrk="1" hangingPunct="1">
              <a:lnSpc>
                <a:spcPct val="80000"/>
              </a:lnSpc>
              <a:defRPr/>
            </a:pPr>
            <a:endParaRPr lang="en-US" altLang="en-US" sz="1600" dirty="0"/>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 </a:t>
            </a:r>
            <a:r>
              <a:rPr lang="en-GB" altLang="en-US" sz="1600" dirty="0"/>
              <a:t>believes that mankind should not discriminate on any basis</a:t>
            </a:r>
          </a:p>
          <a:p>
            <a:pPr eaLnBrk="1" hangingPunct="1">
              <a:lnSpc>
                <a:spcPct val="80000"/>
              </a:lnSpc>
              <a:defRPr/>
            </a:pPr>
            <a:endParaRPr lang="en-GB" altLang="en-US" sz="1600" b="1" dirty="0">
              <a:solidFill>
                <a:srgbClr val="77933C"/>
              </a:solidFill>
            </a:endParaRPr>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Aid’s </a:t>
            </a:r>
            <a:r>
              <a:rPr lang="en-GB" altLang="en-US" sz="1600" dirty="0"/>
              <a:t>vision is a world in which no one is forgotten</a:t>
            </a:r>
          </a:p>
          <a:p>
            <a:pPr eaLnBrk="1" hangingPunct="1">
              <a:lnSpc>
                <a:spcPct val="80000"/>
              </a:lnSpc>
              <a:defRPr/>
            </a:pPr>
            <a:endParaRPr lang="en-GB" altLang="en-US" sz="1600" dirty="0"/>
          </a:p>
          <a:p>
            <a:pPr eaLnBrk="1" hangingPunct="1">
              <a:lnSpc>
                <a:spcPct val="80000"/>
              </a:lnSpc>
              <a:defRPr/>
            </a:pPr>
            <a:r>
              <a:rPr lang="en-GB" altLang="en-US" sz="1600" b="1" dirty="0">
                <a:solidFill>
                  <a:srgbClr val="77933C"/>
                </a:solidFill>
              </a:rPr>
              <a:t>Good</a:t>
            </a:r>
            <a:r>
              <a:rPr lang="en-GB" altLang="en-US" sz="1600" b="1" dirty="0">
                <a:solidFill>
                  <a:srgbClr val="E46C0A"/>
                </a:solidFill>
              </a:rPr>
              <a:t>Aid’s </a:t>
            </a:r>
            <a:r>
              <a:rPr lang="en-GB" altLang="en-US" sz="1600" dirty="0"/>
              <a:t>goal is to have world peace</a:t>
            </a:r>
          </a:p>
          <a:p>
            <a:pPr eaLnBrk="1" hangingPunct="1">
              <a:lnSpc>
                <a:spcPct val="80000"/>
              </a:lnSpc>
              <a:buFont typeface="Arial" panose="020B0604020202020204" pitchFamily="34" charset="0"/>
              <a:buNone/>
              <a:defRPr/>
            </a:pPr>
            <a:r>
              <a:rPr lang="en-GB" altLang="en-US" sz="2000" dirty="0">
                <a:solidFill>
                  <a:srgbClr val="558ED5"/>
                </a:solidFill>
              </a:rPr>
              <a:t>      </a:t>
            </a:r>
            <a:endParaRPr lang="en-GB" altLang="en-US" sz="2500" dirty="0"/>
          </a:p>
          <a:p>
            <a:pPr eaLnBrk="1" hangingPunct="1">
              <a:lnSpc>
                <a:spcPct val="80000"/>
              </a:lnSpc>
              <a:defRPr/>
            </a:pPr>
            <a:r>
              <a:rPr lang="fr-FR" altLang="en-US" sz="2500" dirty="0"/>
              <a:t>GoodAid est une ONGI ayant son siège à Rome</a:t>
            </a:r>
          </a:p>
          <a:p>
            <a:pPr eaLnBrk="1" hangingPunct="1">
              <a:lnSpc>
                <a:spcPct val="80000"/>
              </a:lnSpc>
              <a:defRPr/>
            </a:pPr>
            <a:endParaRPr lang="fr-FR" altLang="en-US" sz="2500" dirty="0"/>
          </a:p>
          <a:p>
            <a:pPr eaLnBrk="1" hangingPunct="1">
              <a:lnSpc>
                <a:spcPct val="80000"/>
              </a:lnSpc>
              <a:defRPr/>
            </a:pPr>
            <a:r>
              <a:rPr lang="fr-FR" altLang="en-US" sz="2500" dirty="0"/>
              <a:t>GoodAid estime que l'humanité ne doit faire aucune discrimination</a:t>
            </a:r>
          </a:p>
          <a:p>
            <a:pPr eaLnBrk="1" hangingPunct="1">
              <a:lnSpc>
                <a:spcPct val="80000"/>
              </a:lnSpc>
              <a:defRPr/>
            </a:pPr>
            <a:endParaRPr lang="fr-FR" altLang="en-US" sz="2500" dirty="0"/>
          </a:p>
          <a:p>
            <a:pPr eaLnBrk="1" hangingPunct="1">
              <a:lnSpc>
                <a:spcPct val="80000"/>
              </a:lnSpc>
              <a:defRPr/>
            </a:pPr>
            <a:r>
              <a:rPr lang="fr-FR" altLang="en-US" sz="2500" dirty="0"/>
              <a:t>La vision de GoodAid est un monde dans lequel personne n’est oublié</a:t>
            </a:r>
          </a:p>
          <a:p>
            <a:pPr eaLnBrk="1" hangingPunct="1">
              <a:lnSpc>
                <a:spcPct val="80000"/>
              </a:lnSpc>
              <a:defRPr/>
            </a:pPr>
            <a:endParaRPr lang="fr-FR" altLang="en-US" sz="2500" dirty="0"/>
          </a:p>
          <a:p>
            <a:pPr eaLnBrk="1" hangingPunct="1">
              <a:lnSpc>
                <a:spcPct val="80000"/>
              </a:lnSpc>
              <a:defRPr/>
            </a:pPr>
            <a:r>
              <a:rPr lang="fr-FR" altLang="en-US" sz="2500" dirty="0"/>
              <a:t>L’objectif de GoodAid est d’avoir la paix dans le monde</a:t>
            </a:r>
            <a:endParaRPr lang="en-GB" altLang="en-US" sz="2500" dirty="0"/>
          </a:p>
          <a:p>
            <a:pPr eaLnBrk="1" hangingPunct="1">
              <a:lnSpc>
                <a:spcPct val="80000"/>
              </a:lnSpc>
              <a:defRPr/>
            </a:pPr>
            <a:endParaRPr lang="en-US" altLang="en-US" sz="2500" dirty="0"/>
          </a:p>
        </p:txBody>
      </p:sp>
      <p:sp>
        <p:nvSpPr>
          <p:cNvPr id="2" name="Slide Number Placeholder 1">
            <a:extLst>
              <a:ext uri="{FF2B5EF4-FFF2-40B4-BE49-F238E27FC236}">
                <a16:creationId xmlns:a16="http://schemas.microsoft.com/office/drawing/2014/main" id="{DEC06E97-395E-4190-81BB-577EA849398A}"/>
              </a:ext>
            </a:extLst>
          </p:cNvPr>
          <p:cNvSpPr>
            <a:spLocks noGrp="1"/>
          </p:cNvSpPr>
          <p:nvPr>
            <p:ph type="sldNum" sz="quarter" idx="12"/>
          </p:nvPr>
        </p:nvSpPr>
        <p:spPr/>
        <p:txBody>
          <a:bodyPr/>
          <a:lstStyle/>
          <a:p>
            <a:pPr>
              <a:defRPr/>
            </a:pPr>
            <a:fld id="{73FCDB9D-CA4E-429F-81B7-5005A7C46BBD}" type="slidenum">
              <a:rPr lang="en-US" smtClean="0"/>
              <a:pPr>
                <a:defRPr/>
              </a:pPr>
              <a:t>16</a:t>
            </a:fld>
            <a:endParaRPr lang="en-US"/>
          </a:p>
        </p:txBody>
      </p:sp>
      <p:sp>
        <p:nvSpPr>
          <p:cNvPr id="31748" name="TextBox 4">
            <a:extLst>
              <a:ext uri="{FF2B5EF4-FFF2-40B4-BE49-F238E27FC236}">
                <a16:creationId xmlns:a16="http://schemas.microsoft.com/office/drawing/2014/main" id="{33EE9513-002D-48CB-9981-A41E94955F05}"/>
              </a:ext>
            </a:extLst>
          </p:cNvPr>
          <p:cNvSpPr txBox="1">
            <a:spLocks noChangeArrowheads="1"/>
          </p:cNvSpPr>
          <p:nvPr/>
        </p:nvSpPr>
        <p:spPr bwMode="auto">
          <a:xfrm>
            <a:off x="2203464" y="136526"/>
            <a:ext cx="5069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7200" b="1" dirty="0">
                <a:solidFill>
                  <a:srgbClr val="77933C"/>
                </a:solidFill>
              </a:rPr>
              <a:t>       Good</a:t>
            </a:r>
            <a:r>
              <a:rPr lang="en-GB" altLang="en-US" sz="7200" b="1" dirty="0">
                <a:solidFill>
                  <a:srgbClr val="E46C0A"/>
                </a:solidFill>
              </a:rPr>
              <a:t>Aid</a:t>
            </a:r>
            <a:endParaRPr lang="en-GB" altLang="en-US" sz="7200" dirty="0"/>
          </a:p>
        </p:txBody>
      </p:sp>
      <p:sp>
        <p:nvSpPr>
          <p:cNvPr id="4" name="Parallelogram 3">
            <a:extLst>
              <a:ext uri="{FF2B5EF4-FFF2-40B4-BE49-F238E27FC236}">
                <a16:creationId xmlns:a16="http://schemas.microsoft.com/office/drawing/2014/main" id="{EBD801C1-F22F-418C-A24F-88DB620A6773}"/>
              </a:ext>
            </a:extLst>
          </p:cNvPr>
          <p:cNvSpPr/>
          <p:nvPr/>
        </p:nvSpPr>
        <p:spPr>
          <a:xfrm>
            <a:off x="7168055" y="-84082"/>
            <a:ext cx="3720662" cy="1271480"/>
          </a:xfrm>
          <a:prstGeom prst="parallelogram">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Parallelogram 4">
            <a:extLst>
              <a:ext uri="{FF2B5EF4-FFF2-40B4-BE49-F238E27FC236}">
                <a16:creationId xmlns:a16="http://schemas.microsoft.com/office/drawing/2014/main" id="{E577CB86-C4C5-4EB3-AF41-6A3C396B25FE}"/>
              </a:ext>
            </a:extLst>
          </p:cNvPr>
          <p:cNvSpPr/>
          <p:nvPr/>
        </p:nvSpPr>
        <p:spPr>
          <a:xfrm>
            <a:off x="-468637" y="-84083"/>
            <a:ext cx="4094706" cy="1271479"/>
          </a:xfrm>
          <a:prstGeom prst="parallelogram">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dissolve">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dissolv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02ADB35D-CF2D-4368-8BDE-BDEA7E1E6C05}"/>
              </a:ext>
            </a:extLst>
          </p:cNvPr>
          <p:cNvSpPr>
            <a:spLocks noGrp="1"/>
          </p:cNvSpPr>
          <p:nvPr>
            <p:ph idx="1"/>
          </p:nvPr>
        </p:nvSpPr>
        <p:spPr>
          <a:xfrm>
            <a:off x="0" y="582324"/>
            <a:ext cx="9144000" cy="6159281"/>
          </a:xfrm>
        </p:spPr>
        <p:txBody>
          <a:bodyPr/>
          <a:lstStyle/>
          <a:p>
            <a:r>
              <a:rPr lang="en-GB" altLang="en-US" sz="1800" b="1" dirty="0">
                <a:solidFill>
                  <a:srgbClr val="77933C"/>
                </a:solidFill>
              </a:rPr>
              <a:t>Good</a:t>
            </a:r>
            <a:r>
              <a:rPr lang="en-GB" altLang="en-US" sz="1800" b="1" dirty="0">
                <a:solidFill>
                  <a:srgbClr val="E46C0A"/>
                </a:solidFill>
              </a:rPr>
              <a:t>Aid</a:t>
            </a:r>
            <a:r>
              <a:rPr lang="en-GB" altLang="en-US" sz="1800" dirty="0"/>
              <a:t> </a:t>
            </a:r>
            <a:r>
              <a:rPr lang="fr-FR" altLang="en-US" sz="1800" dirty="0"/>
              <a:t>cherche à engager activement les personnes qui adoptent une paix transformatrice intégrée, avec une approche de lien, le mandat principal de HRBA, tout en intégrant la problématique hommes-femmes, le changement climatique et la sensibilité aux conflits pour résoudre les conflits et donner aux nations les moyens d'atteindre les ODD conformément au programme 2030 et la grande affaire.</a:t>
            </a:r>
          </a:p>
          <a:p>
            <a:r>
              <a:rPr lang="fr-FR" altLang="en-US" sz="1800" dirty="0"/>
              <a:t>Les programmes incluent: tables rondes, élimination des ordonnances explosives, coordination humanitaire, forums de facilitation, aliments, lutte antimines, protection des espèces menacées, réinstallation des réfugiés, gestion des stocks de sécurité physique, arbitrage, gestion des conflits, protection, services de défense des droits de l'homme, nourriture gratuite Education aux risques des armes légères, développement des infrastructures, gestion de camp, comment faire des présentations PowerPoint pointues, distribution de nourriture, résolution alternative des conflits, ordinateurs portables pour les pauvres, protection dirigée par la communauté, aide alimentaire, prévention de la violence sexiste, sensibilisation aux minidisques, résolution des conflits, mine éducation au risque, coordination des groupes de soutien des groupes d’intervenants humanitaires, donner un lapin, distribution d’argent gratuite, assistance technique en matière de planification urbaine, éducation au risque de MST, sensibilisation au DVD, médiation, développement de l’emploi, prévention du terrorisme, soutien au bien-être, aide alimentaire, -existence d'initiatives, réduction de la chaîne d'approvisionnement, éducation au risque IED, transformation des conflits sur, sensibilisation à la méditation, distribution de Betamax, protection communautaire, projets à impact rapide, stabilisation, soutien à la déforestation, prévention de la variole et… consolidation de la paix!</a:t>
            </a:r>
            <a:endParaRPr lang="en-GB" altLang="en-US" sz="1800" dirty="0"/>
          </a:p>
          <a:p>
            <a:endParaRPr lang="en-GB" altLang="en-US" sz="2000" dirty="0"/>
          </a:p>
        </p:txBody>
      </p:sp>
      <p:sp>
        <p:nvSpPr>
          <p:cNvPr id="4" name="Slide Number Placeholder 3">
            <a:extLst>
              <a:ext uri="{FF2B5EF4-FFF2-40B4-BE49-F238E27FC236}">
                <a16:creationId xmlns:a16="http://schemas.microsoft.com/office/drawing/2014/main" id="{86E6C920-1EA0-406B-A987-44E764E40B8B}"/>
              </a:ext>
            </a:extLst>
          </p:cNvPr>
          <p:cNvSpPr>
            <a:spLocks noGrp="1"/>
          </p:cNvSpPr>
          <p:nvPr>
            <p:ph type="sldNum" sz="quarter" idx="12"/>
          </p:nvPr>
        </p:nvSpPr>
        <p:spPr/>
        <p:txBody>
          <a:bodyPr/>
          <a:lstStyle/>
          <a:p>
            <a:pPr>
              <a:defRPr/>
            </a:pPr>
            <a:fld id="{FD02B7E1-E4A5-419C-8003-679B6094E9C6}" type="slidenum">
              <a:rPr lang="en-US" smtClean="0"/>
              <a:pPr>
                <a:defRPr/>
              </a:pPr>
              <a:t>17</a:t>
            </a:fld>
            <a:endParaRPr lang="en-US" dirty="0"/>
          </a:p>
        </p:txBody>
      </p:sp>
      <p:sp>
        <p:nvSpPr>
          <p:cNvPr id="7" name="TextBox 4">
            <a:extLst>
              <a:ext uri="{FF2B5EF4-FFF2-40B4-BE49-F238E27FC236}">
                <a16:creationId xmlns:a16="http://schemas.microsoft.com/office/drawing/2014/main" id="{23375DCA-FDFB-4B79-B247-0D91D59DDBD9}"/>
              </a:ext>
            </a:extLst>
          </p:cNvPr>
          <p:cNvSpPr txBox="1">
            <a:spLocks noChangeArrowheads="1"/>
          </p:cNvSpPr>
          <p:nvPr/>
        </p:nvSpPr>
        <p:spPr bwMode="auto">
          <a:xfrm>
            <a:off x="1909175" y="0"/>
            <a:ext cx="4644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4800" b="1" dirty="0">
                <a:solidFill>
                  <a:srgbClr val="77933C"/>
                </a:solidFill>
              </a:rPr>
              <a:t>       Good</a:t>
            </a:r>
            <a:r>
              <a:rPr lang="en-GB" altLang="en-US" sz="4800" b="1" dirty="0">
                <a:solidFill>
                  <a:srgbClr val="E46C0A"/>
                </a:solidFill>
              </a:rPr>
              <a:t>Aid</a:t>
            </a:r>
            <a:endParaRPr lang="en-GB" altLang="en-US" sz="4800" dirty="0"/>
          </a:p>
        </p:txBody>
      </p:sp>
    </p:spTree>
    <p:extLst>
      <p:ext uri="{BB962C8B-B14F-4D97-AF65-F5344CB8AC3E}">
        <p14:creationId xmlns:p14="http://schemas.microsoft.com/office/powerpoint/2010/main" val="172551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08E38-100B-44D8-8F48-C5ED552A61DA}"/>
              </a:ext>
            </a:extLst>
          </p:cNvPr>
          <p:cNvSpPr>
            <a:spLocks noGrp="1"/>
          </p:cNvSpPr>
          <p:nvPr>
            <p:ph type="ctrTitle"/>
          </p:nvPr>
        </p:nvSpPr>
        <p:spPr>
          <a:xfrm>
            <a:off x="504825" y="2130425"/>
            <a:ext cx="7772400" cy="1470025"/>
          </a:xfrm>
        </p:spPr>
        <p:txBody>
          <a:bodyPr>
            <a:normAutofit fontScale="90000"/>
          </a:bodyPr>
          <a:lstStyle/>
          <a:p>
            <a:pPr eaLnBrk="1" hangingPunct="1">
              <a:defRPr/>
            </a:pPr>
            <a:r>
              <a:rPr lang="en-US" dirty="0"/>
              <a:t>Role-Play</a:t>
            </a:r>
            <a:br>
              <a:rPr lang="en-US" dirty="0"/>
            </a:br>
            <a:r>
              <a:rPr lang="en-US" dirty="0" err="1"/>
              <a:t>Jeu</a:t>
            </a:r>
            <a:r>
              <a:rPr lang="en-US" dirty="0"/>
              <a:t> de </a:t>
            </a:r>
            <a:r>
              <a:rPr lang="en-US" dirty="0" err="1"/>
              <a:t>rôle</a:t>
            </a:r>
            <a:br>
              <a:rPr lang="en-US" sz="4000" dirty="0">
                <a:solidFill>
                  <a:srgbClr val="558ED5"/>
                </a:solidFill>
              </a:rPr>
            </a:br>
            <a:endParaRPr lang="en-US" dirty="0"/>
          </a:p>
        </p:txBody>
      </p:sp>
      <p:sp>
        <p:nvSpPr>
          <p:cNvPr id="35843" name="Subtitle 5">
            <a:extLst>
              <a:ext uri="{FF2B5EF4-FFF2-40B4-BE49-F238E27FC236}">
                <a16:creationId xmlns:a16="http://schemas.microsoft.com/office/drawing/2014/main" id="{D53014F5-AC74-497F-872A-87FFD14075AE}"/>
              </a:ext>
            </a:extLst>
          </p:cNvPr>
          <p:cNvSpPr>
            <a:spLocks noGrp="1"/>
          </p:cNvSpPr>
          <p:nvPr>
            <p:ph type="subTitle" idx="1"/>
          </p:nvPr>
        </p:nvSpPr>
        <p:spPr/>
        <p:txBody>
          <a:bodyPr/>
          <a:lstStyle/>
          <a:p>
            <a:pPr eaLnBrk="1" hangingPunct="1"/>
            <a:r>
              <a:rPr lang="it-IT" altLang="en-US" dirty="0">
                <a:solidFill>
                  <a:srgbClr val="898989"/>
                </a:solidFill>
              </a:rPr>
              <a:t>Le scénario durera 45 minutes</a:t>
            </a:r>
            <a:endParaRPr lang="en-US" altLang="en-US" dirty="0">
              <a:solidFill>
                <a:srgbClr val="898989"/>
              </a:solidFill>
            </a:endParaRPr>
          </a:p>
        </p:txBody>
      </p:sp>
      <p:sp>
        <p:nvSpPr>
          <p:cNvPr id="2" name="Slide Number Placeholder 1">
            <a:extLst>
              <a:ext uri="{FF2B5EF4-FFF2-40B4-BE49-F238E27FC236}">
                <a16:creationId xmlns:a16="http://schemas.microsoft.com/office/drawing/2014/main" id="{53B91A88-DA41-4AA2-96EA-C3490A30BDD1}"/>
              </a:ext>
            </a:extLst>
          </p:cNvPr>
          <p:cNvSpPr>
            <a:spLocks noGrp="1"/>
          </p:cNvSpPr>
          <p:nvPr>
            <p:ph type="sldNum" sz="quarter" idx="12"/>
          </p:nvPr>
        </p:nvSpPr>
        <p:spPr/>
        <p:txBody>
          <a:bodyPr/>
          <a:lstStyle/>
          <a:p>
            <a:pPr>
              <a:defRPr/>
            </a:pPr>
            <a:fld id="{81C01879-0150-4CC8-97A0-EEDB7760AF16}"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F4FC-AC95-426D-B55A-771C41223DD3}"/>
              </a:ext>
            </a:extLst>
          </p:cNvPr>
          <p:cNvSpPr>
            <a:spLocks noGrp="1"/>
          </p:cNvSpPr>
          <p:nvPr>
            <p:ph type="title"/>
          </p:nvPr>
        </p:nvSpPr>
        <p:spPr/>
        <p:txBody>
          <a:bodyPr/>
          <a:lstStyle/>
          <a:p>
            <a:r>
              <a:rPr lang="fr-FR" sz="3600" dirty="0"/>
              <a:t>Le facilitateur indiquera vos rôles (mais vos cartes de rôles vous seront données plus tard…)</a:t>
            </a:r>
            <a:endParaRPr lang="x-none" sz="3600" dirty="0"/>
          </a:p>
        </p:txBody>
      </p:sp>
      <p:sp>
        <p:nvSpPr>
          <p:cNvPr id="3" name="Content Placeholder 2">
            <a:extLst>
              <a:ext uri="{FF2B5EF4-FFF2-40B4-BE49-F238E27FC236}">
                <a16:creationId xmlns:a16="http://schemas.microsoft.com/office/drawing/2014/main" id="{982A3A78-2F52-4801-8AAF-0112BA9601D2}"/>
              </a:ext>
            </a:extLst>
          </p:cNvPr>
          <p:cNvSpPr>
            <a:spLocks noGrp="1"/>
          </p:cNvSpPr>
          <p:nvPr>
            <p:ph idx="1"/>
          </p:nvPr>
        </p:nvSpPr>
        <p:spPr>
          <a:xfrm>
            <a:off x="457200" y="1600200"/>
            <a:ext cx="8229600" cy="5121275"/>
          </a:xfrm>
        </p:spPr>
        <p:txBody>
          <a:bodyPr/>
          <a:lstStyle/>
          <a:p>
            <a:r>
              <a:rPr lang="fr-FR" sz="1800" dirty="0"/>
              <a:t>Représentant Pays GoodAid</a:t>
            </a:r>
          </a:p>
          <a:p>
            <a:r>
              <a:rPr lang="fr-FR" sz="1800" dirty="0"/>
              <a:t>GoodAid Responsable des achats et de la logistique</a:t>
            </a:r>
          </a:p>
          <a:p>
            <a:r>
              <a:rPr lang="fr-FR" sz="1800" dirty="0" err="1"/>
              <a:t>GoodAid</a:t>
            </a:r>
            <a:r>
              <a:rPr lang="fr-FR" sz="1800" dirty="0"/>
              <a:t> </a:t>
            </a:r>
            <a:r>
              <a:rPr lang="fr-FR" sz="1800" dirty="0" err="1"/>
              <a:t>Resonsable</a:t>
            </a:r>
            <a:r>
              <a:rPr lang="fr-FR" sz="1800" dirty="0"/>
              <a:t> des ressources humaines</a:t>
            </a:r>
          </a:p>
          <a:p>
            <a:endParaRPr lang="fr-FR" sz="1800" dirty="0"/>
          </a:p>
          <a:p>
            <a:r>
              <a:rPr lang="fr-FR" sz="1800" dirty="0"/>
              <a:t>Tiko ministre de l'intérieur et de la coordination humanitaire</a:t>
            </a:r>
          </a:p>
          <a:p>
            <a:r>
              <a:rPr lang="fr-FR" sz="1800" dirty="0"/>
              <a:t>Capitaine de police</a:t>
            </a:r>
          </a:p>
          <a:p>
            <a:r>
              <a:rPr lang="fr-FR" sz="1800" dirty="0"/>
              <a:t>Commandant de l'Armée de l'Indépendance du District Ouest</a:t>
            </a:r>
          </a:p>
          <a:p>
            <a:r>
              <a:rPr lang="fr-FR" sz="1800" dirty="0"/>
              <a:t>Chef du Bureau d'aide au développement du Zingland (ZOFDA)</a:t>
            </a:r>
          </a:p>
          <a:p>
            <a:endParaRPr lang="fr-FR" sz="1800" dirty="0"/>
          </a:p>
          <a:p>
            <a:r>
              <a:rPr lang="fr-FR" sz="1800" dirty="0"/>
              <a:t>Représentant de la société civile du district ouest</a:t>
            </a:r>
          </a:p>
          <a:p>
            <a:r>
              <a:rPr lang="fr-FR" sz="1800" dirty="0"/>
              <a:t>Représentant de la société civile du district est</a:t>
            </a:r>
          </a:p>
          <a:p>
            <a:r>
              <a:rPr lang="fr-FR" sz="1800" dirty="0"/>
              <a:t>Représentant de la société civile du district sud</a:t>
            </a:r>
          </a:p>
          <a:p>
            <a:endParaRPr lang="fr-FR" sz="1800" dirty="0"/>
          </a:p>
          <a:p>
            <a:r>
              <a:rPr lang="fr-FR" sz="1800" dirty="0"/>
              <a:t>Journaliste International Broadcasting Corporation (IBC)</a:t>
            </a:r>
          </a:p>
          <a:p>
            <a:r>
              <a:rPr lang="fr-FR" sz="1800" dirty="0"/>
              <a:t>Chômeurs de tous les districts</a:t>
            </a:r>
            <a:endParaRPr lang="x-none" sz="1800" dirty="0"/>
          </a:p>
        </p:txBody>
      </p:sp>
      <p:sp>
        <p:nvSpPr>
          <p:cNvPr id="4" name="Slide Number Placeholder 3">
            <a:extLst>
              <a:ext uri="{FF2B5EF4-FFF2-40B4-BE49-F238E27FC236}">
                <a16:creationId xmlns:a16="http://schemas.microsoft.com/office/drawing/2014/main" id="{D5C09333-26DA-4E38-AA3D-DBFD787A98D3}"/>
              </a:ext>
            </a:extLst>
          </p:cNvPr>
          <p:cNvSpPr>
            <a:spLocks noGrp="1"/>
          </p:cNvSpPr>
          <p:nvPr>
            <p:ph type="sldNum" sz="quarter" idx="12"/>
          </p:nvPr>
        </p:nvSpPr>
        <p:spPr/>
        <p:txBody>
          <a:bodyPr/>
          <a:lstStyle/>
          <a:p>
            <a:pPr>
              <a:defRPr/>
            </a:pPr>
            <a:fld id="{03FEDADC-150A-4A6B-B72F-9450ECCCDD9C}" type="slidenum">
              <a:rPr lang="en-US" smtClean="0"/>
              <a:pPr>
                <a:defRPr/>
              </a:pPr>
              <a:t>19</a:t>
            </a:fld>
            <a:endParaRPr lang="en-US"/>
          </a:p>
        </p:txBody>
      </p:sp>
    </p:spTree>
    <p:extLst>
      <p:ext uri="{BB962C8B-B14F-4D97-AF65-F5344CB8AC3E}">
        <p14:creationId xmlns:p14="http://schemas.microsoft.com/office/powerpoint/2010/main" val="37167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8B2E217-9BA9-4005-A0E6-FE7D4CD1E2B3}"/>
              </a:ext>
            </a:extLst>
          </p:cNvPr>
          <p:cNvSpPr>
            <a:spLocks noGrp="1"/>
          </p:cNvSpPr>
          <p:nvPr>
            <p:ph type="title"/>
          </p:nvPr>
        </p:nvSpPr>
        <p:spPr>
          <a:xfrm>
            <a:off x="628650" y="963877"/>
            <a:ext cx="2620771" cy="4930246"/>
          </a:xfrm>
        </p:spPr>
        <p:txBody>
          <a:bodyPr>
            <a:normAutofit/>
          </a:bodyPr>
          <a:lstStyle/>
          <a:p>
            <a:r>
              <a:rPr lang="en-US" sz="3600" dirty="0">
                <a:solidFill>
                  <a:schemeClr val="accent1"/>
                </a:solidFill>
              </a:rPr>
              <a:t>Conflict Sensitivity Scenario </a:t>
            </a:r>
            <a:br>
              <a:rPr lang="en-US" dirty="0">
                <a:solidFill>
                  <a:schemeClr val="accent1"/>
                </a:solidFill>
              </a:rPr>
            </a:br>
            <a:r>
              <a:rPr lang="fr-FR" dirty="0">
                <a:solidFill>
                  <a:schemeClr val="accent1"/>
                </a:solidFill>
              </a:rPr>
              <a:t>Scénario sensibilité aux conflits</a:t>
            </a:r>
            <a:r>
              <a:rPr lang="en-US" dirty="0">
                <a:solidFill>
                  <a:schemeClr val="accent1"/>
                </a:solidFill>
              </a:rPr>
              <a:t>  </a:t>
            </a:r>
            <a:endParaRPr lang="en-GB" dirty="0">
              <a:solidFill>
                <a:schemeClr val="accent1"/>
              </a:solidFill>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99312B8-C12F-4AFC-9E81-ED29E358C05B}"/>
              </a:ext>
            </a:extLst>
          </p:cNvPr>
          <p:cNvSpPr>
            <a:spLocks noGrp="1"/>
          </p:cNvSpPr>
          <p:nvPr>
            <p:ph idx="1"/>
          </p:nvPr>
        </p:nvSpPr>
        <p:spPr>
          <a:xfrm>
            <a:off x="3732023" y="320040"/>
            <a:ext cx="5170802" cy="6217920"/>
          </a:xfrm>
        </p:spPr>
        <p:txBody>
          <a:bodyPr anchor="ctr">
            <a:normAutofit/>
          </a:bodyPr>
          <a:lstStyle/>
          <a:p>
            <a:pPr marL="0" indent="0">
              <a:buNone/>
            </a:pPr>
            <a:r>
              <a:rPr lang="en-US" sz="1400" dirty="0"/>
              <a:t>Purpose</a:t>
            </a:r>
          </a:p>
          <a:p>
            <a:r>
              <a:rPr lang="en-GB" sz="1400" dirty="0"/>
              <a:t>To create a scenario role play in which participants are introduced to the challenges of a humanitarian intervention in an unfamiliar conflict-affected environment</a:t>
            </a:r>
          </a:p>
          <a:p>
            <a:pPr marL="0" indent="0">
              <a:buNone/>
            </a:pPr>
            <a:r>
              <a:rPr lang="en-US" sz="1400" dirty="0"/>
              <a:t>Objectives</a:t>
            </a:r>
          </a:p>
          <a:p>
            <a:r>
              <a:rPr lang="en-US" sz="1400" dirty="0"/>
              <a:t>Participants have improved understanding of the importance of conflict sensitivity</a:t>
            </a:r>
          </a:p>
          <a:p>
            <a:r>
              <a:rPr lang="en-US" sz="1400" dirty="0"/>
              <a:t>Participants understand why conflict sensitivity is a cross-cutting approach</a:t>
            </a:r>
          </a:p>
          <a:p>
            <a:pPr marL="0" indent="0">
              <a:buNone/>
            </a:pPr>
            <a:endParaRPr lang="en-GB" sz="1400" dirty="0"/>
          </a:p>
          <a:p>
            <a:pPr marL="0" indent="0">
              <a:buNone/>
            </a:pPr>
            <a:r>
              <a:rPr lang="fr-FR" sz="1600" dirty="0"/>
              <a:t>Raison</a:t>
            </a:r>
          </a:p>
          <a:p>
            <a:r>
              <a:rPr lang="fr-FR" sz="1600" dirty="0"/>
              <a:t>Créer un jeu de rôle dans lequel les participants sont initiés aux défis d'une intervention humanitaire dans un environnement inconnu, affecté par un conflit</a:t>
            </a:r>
            <a:endParaRPr lang="en-US" sz="1600" dirty="0"/>
          </a:p>
          <a:p>
            <a:pPr marL="0" indent="0">
              <a:buNone/>
            </a:pPr>
            <a:r>
              <a:rPr lang="fr-FR" sz="1600" dirty="0"/>
              <a:t>Objectifs</a:t>
            </a:r>
          </a:p>
          <a:p>
            <a:r>
              <a:rPr lang="fr-FR" sz="1600" dirty="0"/>
              <a:t>Les participants ont amélioré leur compréhension de l'importance de la sensibilité aux conflits</a:t>
            </a:r>
          </a:p>
          <a:p>
            <a:r>
              <a:rPr lang="fr-FR" sz="1600" dirty="0"/>
              <a:t>Les participants comprennent pourquoi la sensibilité aux conflits est une approche transversale</a:t>
            </a:r>
            <a:endParaRPr lang="en-GB" sz="1600" dirty="0"/>
          </a:p>
        </p:txBody>
      </p:sp>
      <p:sp>
        <p:nvSpPr>
          <p:cNvPr id="4" name="Slide Number Placeholder 3">
            <a:extLst>
              <a:ext uri="{FF2B5EF4-FFF2-40B4-BE49-F238E27FC236}">
                <a16:creationId xmlns:a16="http://schemas.microsoft.com/office/drawing/2014/main" id="{2DEEBBE4-FA28-4E89-8096-CA603AB9C213}"/>
              </a:ext>
            </a:extLst>
          </p:cNvPr>
          <p:cNvSpPr>
            <a:spLocks noGrp="1"/>
          </p:cNvSpPr>
          <p:nvPr>
            <p:ph type="sldNum" sz="quarter" idx="12"/>
          </p:nvPr>
        </p:nvSpPr>
        <p:spPr>
          <a:xfrm>
            <a:off x="7928637" y="6033479"/>
            <a:ext cx="586712" cy="365125"/>
          </a:xfrm>
        </p:spPr>
        <p:txBody>
          <a:bodyPr>
            <a:normAutofit/>
          </a:bodyPr>
          <a:lstStyle/>
          <a:p>
            <a:pPr>
              <a:spcAft>
                <a:spcPts val="600"/>
              </a:spcAft>
              <a:defRPr/>
            </a:pPr>
            <a:fld id="{B62BF63B-007A-4F8E-ABC4-D7A7040334D6}" type="slidenum">
              <a:rPr lang="en-US" sz="900" smtClean="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187123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CF22-DF16-423E-B0B3-7AC5FF524544}"/>
              </a:ext>
            </a:extLst>
          </p:cNvPr>
          <p:cNvSpPr>
            <a:spLocks noGrp="1"/>
          </p:cNvSpPr>
          <p:nvPr>
            <p:ph type="ctrTitle"/>
          </p:nvPr>
        </p:nvSpPr>
        <p:spPr>
          <a:xfrm>
            <a:off x="685800" y="136525"/>
            <a:ext cx="7772400" cy="6219825"/>
          </a:xfrm>
        </p:spPr>
        <p:txBody>
          <a:bodyPr>
            <a:normAutofit/>
          </a:bodyPr>
          <a:lstStyle/>
          <a:p>
            <a:pPr eaLnBrk="1" hangingPunct="1">
              <a:defRPr/>
            </a:pPr>
            <a:r>
              <a:rPr lang="en-US" sz="3200" dirty="0"/>
              <a:t>Before you get your role-cards please take notice of the following information. </a:t>
            </a:r>
            <a:br>
              <a:rPr lang="en-US" sz="3200" dirty="0"/>
            </a:br>
            <a:r>
              <a:rPr lang="en-US" sz="3200" dirty="0">
                <a:solidFill>
                  <a:srgbClr val="FF0000"/>
                </a:solidFill>
              </a:rPr>
              <a:t>200,000 lives depend on it!</a:t>
            </a:r>
            <a:br>
              <a:rPr lang="en-US" dirty="0">
                <a:solidFill>
                  <a:srgbClr val="FF0000"/>
                </a:solidFill>
              </a:rPr>
            </a:br>
            <a:r>
              <a:rPr lang="fr-FR" dirty="0"/>
              <a:t>Avant de recevoir vos cartes de rôle, veuillez prendre connaissance des informations suivantes. </a:t>
            </a:r>
            <a:r>
              <a:rPr lang="fr-FR" dirty="0">
                <a:solidFill>
                  <a:srgbClr val="FF0000"/>
                </a:solidFill>
              </a:rPr>
              <a:t>200 000 vies en dépendent!</a:t>
            </a:r>
            <a:endParaRPr lang="en-US" dirty="0">
              <a:solidFill>
                <a:srgbClr val="FF0000"/>
              </a:solidFill>
            </a:endParaRPr>
          </a:p>
        </p:txBody>
      </p:sp>
      <p:sp>
        <p:nvSpPr>
          <p:cNvPr id="4" name="Slide Number Placeholder 3">
            <a:extLst>
              <a:ext uri="{FF2B5EF4-FFF2-40B4-BE49-F238E27FC236}">
                <a16:creationId xmlns:a16="http://schemas.microsoft.com/office/drawing/2014/main" id="{DAF9643D-CDEB-4720-AB3C-9B23B296C483}"/>
              </a:ext>
            </a:extLst>
          </p:cNvPr>
          <p:cNvSpPr>
            <a:spLocks noGrp="1"/>
          </p:cNvSpPr>
          <p:nvPr>
            <p:ph type="sldNum" sz="quarter" idx="12"/>
          </p:nvPr>
        </p:nvSpPr>
        <p:spPr/>
        <p:txBody>
          <a:bodyPr/>
          <a:lstStyle/>
          <a:p>
            <a:pPr>
              <a:defRPr/>
            </a:pPr>
            <a:fld id="{6D2458A7-6D76-44BE-86D2-60F68C9624E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D28-2990-4885-8683-88FBFEEE89E2}"/>
              </a:ext>
            </a:extLst>
          </p:cNvPr>
          <p:cNvSpPr>
            <a:spLocks noGrp="1"/>
          </p:cNvSpPr>
          <p:nvPr>
            <p:ph type="ctrTitle"/>
          </p:nvPr>
        </p:nvSpPr>
        <p:spPr>
          <a:xfrm>
            <a:off x="2057486" y="398084"/>
            <a:ext cx="7444860" cy="2990335"/>
          </a:xfrm>
        </p:spPr>
        <p:txBody>
          <a:bodyPr>
            <a:normAutofit/>
          </a:bodyPr>
          <a:lstStyle/>
          <a:p>
            <a:pPr eaLnBrk="1" hangingPunct="1">
              <a:defRPr/>
            </a:pPr>
            <a:r>
              <a:rPr lang="en-US" sz="3200" b="1" dirty="0">
                <a:solidFill>
                  <a:schemeClr val="accent3">
                    <a:lumMod val="75000"/>
                  </a:schemeClr>
                </a:solidFill>
              </a:rPr>
              <a:t>Good</a:t>
            </a:r>
            <a:r>
              <a:rPr lang="en-US" sz="3200" b="1" dirty="0"/>
              <a:t> </a:t>
            </a:r>
            <a:r>
              <a:rPr lang="en-US" sz="3200" b="1" dirty="0">
                <a:solidFill>
                  <a:schemeClr val="accent6">
                    <a:lumMod val="75000"/>
                  </a:schemeClr>
                </a:solidFill>
              </a:rPr>
              <a:t>Aid</a:t>
            </a:r>
            <a:r>
              <a:rPr lang="en-US" sz="3200" b="1" dirty="0"/>
              <a:t> has a </a:t>
            </a:r>
            <a:br>
              <a:rPr lang="en-US" sz="3200" b="1" dirty="0"/>
            </a:br>
            <a:r>
              <a:rPr lang="en-US" sz="3200" b="1" dirty="0"/>
              <a:t>team of specialists  ready to go to </a:t>
            </a:r>
            <a:r>
              <a:rPr lang="en-US" sz="3200" b="1" dirty="0" err="1"/>
              <a:t>Tiko</a:t>
            </a:r>
            <a:br>
              <a:rPr lang="en-US" sz="3200" b="1" dirty="0"/>
            </a:br>
            <a:r>
              <a:rPr lang="fr-FR" sz="4000" b="1" dirty="0"/>
              <a:t>Good Aid a une équipe de spécialistes prête à se rendre à Tiko</a:t>
            </a:r>
            <a:r>
              <a:rPr lang="en-US" sz="4000" b="1" dirty="0"/>
              <a:t> </a:t>
            </a:r>
            <a:endParaRPr lang="en-US" sz="3200" b="1" dirty="0"/>
          </a:p>
        </p:txBody>
      </p:sp>
      <p:sp>
        <p:nvSpPr>
          <p:cNvPr id="9" name="Right Arrow 8">
            <a:extLst>
              <a:ext uri="{FF2B5EF4-FFF2-40B4-BE49-F238E27FC236}">
                <a16:creationId xmlns:a16="http://schemas.microsoft.com/office/drawing/2014/main" id="{D6D59873-C0DB-4197-9A11-DB2E8DA566FC}"/>
              </a:ext>
            </a:extLst>
          </p:cNvPr>
          <p:cNvSpPr>
            <a:spLocks noChangeArrowheads="1"/>
          </p:cNvSpPr>
          <p:nvPr/>
        </p:nvSpPr>
        <p:spPr bwMode="auto">
          <a:xfrm rot="1402664">
            <a:off x="1368425" y="2794000"/>
            <a:ext cx="3806825" cy="1204913"/>
          </a:xfrm>
          <a:prstGeom prst="rightArrow">
            <a:avLst>
              <a:gd name="adj1" fmla="val 50000"/>
              <a:gd name="adj2" fmla="val 50003"/>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en-US">
              <a:solidFill>
                <a:srgbClr val="FFFFFF"/>
              </a:solidFill>
            </a:endParaRPr>
          </a:p>
        </p:txBody>
      </p:sp>
      <p:pic>
        <p:nvPicPr>
          <p:cNvPr id="3" name="Picture 2" descr="Tiko version 4 basic.jpg">
            <a:extLst>
              <a:ext uri="{FF2B5EF4-FFF2-40B4-BE49-F238E27FC236}">
                <a16:creationId xmlns:a16="http://schemas.microsoft.com/office/drawing/2014/main" id="{F1D9D574-8314-4EB6-9835-0242047EEF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6363" y="3952875"/>
            <a:ext cx="3740150" cy="2811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895CFFF-E9C9-45FB-A316-F6523E57387D}"/>
              </a:ext>
            </a:extLst>
          </p:cNvPr>
          <p:cNvSpPr>
            <a:spLocks noGrp="1"/>
          </p:cNvSpPr>
          <p:nvPr>
            <p:ph type="sldNum" sz="quarter" idx="12"/>
          </p:nvPr>
        </p:nvSpPr>
        <p:spPr/>
        <p:txBody>
          <a:bodyPr/>
          <a:lstStyle/>
          <a:p>
            <a:pPr>
              <a:defRPr/>
            </a:pPr>
            <a:fld id="{3F8962A2-0D54-442A-9944-5A0928E20CFF}" type="slidenum">
              <a:rPr lang="en-US" smtClean="0"/>
              <a:pPr>
                <a:defRPr/>
              </a:pPr>
              <a:t>21</a:t>
            </a:fld>
            <a:endParaRPr lang="en-US"/>
          </a:p>
        </p:txBody>
      </p:sp>
      <p:sp>
        <p:nvSpPr>
          <p:cNvPr id="4" name="Rectangle 3">
            <a:extLst>
              <a:ext uri="{FF2B5EF4-FFF2-40B4-BE49-F238E27FC236}">
                <a16:creationId xmlns:a16="http://schemas.microsoft.com/office/drawing/2014/main" id="{86AFA0B7-C995-4AFE-9193-828B6723F3AE}"/>
              </a:ext>
            </a:extLst>
          </p:cNvPr>
          <p:cNvSpPr/>
          <p:nvPr/>
        </p:nvSpPr>
        <p:spPr>
          <a:xfrm>
            <a:off x="184150" y="1349375"/>
            <a:ext cx="1762125" cy="9175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t>ROME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2460E50-6214-4397-AADB-98E2379855C9}"/>
              </a:ext>
            </a:extLst>
          </p:cNvPr>
          <p:cNvSpPr>
            <a:spLocks noGrp="1"/>
          </p:cNvSpPr>
          <p:nvPr>
            <p:ph type="title"/>
          </p:nvPr>
        </p:nvSpPr>
        <p:spPr/>
        <p:txBody>
          <a:bodyPr/>
          <a:lstStyle/>
          <a:p>
            <a:pPr eaLnBrk="1" hangingPunct="1"/>
            <a:r>
              <a:rPr lang="en-US" altLang="en-US" sz="4000"/>
              <a:t>Instructions</a:t>
            </a:r>
            <a:br>
              <a:rPr lang="en-US" altLang="en-US" sz="4000"/>
            </a:br>
            <a:endParaRPr lang="en-US" altLang="en-US" sz="4000">
              <a:latin typeface="Zawgyi-One"/>
              <a:ea typeface="Zawgyi-One"/>
              <a:cs typeface="Zawgyi-One"/>
            </a:endParaRPr>
          </a:p>
        </p:txBody>
      </p:sp>
      <p:sp>
        <p:nvSpPr>
          <p:cNvPr id="3" name="Content Placeholder 2">
            <a:extLst>
              <a:ext uri="{FF2B5EF4-FFF2-40B4-BE49-F238E27FC236}">
                <a16:creationId xmlns:a16="http://schemas.microsoft.com/office/drawing/2014/main" id="{593121BD-2542-4482-BCDC-CDEFD248310F}"/>
              </a:ext>
            </a:extLst>
          </p:cNvPr>
          <p:cNvSpPr>
            <a:spLocks noGrp="1"/>
          </p:cNvSpPr>
          <p:nvPr>
            <p:ph idx="1"/>
          </p:nvPr>
        </p:nvSpPr>
        <p:spPr>
          <a:xfrm>
            <a:off x="457200" y="1600199"/>
            <a:ext cx="8229600" cy="5030787"/>
          </a:xfrm>
        </p:spPr>
        <p:txBody>
          <a:bodyPr>
            <a:normAutofit lnSpcReduction="10000"/>
          </a:bodyPr>
          <a:lstStyle/>
          <a:p>
            <a:pPr eaLnBrk="1" hangingPunct="1">
              <a:buFont typeface="Arial" charset="0"/>
              <a:buChar char="•"/>
              <a:defRPr/>
            </a:pPr>
            <a:r>
              <a:rPr lang="en-US" dirty="0"/>
              <a:t>During the role play the</a:t>
            </a:r>
            <a:r>
              <a:rPr lang="en-US" dirty="0">
                <a:solidFill>
                  <a:srgbClr val="77933C"/>
                </a:solidFill>
              </a:rPr>
              <a:t> </a:t>
            </a:r>
            <a:r>
              <a:rPr lang="en-US" b="1" dirty="0">
                <a:solidFill>
                  <a:srgbClr val="77933C"/>
                </a:solidFill>
              </a:rPr>
              <a:t>Good</a:t>
            </a:r>
            <a:r>
              <a:rPr lang="en-US" b="1" dirty="0">
                <a:solidFill>
                  <a:schemeClr val="accent6">
                    <a:lumMod val="75000"/>
                  </a:schemeClr>
                </a:solidFill>
              </a:rPr>
              <a:t>Aid</a:t>
            </a:r>
            <a:r>
              <a:rPr lang="en-US" dirty="0">
                <a:solidFill>
                  <a:schemeClr val="accent6">
                    <a:lumMod val="75000"/>
                  </a:schemeClr>
                </a:solidFill>
              </a:rPr>
              <a:t> </a:t>
            </a:r>
            <a:r>
              <a:rPr lang="en-US" dirty="0">
                <a:solidFill>
                  <a:srgbClr val="000000"/>
                </a:solidFill>
              </a:rPr>
              <a:t>team will meet representatives and unemployed workers in Tiko</a:t>
            </a:r>
          </a:p>
          <a:p>
            <a:pPr eaLnBrk="1" hangingPunct="1">
              <a:buFont typeface="Arial" charset="0"/>
              <a:buChar char="•"/>
              <a:defRPr/>
            </a:pPr>
            <a:r>
              <a:rPr lang="en-US" dirty="0"/>
              <a:t>During this time The</a:t>
            </a:r>
            <a:r>
              <a:rPr lang="en-US" dirty="0">
                <a:solidFill>
                  <a:srgbClr val="77933C"/>
                </a:solidFill>
              </a:rPr>
              <a:t> </a:t>
            </a:r>
            <a:r>
              <a:rPr lang="en-US" b="1" dirty="0">
                <a:solidFill>
                  <a:srgbClr val="77933C"/>
                </a:solidFill>
              </a:rPr>
              <a:t>Good</a:t>
            </a:r>
            <a:r>
              <a:rPr lang="en-US" b="1" dirty="0">
                <a:solidFill>
                  <a:schemeClr val="accent6">
                    <a:lumMod val="75000"/>
                  </a:schemeClr>
                </a:solidFill>
              </a:rPr>
              <a:t>Aid</a:t>
            </a:r>
            <a:r>
              <a:rPr lang="en-US" dirty="0">
                <a:solidFill>
                  <a:schemeClr val="accent6">
                    <a:lumMod val="75000"/>
                  </a:schemeClr>
                </a:solidFill>
              </a:rPr>
              <a:t> </a:t>
            </a:r>
            <a:r>
              <a:rPr lang="en-US" dirty="0">
                <a:solidFill>
                  <a:srgbClr val="000000"/>
                </a:solidFill>
              </a:rPr>
              <a:t>team will create an action plan </a:t>
            </a:r>
          </a:p>
          <a:p>
            <a:pPr eaLnBrk="1" hangingPunct="1">
              <a:buFont typeface="Arial" charset="0"/>
              <a:buChar char="•"/>
              <a:defRPr/>
            </a:pPr>
            <a:r>
              <a:rPr lang="fr-FR" dirty="0"/>
              <a:t>Pendant le jeu de rôle, l'équipe de GoodAid rencontrera des représentants et des travailleurs sans emploi à Tiko</a:t>
            </a:r>
          </a:p>
          <a:p>
            <a:pPr eaLnBrk="1" hangingPunct="1">
              <a:buFont typeface="Arial" charset="0"/>
              <a:buChar char="•"/>
              <a:defRPr/>
            </a:pPr>
            <a:r>
              <a:rPr lang="fr-FR" dirty="0"/>
              <a:t>Pendant ce temps, l’équipe GoodAid créera un plan d’action</a:t>
            </a:r>
            <a:endParaRPr lang="en-US" sz="3200" dirty="0"/>
          </a:p>
          <a:p>
            <a:pPr eaLnBrk="1" hangingPunct="1">
              <a:buFont typeface="Arial" charset="0"/>
              <a:buChar char="•"/>
              <a:defRPr/>
            </a:pPr>
            <a:endParaRPr lang="en-US" dirty="0"/>
          </a:p>
        </p:txBody>
      </p:sp>
      <p:sp>
        <p:nvSpPr>
          <p:cNvPr id="5" name="Slide Number Placeholder 4">
            <a:extLst>
              <a:ext uri="{FF2B5EF4-FFF2-40B4-BE49-F238E27FC236}">
                <a16:creationId xmlns:a16="http://schemas.microsoft.com/office/drawing/2014/main" id="{36671A25-E884-49FB-B3DB-2915533D5B91}"/>
              </a:ext>
            </a:extLst>
          </p:cNvPr>
          <p:cNvSpPr>
            <a:spLocks noGrp="1"/>
          </p:cNvSpPr>
          <p:nvPr>
            <p:ph type="sldNum" sz="quarter" idx="12"/>
          </p:nvPr>
        </p:nvSpPr>
        <p:spPr/>
        <p:txBody>
          <a:bodyPr/>
          <a:lstStyle/>
          <a:p>
            <a:pPr>
              <a:defRPr/>
            </a:pPr>
            <a:fld id="{69757052-D445-40DF-B277-E20296326E01}"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B830-83E5-461D-B81E-1B40A1BD0BB5}"/>
              </a:ext>
            </a:extLst>
          </p:cNvPr>
          <p:cNvSpPr>
            <a:spLocks noGrp="1"/>
          </p:cNvSpPr>
          <p:nvPr>
            <p:ph type="title"/>
          </p:nvPr>
        </p:nvSpPr>
        <p:spPr/>
        <p:txBody>
          <a:bodyPr>
            <a:normAutofit fontScale="90000"/>
          </a:bodyPr>
          <a:lstStyle/>
          <a:p>
            <a:pPr eaLnBrk="1" hangingPunct="1">
              <a:defRPr/>
            </a:pPr>
            <a:r>
              <a:rPr lang="en-US" dirty="0"/>
              <a:t>Instructions</a:t>
            </a:r>
            <a:br>
              <a:rPr lang="en-US" dirty="0"/>
            </a:br>
            <a:br>
              <a:rPr lang="en-US" dirty="0">
                <a:solidFill>
                  <a:srgbClr val="558ED5"/>
                </a:solidFill>
              </a:rPr>
            </a:br>
            <a:endParaRPr lang="en-US" dirty="0"/>
          </a:p>
        </p:txBody>
      </p:sp>
      <p:sp>
        <p:nvSpPr>
          <p:cNvPr id="3" name="Content Placeholder 2">
            <a:extLst>
              <a:ext uri="{FF2B5EF4-FFF2-40B4-BE49-F238E27FC236}">
                <a16:creationId xmlns:a16="http://schemas.microsoft.com/office/drawing/2014/main" id="{D5341075-6AED-409D-B463-B0AAF3196F1C}"/>
              </a:ext>
            </a:extLst>
          </p:cNvPr>
          <p:cNvSpPr>
            <a:spLocks noGrp="1"/>
          </p:cNvSpPr>
          <p:nvPr>
            <p:ph idx="1"/>
          </p:nvPr>
        </p:nvSpPr>
        <p:spPr>
          <a:xfrm>
            <a:off x="457200" y="1600200"/>
            <a:ext cx="8229600" cy="4756150"/>
          </a:xfrm>
        </p:spPr>
        <p:txBody>
          <a:bodyPr>
            <a:normAutofit lnSpcReduction="10000"/>
          </a:bodyPr>
          <a:lstStyle/>
          <a:p>
            <a:pPr eaLnBrk="1" hangingPunct="1">
              <a:buFont typeface="Arial" charset="0"/>
              <a:buChar char="•"/>
              <a:defRPr/>
            </a:pPr>
            <a:r>
              <a:rPr lang="fr-FR" dirty="0"/>
              <a:t>Le plan d'action de l'équipe Good Aid doit fournir des informations générales sur:</a:t>
            </a:r>
          </a:p>
          <a:p>
            <a:pPr lvl="1" eaLnBrk="1" hangingPunct="1">
              <a:buFont typeface="Arial" charset="0"/>
              <a:buChar char="•"/>
              <a:defRPr/>
            </a:pPr>
            <a:r>
              <a:rPr lang="fr-FR" dirty="0"/>
              <a:t>Recrutement</a:t>
            </a:r>
          </a:p>
          <a:p>
            <a:pPr lvl="1" eaLnBrk="1" hangingPunct="1">
              <a:buFont typeface="Arial" charset="0"/>
              <a:buChar char="•"/>
              <a:defRPr/>
            </a:pPr>
            <a:r>
              <a:rPr lang="fr-FR" dirty="0"/>
              <a:t>Approvisionnement</a:t>
            </a:r>
          </a:p>
          <a:p>
            <a:pPr lvl="1" eaLnBrk="1" hangingPunct="1">
              <a:buFont typeface="Arial" charset="0"/>
              <a:buChar char="•"/>
              <a:defRPr/>
            </a:pPr>
            <a:r>
              <a:rPr lang="fr-FR" dirty="0"/>
              <a:t>Tout autre affaire</a:t>
            </a:r>
            <a:endParaRPr lang="en-US" dirty="0"/>
          </a:p>
          <a:p>
            <a:pPr eaLnBrk="1" hangingPunct="1">
              <a:buFont typeface="Arial" charset="0"/>
              <a:buChar char="•"/>
              <a:defRPr/>
            </a:pPr>
            <a:r>
              <a:rPr lang="en-US" sz="2600" dirty="0">
                <a:solidFill>
                  <a:srgbClr val="77933C"/>
                </a:solidFill>
              </a:rPr>
              <a:t>Good</a:t>
            </a:r>
            <a:r>
              <a:rPr lang="en-US" sz="2600" dirty="0">
                <a:solidFill>
                  <a:schemeClr val="accent6">
                    <a:lumMod val="75000"/>
                  </a:schemeClr>
                </a:solidFill>
              </a:rPr>
              <a:t> Aid </a:t>
            </a:r>
            <a:r>
              <a:rPr lang="en-US" sz="2600" dirty="0"/>
              <a:t>team action plan must provide general information on :</a:t>
            </a:r>
          </a:p>
          <a:p>
            <a:pPr lvl="2" eaLnBrk="1" hangingPunct="1">
              <a:buFont typeface="Arial" charset="0"/>
              <a:buChar char="•"/>
              <a:defRPr/>
            </a:pPr>
            <a:r>
              <a:rPr lang="en-US" sz="2600" dirty="0"/>
              <a:t>Recruitment</a:t>
            </a:r>
          </a:p>
          <a:p>
            <a:pPr lvl="2" eaLnBrk="1" hangingPunct="1">
              <a:buFont typeface="Arial" charset="0"/>
              <a:buChar char="•"/>
              <a:defRPr/>
            </a:pPr>
            <a:r>
              <a:rPr lang="en-US" sz="2600" dirty="0"/>
              <a:t>Procurement </a:t>
            </a:r>
          </a:p>
          <a:p>
            <a:pPr lvl="2" eaLnBrk="1" hangingPunct="1">
              <a:buFont typeface="Arial" charset="0"/>
              <a:buChar char="•"/>
              <a:defRPr/>
            </a:pPr>
            <a:r>
              <a:rPr lang="en-US" sz="2600" dirty="0"/>
              <a:t>Any other business</a:t>
            </a:r>
          </a:p>
          <a:p>
            <a:pPr eaLnBrk="1" hangingPunct="1">
              <a:buFont typeface="Arial" charset="0"/>
              <a:buChar char="•"/>
              <a:defRPr/>
            </a:pPr>
            <a:endParaRPr lang="en-US" dirty="0"/>
          </a:p>
        </p:txBody>
      </p:sp>
      <p:sp>
        <p:nvSpPr>
          <p:cNvPr id="5" name="Slide Number Placeholder 4">
            <a:extLst>
              <a:ext uri="{FF2B5EF4-FFF2-40B4-BE49-F238E27FC236}">
                <a16:creationId xmlns:a16="http://schemas.microsoft.com/office/drawing/2014/main" id="{D19BB60D-7FD4-4B5A-9CE8-9B026895A008}"/>
              </a:ext>
            </a:extLst>
          </p:cNvPr>
          <p:cNvSpPr>
            <a:spLocks noGrp="1"/>
          </p:cNvSpPr>
          <p:nvPr>
            <p:ph type="sldNum" sz="quarter" idx="12"/>
          </p:nvPr>
        </p:nvSpPr>
        <p:spPr/>
        <p:txBody>
          <a:bodyPr/>
          <a:lstStyle/>
          <a:p>
            <a:pPr>
              <a:defRPr/>
            </a:pPr>
            <a:fld id="{B4EAF987-8F19-4639-AD48-1BB101C1727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B128-2C3D-4ABE-91D7-0499E92761A4}"/>
              </a:ext>
            </a:extLst>
          </p:cNvPr>
          <p:cNvSpPr>
            <a:spLocks noGrp="1"/>
          </p:cNvSpPr>
          <p:nvPr>
            <p:ph type="title"/>
          </p:nvPr>
        </p:nvSpPr>
        <p:spPr/>
        <p:txBody>
          <a:bodyPr>
            <a:normAutofit fontScale="90000"/>
          </a:bodyPr>
          <a:lstStyle/>
          <a:p>
            <a:pPr eaLnBrk="1" hangingPunct="1">
              <a:defRPr/>
            </a:pPr>
            <a:r>
              <a:rPr lang="en-US" dirty="0"/>
              <a:t>Instructions </a:t>
            </a:r>
            <a:br>
              <a:rPr lang="en-US" dirty="0"/>
            </a:br>
            <a:endParaRPr lang="en-US" sz="3100"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8FC1D3D9-4161-4CC0-BBC2-1A6097E0610C}"/>
              </a:ext>
            </a:extLst>
          </p:cNvPr>
          <p:cNvSpPr>
            <a:spLocks noGrp="1"/>
          </p:cNvSpPr>
          <p:nvPr>
            <p:ph idx="1"/>
          </p:nvPr>
        </p:nvSpPr>
        <p:spPr>
          <a:xfrm>
            <a:off x="457200" y="1600200"/>
            <a:ext cx="8229600" cy="5030787"/>
          </a:xfrm>
        </p:spPr>
        <p:txBody>
          <a:bodyPr/>
          <a:lstStyle/>
          <a:p>
            <a:pPr eaLnBrk="1" hangingPunct="1">
              <a:lnSpc>
                <a:spcPct val="80000"/>
              </a:lnSpc>
            </a:pPr>
            <a:r>
              <a:rPr lang="en-US" altLang="en-US" sz="2400" dirty="0">
                <a:solidFill>
                  <a:srgbClr val="000000"/>
                </a:solidFill>
              </a:rPr>
              <a:t>The </a:t>
            </a:r>
            <a:r>
              <a:rPr lang="en-US" altLang="en-US" sz="2400" b="1" dirty="0">
                <a:solidFill>
                  <a:srgbClr val="77933C"/>
                </a:solidFill>
              </a:rPr>
              <a:t>Good</a:t>
            </a:r>
            <a:r>
              <a:rPr lang="en-US" altLang="en-US" sz="2400" b="1" dirty="0">
                <a:solidFill>
                  <a:srgbClr val="E46C0A"/>
                </a:solidFill>
              </a:rPr>
              <a:t>Aid</a:t>
            </a:r>
            <a:r>
              <a:rPr lang="en-US" altLang="en-US" sz="2400" dirty="0">
                <a:solidFill>
                  <a:srgbClr val="E46C0A"/>
                </a:solidFill>
              </a:rPr>
              <a:t> </a:t>
            </a:r>
            <a:r>
              <a:rPr lang="en-US" altLang="en-US" sz="2400" dirty="0"/>
              <a:t> team must then present their action plan to the plenary and it cannot last more than </a:t>
            </a:r>
            <a:r>
              <a:rPr lang="en-US" altLang="en-US" sz="2400" dirty="0">
                <a:solidFill>
                  <a:srgbClr val="FF0000"/>
                </a:solidFill>
              </a:rPr>
              <a:t>5</a:t>
            </a:r>
            <a:r>
              <a:rPr lang="en-US" altLang="en-US" sz="2400" dirty="0"/>
              <a:t> minutes.</a:t>
            </a:r>
          </a:p>
          <a:p>
            <a:pPr eaLnBrk="1" hangingPunct="1">
              <a:lnSpc>
                <a:spcPct val="80000"/>
              </a:lnSpc>
            </a:pPr>
            <a:r>
              <a:rPr lang="en-US" altLang="en-US" sz="2400" dirty="0"/>
              <a:t>After your presentation each representative will individually decide if you have permission to operate in their areas. </a:t>
            </a:r>
          </a:p>
          <a:p>
            <a:pPr eaLnBrk="1" hangingPunct="1">
              <a:lnSpc>
                <a:spcPct val="80000"/>
              </a:lnSpc>
            </a:pPr>
            <a:r>
              <a:rPr lang="fr-FR" altLang="en-US" sz="3000" dirty="0"/>
              <a:t>L’équipe GoodAid doit ensuite présenter son plan d’action à la séance plénière, qui ne peut durer plus de 5 minutes.</a:t>
            </a:r>
          </a:p>
          <a:p>
            <a:pPr eaLnBrk="1" hangingPunct="1">
              <a:lnSpc>
                <a:spcPct val="80000"/>
              </a:lnSpc>
            </a:pPr>
            <a:r>
              <a:rPr lang="fr-FR" altLang="en-US" sz="3000" dirty="0"/>
              <a:t>Après votre exposé, chaque représentant décidera individuellement si vous avez la permission d’intervenir dans sa région.</a:t>
            </a:r>
            <a:endParaRPr lang="en-US" altLang="en-US" sz="3000" dirty="0"/>
          </a:p>
        </p:txBody>
      </p:sp>
      <p:sp>
        <p:nvSpPr>
          <p:cNvPr id="4" name="Slide Number Placeholder 3">
            <a:extLst>
              <a:ext uri="{FF2B5EF4-FFF2-40B4-BE49-F238E27FC236}">
                <a16:creationId xmlns:a16="http://schemas.microsoft.com/office/drawing/2014/main" id="{6A25972B-3A38-49E3-AF17-CDEC4A866E95}"/>
              </a:ext>
            </a:extLst>
          </p:cNvPr>
          <p:cNvSpPr>
            <a:spLocks noGrp="1"/>
          </p:cNvSpPr>
          <p:nvPr>
            <p:ph type="sldNum" sz="quarter" idx="12"/>
          </p:nvPr>
        </p:nvSpPr>
        <p:spPr/>
        <p:txBody>
          <a:bodyPr/>
          <a:lstStyle/>
          <a:p>
            <a:pPr>
              <a:defRPr/>
            </a:pPr>
            <a:fld id="{1D5589D9-2010-4310-8D4D-D8340CDB056C}"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0DFE-C972-4ED9-8376-7AC61ABEEA28}"/>
              </a:ext>
            </a:extLst>
          </p:cNvPr>
          <p:cNvSpPr>
            <a:spLocks noGrp="1"/>
          </p:cNvSpPr>
          <p:nvPr>
            <p:ph type="title"/>
          </p:nvPr>
        </p:nvSpPr>
        <p:spPr/>
        <p:txBody>
          <a:bodyPr>
            <a:normAutofit fontScale="90000"/>
          </a:bodyPr>
          <a:lstStyle/>
          <a:p>
            <a:pPr eaLnBrk="1" hangingPunct="1">
              <a:defRPr/>
            </a:pPr>
            <a:r>
              <a:rPr lang="en-US" dirty="0"/>
              <a:t> </a:t>
            </a:r>
            <a:r>
              <a:rPr lang="en-US" sz="3600" dirty="0">
                <a:solidFill>
                  <a:srgbClr val="FF0000"/>
                </a:solidFill>
              </a:rPr>
              <a:t>Representatives &amp; Workers</a:t>
            </a:r>
            <a:br>
              <a:rPr lang="en-US" dirty="0">
                <a:solidFill>
                  <a:srgbClr val="FF0000"/>
                </a:solidFill>
              </a:rPr>
            </a:br>
            <a:r>
              <a:rPr lang="en-US" dirty="0" err="1">
                <a:solidFill>
                  <a:srgbClr val="FF0000"/>
                </a:solidFill>
              </a:rPr>
              <a:t>Représentants</a:t>
            </a:r>
            <a:r>
              <a:rPr lang="en-US" dirty="0">
                <a:solidFill>
                  <a:srgbClr val="FF0000"/>
                </a:solidFill>
              </a:rPr>
              <a:t> et </a:t>
            </a:r>
            <a:r>
              <a:rPr lang="en-US" dirty="0" err="1">
                <a:solidFill>
                  <a:srgbClr val="FF0000"/>
                </a:solidFill>
              </a:rPr>
              <a:t>ouvriers</a:t>
            </a:r>
            <a:endParaRPr lang="en-US" dirty="0">
              <a:solidFill>
                <a:srgbClr val="FF0000"/>
              </a:solidFill>
            </a:endParaRPr>
          </a:p>
        </p:txBody>
      </p:sp>
      <p:sp>
        <p:nvSpPr>
          <p:cNvPr id="3" name="Content Placeholder 2">
            <a:extLst>
              <a:ext uri="{FF2B5EF4-FFF2-40B4-BE49-F238E27FC236}">
                <a16:creationId xmlns:a16="http://schemas.microsoft.com/office/drawing/2014/main" id="{B1611B01-C844-448F-8256-77E56F442A23}"/>
              </a:ext>
            </a:extLst>
          </p:cNvPr>
          <p:cNvSpPr>
            <a:spLocks noGrp="1"/>
          </p:cNvSpPr>
          <p:nvPr>
            <p:ph idx="1"/>
          </p:nvPr>
        </p:nvSpPr>
        <p:spPr>
          <a:xfrm>
            <a:off x="457200" y="1600200"/>
            <a:ext cx="8229600" cy="5257800"/>
          </a:xfrm>
        </p:spPr>
        <p:txBody>
          <a:bodyPr/>
          <a:lstStyle/>
          <a:p>
            <a:pPr eaLnBrk="1" hangingPunct="1"/>
            <a:r>
              <a:rPr lang="en-US" altLang="en-US" sz="2400" dirty="0"/>
              <a:t>Representatives and workers, you can talk to anyone. </a:t>
            </a:r>
          </a:p>
          <a:p>
            <a:pPr eaLnBrk="1" hangingPunct="1"/>
            <a:r>
              <a:rPr lang="en-US" altLang="en-US" sz="2400" dirty="0"/>
              <a:t>Feel free to introduce yourselves, tell people your job title, who you are and other relevant information.</a:t>
            </a:r>
          </a:p>
          <a:p>
            <a:pPr eaLnBrk="1" hangingPunct="1"/>
            <a:r>
              <a:rPr lang="fr-FR" altLang="en-US" dirty="0"/>
              <a:t>Représentants et travailleurs, vous pouvez parler à n'importe qui.</a:t>
            </a:r>
          </a:p>
          <a:p>
            <a:pPr eaLnBrk="1" hangingPunct="1"/>
            <a:r>
              <a:rPr lang="fr-FR" altLang="en-US" dirty="0"/>
              <a:t>N'hésitez pas à vous présenter, dites aux gens votre titre de poste, qui vous êtes et d'autres informations pertinentes.</a:t>
            </a:r>
            <a:endParaRPr lang="en-US" altLang="en-US" dirty="0"/>
          </a:p>
        </p:txBody>
      </p:sp>
      <p:sp>
        <p:nvSpPr>
          <p:cNvPr id="4" name="Slide Number Placeholder 3">
            <a:extLst>
              <a:ext uri="{FF2B5EF4-FFF2-40B4-BE49-F238E27FC236}">
                <a16:creationId xmlns:a16="http://schemas.microsoft.com/office/drawing/2014/main" id="{2B93CCB9-C140-49E9-A4D6-11E1C24CBF6D}"/>
              </a:ext>
            </a:extLst>
          </p:cNvPr>
          <p:cNvSpPr>
            <a:spLocks noGrp="1"/>
          </p:cNvSpPr>
          <p:nvPr>
            <p:ph type="sldNum" sz="quarter" idx="12"/>
          </p:nvPr>
        </p:nvSpPr>
        <p:spPr/>
        <p:txBody>
          <a:bodyPr/>
          <a:lstStyle/>
          <a:p>
            <a:pPr>
              <a:defRPr/>
            </a:pPr>
            <a:fld id="{513450C6-A7A6-4C4A-8491-823F2873EA87}"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E9B8-E1A0-4B2F-B1E8-F1B939EBF434}"/>
              </a:ext>
            </a:extLst>
          </p:cNvPr>
          <p:cNvSpPr>
            <a:spLocks noGrp="1"/>
          </p:cNvSpPr>
          <p:nvPr>
            <p:ph type="title"/>
          </p:nvPr>
        </p:nvSpPr>
        <p:spPr>
          <a:xfrm>
            <a:off x="457200" y="1371600"/>
            <a:ext cx="8229600" cy="228600"/>
          </a:xfrm>
        </p:spPr>
        <p:txBody>
          <a:bodyPr>
            <a:normAutofit fontScale="90000"/>
          </a:bodyPr>
          <a:lstStyle/>
          <a:p>
            <a:pPr eaLnBrk="1" hangingPunct="1">
              <a:defRPr/>
            </a:pPr>
            <a:r>
              <a:rPr lang="en-US" sz="3600" dirty="0"/>
              <a:t>EVERYONE</a:t>
            </a:r>
            <a:br>
              <a:rPr lang="en-US" dirty="0"/>
            </a:br>
            <a:r>
              <a:rPr lang="en-US" dirty="0" err="1"/>
              <a:t>Toutes</a:t>
            </a:r>
            <a:r>
              <a:rPr lang="en-US" dirty="0"/>
              <a:t> les </a:t>
            </a:r>
            <a:r>
              <a:rPr lang="en-US" dirty="0" err="1"/>
              <a:t>personnes</a:t>
            </a:r>
            <a:br>
              <a:rPr lang="en-US" dirty="0"/>
            </a:br>
            <a:br>
              <a:rPr lang="en-US" dirty="0"/>
            </a:br>
            <a:br>
              <a:rPr lang="en-US" sz="3100" dirty="0">
                <a:solidFill>
                  <a:srgbClr val="558ED5"/>
                </a:solidFill>
              </a:rPr>
            </a:br>
            <a:endParaRPr lang="en-US" dirty="0"/>
          </a:p>
        </p:txBody>
      </p:sp>
      <p:sp>
        <p:nvSpPr>
          <p:cNvPr id="3" name="Content Placeholder 2">
            <a:extLst>
              <a:ext uri="{FF2B5EF4-FFF2-40B4-BE49-F238E27FC236}">
                <a16:creationId xmlns:a16="http://schemas.microsoft.com/office/drawing/2014/main" id="{26C0C251-AF04-4F22-8B72-9299DAB5069A}"/>
              </a:ext>
            </a:extLst>
          </p:cNvPr>
          <p:cNvSpPr>
            <a:spLocks noGrp="1"/>
          </p:cNvSpPr>
          <p:nvPr>
            <p:ph idx="1"/>
          </p:nvPr>
        </p:nvSpPr>
        <p:spPr>
          <a:xfrm>
            <a:off x="457200" y="1600200"/>
            <a:ext cx="8229600" cy="4800600"/>
          </a:xfrm>
        </p:spPr>
        <p:txBody>
          <a:bodyPr>
            <a:normAutofit fontScale="92500" lnSpcReduction="20000"/>
          </a:bodyPr>
          <a:lstStyle/>
          <a:p>
            <a:pPr eaLnBrk="1" hangingPunct="1">
              <a:buFont typeface="Arial" charset="0"/>
              <a:buChar char="•"/>
              <a:defRPr/>
            </a:pPr>
            <a:r>
              <a:rPr lang="en-US" sz="2600" dirty="0"/>
              <a:t>The Facilitators will now give you a role-card. </a:t>
            </a:r>
          </a:p>
          <a:p>
            <a:pPr eaLnBrk="1" hangingPunct="1">
              <a:buFont typeface="Arial" charset="0"/>
              <a:buChar char="•"/>
              <a:defRPr/>
            </a:pPr>
            <a:r>
              <a:rPr lang="en-US" sz="2600" dirty="0"/>
              <a:t>If you have any questions about your role-card please ask a facilitator.</a:t>
            </a:r>
          </a:p>
          <a:p>
            <a:pPr eaLnBrk="1" hangingPunct="1">
              <a:buFont typeface="Arial" charset="0"/>
              <a:buChar char="•"/>
              <a:defRPr/>
            </a:pPr>
            <a:r>
              <a:rPr lang="en-US" sz="2600" dirty="0"/>
              <a:t>Text marked </a:t>
            </a:r>
            <a:r>
              <a:rPr lang="en-US" sz="2600" dirty="0">
                <a:solidFill>
                  <a:srgbClr val="FF0000"/>
                </a:solidFill>
              </a:rPr>
              <a:t>TOP SECRET </a:t>
            </a:r>
            <a:r>
              <a:rPr lang="en-US" sz="2600" dirty="0"/>
              <a:t>are for your eyes only, do not share with anyone outside your group!</a:t>
            </a:r>
          </a:p>
          <a:p>
            <a:pPr eaLnBrk="1" hangingPunct="1">
              <a:buFont typeface="Arial" charset="0"/>
              <a:buChar char="•"/>
              <a:defRPr/>
            </a:pPr>
            <a:r>
              <a:rPr lang="fr-FR" dirty="0"/>
              <a:t>Les facilitateurs vont maintenant vous donner une carte de rôle.</a:t>
            </a:r>
          </a:p>
          <a:p>
            <a:pPr eaLnBrk="1" hangingPunct="1">
              <a:buFont typeface="Arial" charset="0"/>
              <a:buChar char="•"/>
              <a:defRPr/>
            </a:pPr>
            <a:r>
              <a:rPr lang="fr-FR" dirty="0"/>
              <a:t>Si vous avez des questions sur votre fiche de rôle, veuillez vous adresser à un facilitateur.</a:t>
            </a:r>
          </a:p>
          <a:p>
            <a:pPr eaLnBrk="1" hangingPunct="1">
              <a:buFont typeface="Arial" charset="0"/>
              <a:buChar char="•"/>
              <a:defRPr/>
            </a:pPr>
            <a:r>
              <a:rPr lang="fr-FR" dirty="0"/>
              <a:t>Les textes marqués </a:t>
            </a:r>
            <a:r>
              <a:rPr lang="fr-FR" dirty="0">
                <a:solidFill>
                  <a:srgbClr val="FF0000"/>
                </a:solidFill>
              </a:rPr>
              <a:t>TOP SECRET </a:t>
            </a:r>
            <a:r>
              <a:rPr lang="fr-FR" dirty="0"/>
              <a:t>sont pour vos yeux uniquement, ne les partagez pas avec des personnes extérieures à votre groupe!</a:t>
            </a:r>
            <a:endParaRPr lang="en-US" dirty="0"/>
          </a:p>
          <a:p>
            <a:pPr eaLnBrk="1" hangingPunct="1">
              <a:buFont typeface="Arial" charset="0"/>
              <a:buChar char="•"/>
              <a:defRPr/>
            </a:pPr>
            <a:endParaRPr lang="en-US" dirty="0"/>
          </a:p>
          <a:p>
            <a:pPr marL="0" indent="0" eaLnBrk="1" hangingPunct="1">
              <a:buFont typeface="Arial" charset="0"/>
              <a:buNone/>
              <a:defRPr/>
            </a:pPr>
            <a:endParaRPr lang="en-US" dirty="0"/>
          </a:p>
          <a:p>
            <a:pPr marL="0" indent="0" eaLnBrk="1" hangingPunct="1">
              <a:buFont typeface="Arial" charset="0"/>
              <a:buNone/>
              <a:defRPr/>
            </a:pPr>
            <a:endParaRPr lang="en-US" dirty="0"/>
          </a:p>
        </p:txBody>
      </p:sp>
      <p:sp>
        <p:nvSpPr>
          <p:cNvPr id="5" name="Slide Number Placeholder 4">
            <a:extLst>
              <a:ext uri="{FF2B5EF4-FFF2-40B4-BE49-F238E27FC236}">
                <a16:creationId xmlns:a16="http://schemas.microsoft.com/office/drawing/2014/main" id="{A9452E97-F15F-4BE9-88E9-90BE97793EEE}"/>
              </a:ext>
            </a:extLst>
          </p:cNvPr>
          <p:cNvSpPr>
            <a:spLocks noGrp="1"/>
          </p:cNvSpPr>
          <p:nvPr>
            <p:ph type="sldNum" sz="quarter" idx="12"/>
          </p:nvPr>
        </p:nvSpPr>
        <p:spPr/>
        <p:txBody>
          <a:bodyPr/>
          <a:lstStyle/>
          <a:p>
            <a:pPr>
              <a:defRPr/>
            </a:pPr>
            <a:fld id="{EB6925B2-8EA3-4967-B685-22D197F92E28}"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CC0E-7ECA-4541-826B-B8D84E24A3C7}"/>
              </a:ext>
            </a:extLst>
          </p:cNvPr>
          <p:cNvSpPr>
            <a:spLocks noGrp="1"/>
          </p:cNvSpPr>
          <p:nvPr>
            <p:ph type="ctrTitle"/>
          </p:nvPr>
        </p:nvSpPr>
        <p:spPr>
          <a:xfrm>
            <a:off x="685800" y="370703"/>
            <a:ext cx="7772400" cy="5985647"/>
          </a:xfrm>
        </p:spPr>
        <p:txBody>
          <a:bodyPr>
            <a:normAutofit/>
          </a:bodyPr>
          <a:lstStyle/>
          <a:p>
            <a:pPr eaLnBrk="1" hangingPunct="1">
              <a:defRPr/>
            </a:pPr>
            <a:r>
              <a:rPr lang="en-US" sz="3600" dirty="0"/>
              <a:t>You now have </a:t>
            </a:r>
            <a:r>
              <a:rPr lang="en-US" sz="3600" dirty="0">
                <a:solidFill>
                  <a:srgbClr val="FF0000"/>
                </a:solidFill>
              </a:rPr>
              <a:t>5</a:t>
            </a:r>
            <a:r>
              <a:rPr lang="en-US" sz="3600" dirty="0"/>
              <a:t> minutes to read your cards. Ask questions to the Facilitators</a:t>
            </a:r>
            <a:br>
              <a:rPr lang="en-US" dirty="0"/>
            </a:br>
            <a:r>
              <a:rPr lang="fr-FR" dirty="0"/>
              <a:t>Vous avez maintenant </a:t>
            </a:r>
            <a:r>
              <a:rPr lang="fr-FR" dirty="0">
                <a:solidFill>
                  <a:srgbClr val="FF0000"/>
                </a:solidFill>
              </a:rPr>
              <a:t>5</a:t>
            </a:r>
            <a:r>
              <a:rPr lang="fr-FR" dirty="0"/>
              <a:t> minutes pour lire vos cartes. Poser des questions aux facilitateurs</a:t>
            </a:r>
            <a:endParaRPr lang="en-US" dirty="0"/>
          </a:p>
        </p:txBody>
      </p:sp>
      <p:sp>
        <p:nvSpPr>
          <p:cNvPr id="3" name="Slide Number Placeholder 2">
            <a:extLst>
              <a:ext uri="{FF2B5EF4-FFF2-40B4-BE49-F238E27FC236}">
                <a16:creationId xmlns:a16="http://schemas.microsoft.com/office/drawing/2014/main" id="{2FED755B-CB5A-47EB-88D7-95AA864B46F7}"/>
              </a:ext>
            </a:extLst>
          </p:cNvPr>
          <p:cNvSpPr>
            <a:spLocks noGrp="1"/>
          </p:cNvSpPr>
          <p:nvPr>
            <p:ph type="sldNum" sz="quarter" idx="12"/>
          </p:nvPr>
        </p:nvSpPr>
        <p:spPr/>
        <p:txBody>
          <a:bodyPr/>
          <a:lstStyle/>
          <a:p>
            <a:pPr>
              <a:defRPr/>
            </a:pPr>
            <a:fld id="{9BF5FBA9-F512-4BA3-A5F1-7243BD253F23}"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B8C29-8D48-444E-999F-EC92486DFEFB}"/>
              </a:ext>
            </a:extLst>
          </p:cNvPr>
          <p:cNvSpPr>
            <a:spLocks noGrp="1"/>
          </p:cNvSpPr>
          <p:nvPr>
            <p:ph idx="1"/>
          </p:nvPr>
        </p:nvSpPr>
        <p:spPr>
          <a:xfrm>
            <a:off x="457200" y="136526"/>
            <a:ext cx="8229600" cy="5989638"/>
          </a:xfrm>
        </p:spPr>
        <p:txBody>
          <a:bodyPr/>
          <a:lstStyle/>
          <a:p>
            <a:pPr marL="0" indent="0" algn="ctr" eaLnBrk="1" hangingPunct="1">
              <a:lnSpc>
                <a:spcPct val="90000"/>
              </a:lnSpc>
              <a:buFont typeface="Arial" panose="020B0604020202020204" pitchFamily="34" charset="0"/>
              <a:buNone/>
            </a:pPr>
            <a:r>
              <a:rPr lang="en-US" altLang="en-US" sz="2400" b="1" dirty="0"/>
              <a:t>NOTE:</a:t>
            </a:r>
          </a:p>
          <a:p>
            <a:pPr marL="0" indent="0" algn="ctr" eaLnBrk="1" hangingPunct="1">
              <a:lnSpc>
                <a:spcPct val="90000"/>
              </a:lnSpc>
              <a:buFont typeface="Arial" panose="020B0604020202020204" pitchFamily="34" charset="0"/>
              <a:buNone/>
            </a:pPr>
            <a:r>
              <a:rPr lang="en-US" altLang="en-US" sz="2800" dirty="0">
                <a:solidFill>
                  <a:srgbClr val="77933C"/>
                </a:solidFill>
              </a:rPr>
              <a:t>Good</a:t>
            </a:r>
            <a:r>
              <a:rPr lang="en-US" altLang="en-US" sz="2800" dirty="0">
                <a:solidFill>
                  <a:srgbClr val="E46C0A"/>
                </a:solidFill>
              </a:rPr>
              <a:t>Aid</a:t>
            </a:r>
            <a:r>
              <a:rPr lang="en-US" altLang="en-US" sz="2800" dirty="0"/>
              <a:t> HQ wants this mission </a:t>
            </a:r>
          </a:p>
          <a:p>
            <a:pPr marL="0" indent="0" algn="ctr" eaLnBrk="1" hangingPunct="1">
              <a:lnSpc>
                <a:spcPct val="90000"/>
              </a:lnSpc>
              <a:buFont typeface="Arial" panose="020B0604020202020204" pitchFamily="34" charset="0"/>
              <a:buNone/>
            </a:pPr>
            <a:r>
              <a:rPr lang="en-US" altLang="en-US" sz="2800" dirty="0"/>
              <a:t>to be a success</a:t>
            </a:r>
          </a:p>
          <a:p>
            <a:pPr marL="0" indent="0" algn="ctr" eaLnBrk="1" hangingPunct="1">
              <a:lnSpc>
                <a:spcPct val="90000"/>
              </a:lnSpc>
              <a:buFont typeface="Arial" panose="020B0604020202020204" pitchFamily="34" charset="0"/>
              <a:buNone/>
            </a:pPr>
            <a:r>
              <a:rPr lang="en-US" altLang="en-US" sz="2800" b="1" u="sng" dirty="0"/>
              <a:t>200,000 lives depend on it! </a:t>
            </a:r>
          </a:p>
          <a:p>
            <a:pPr marL="0" indent="0" algn="ctr" eaLnBrk="1" hangingPunct="1">
              <a:lnSpc>
                <a:spcPct val="90000"/>
              </a:lnSpc>
              <a:buNone/>
            </a:pPr>
            <a:endParaRPr lang="fr-FR" altLang="en-US" sz="3600" b="1" dirty="0"/>
          </a:p>
          <a:p>
            <a:pPr marL="0" indent="0" algn="ctr" eaLnBrk="1" hangingPunct="1">
              <a:lnSpc>
                <a:spcPct val="90000"/>
              </a:lnSpc>
              <a:buNone/>
            </a:pPr>
            <a:r>
              <a:rPr lang="fr-FR" altLang="en-US" sz="3600" b="1" dirty="0"/>
              <a:t>REMARQUE:</a:t>
            </a:r>
          </a:p>
          <a:p>
            <a:pPr marL="0" indent="0" algn="ctr" eaLnBrk="1" hangingPunct="1">
              <a:lnSpc>
                <a:spcPct val="90000"/>
              </a:lnSpc>
              <a:buNone/>
            </a:pPr>
            <a:r>
              <a:rPr lang="fr-FR" altLang="en-US" sz="3600" b="1" dirty="0"/>
              <a:t>Le siège de GoodAid veut cette mission</a:t>
            </a:r>
          </a:p>
          <a:p>
            <a:pPr marL="0" indent="0" algn="ctr" eaLnBrk="1" hangingPunct="1">
              <a:lnSpc>
                <a:spcPct val="90000"/>
              </a:lnSpc>
              <a:buNone/>
            </a:pPr>
            <a:r>
              <a:rPr lang="fr-FR" altLang="en-US" sz="3600" b="1" dirty="0"/>
              <a:t>soit une réussite</a:t>
            </a:r>
          </a:p>
          <a:p>
            <a:pPr marL="0" indent="0" algn="ctr" eaLnBrk="1" hangingPunct="1">
              <a:lnSpc>
                <a:spcPct val="90000"/>
              </a:lnSpc>
              <a:buNone/>
            </a:pPr>
            <a:endParaRPr lang="fr-FR" altLang="en-US" sz="3600" b="1" u="sng" dirty="0"/>
          </a:p>
          <a:p>
            <a:pPr marL="0" indent="0" algn="ctr" eaLnBrk="1" hangingPunct="1">
              <a:lnSpc>
                <a:spcPct val="90000"/>
              </a:lnSpc>
              <a:buNone/>
            </a:pPr>
            <a:r>
              <a:rPr lang="fr-FR" altLang="en-US" sz="3600" b="1" u="sng" dirty="0"/>
              <a:t>200 000 vies en dépendent!</a:t>
            </a:r>
            <a:endParaRPr lang="en-US" altLang="en-US" sz="3600" b="1" u="sng" dirty="0"/>
          </a:p>
          <a:p>
            <a:pPr marL="0" indent="0" algn="ctr" eaLnBrk="1" hangingPunct="1">
              <a:lnSpc>
                <a:spcPct val="90000"/>
              </a:lnSpc>
              <a:buFont typeface="Arial" panose="020B0604020202020204" pitchFamily="34" charset="0"/>
              <a:buNone/>
            </a:pPr>
            <a:endParaRPr lang="en-US" altLang="en-US" sz="3600" b="1" u="sng" dirty="0"/>
          </a:p>
        </p:txBody>
      </p:sp>
      <p:sp>
        <p:nvSpPr>
          <p:cNvPr id="2" name="Slide Number Placeholder 1">
            <a:extLst>
              <a:ext uri="{FF2B5EF4-FFF2-40B4-BE49-F238E27FC236}">
                <a16:creationId xmlns:a16="http://schemas.microsoft.com/office/drawing/2014/main" id="{F2E1AA8A-01C3-45E5-9AD5-0B78B5B0A4D5}"/>
              </a:ext>
            </a:extLst>
          </p:cNvPr>
          <p:cNvSpPr>
            <a:spLocks noGrp="1"/>
          </p:cNvSpPr>
          <p:nvPr>
            <p:ph type="sldNum" sz="quarter" idx="12"/>
          </p:nvPr>
        </p:nvSpPr>
        <p:spPr/>
        <p:txBody>
          <a:bodyPr/>
          <a:lstStyle/>
          <a:p>
            <a:pPr>
              <a:defRPr/>
            </a:pPr>
            <a:fld id="{11BA6637-6A1E-422B-8AF5-1EDEF9E7EB0C}"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dissolv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EA09E8E-188B-470D-A418-36BD235F3027}"/>
              </a:ext>
            </a:extLst>
          </p:cNvPr>
          <p:cNvSpPr>
            <a:spLocks noGrp="1"/>
          </p:cNvSpPr>
          <p:nvPr>
            <p:ph type="ctrTitle"/>
          </p:nvPr>
        </p:nvSpPr>
        <p:spPr>
          <a:xfrm>
            <a:off x="685800" y="142875"/>
            <a:ext cx="7772400" cy="1038225"/>
          </a:xfrm>
        </p:spPr>
        <p:txBody>
          <a:bodyPr/>
          <a:lstStyle/>
          <a:p>
            <a:pPr eaLnBrk="1" hangingPunct="1"/>
            <a:r>
              <a:rPr lang="en-US" altLang="en-US" sz="2900" dirty="0"/>
              <a:t>Any Questions? </a:t>
            </a:r>
            <a:br>
              <a:rPr lang="en-US" altLang="en-US" sz="2900" dirty="0"/>
            </a:br>
            <a:endParaRPr lang="en-US" altLang="en-US" sz="2900" dirty="0">
              <a:latin typeface="Zawgyi-One"/>
              <a:ea typeface="Zawgyi-One"/>
              <a:cs typeface="Zawgyi-One"/>
            </a:endParaRPr>
          </a:p>
        </p:txBody>
      </p:sp>
      <p:sp>
        <p:nvSpPr>
          <p:cNvPr id="3" name="Content Placeholder 2">
            <a:extLst>
              <a:ext uri="{FF2B5EF4-FFF2-40B4-BE49-F238E27FC236}">
                <a16:creationId xmlns:a16="http://schemas.microsoft.com/office/drawing/2014/main" id="{9C59F1B8-CE88-4340-BE73-16B8976463AB}"/>
              </a:ext>
            </a:extLst>
          </p:cNvPr>
          <p:cNvSpPr>
            <a:spLocks noGrp="1"/>
          </p:cNvSpPr>
          <p:nvPr>
            <p:ph type="subTitle" idx="1"/>
          </p:nvPr>
        </p:nvSpPr>
        <p:spPr>
          <a:xfrm>
            <a:off x="172995" y="667265"/>
            <a:ext cx="8798010" cy="1887023"/>
          </a:xfrm>
        </p:spPr>
        <p:txBody>
          <a:bodyPr/>
          <a:lstStyle/>
          <a:p>
            <a:pPr eaLnBrk="1" hangingPunct="1">
              <a:lnSpc>
                <a:spcPct val="80000"/>
              </a:lnSpc>
            </a:pPr>
            <a:r>
              <a:rPr lang="en-US" altLang="en-US" sz="1800" dirty="0">
                <a:solidFill>
                  <a:srgbClr val="898989"/>
                </a:solidFill>
              </a:rPr>
              <a:t>Good Aid now has </a:t>
            </a:r>
            <a:r>
              <a:rPr lang="en-US" altLang="en-US" sz="1800" dirty="0">
                <a:solidFill>
                  <a:srgbClr val="FF0000"/>
                </a:solidFill>
              </a:rPr>
              <a:t>25</a:t>
            </a:r>
            <a:r>
              <a:rPr lang="en-US" altLang="en-US" sz="1800" dirty="0">
                <a:solidFill>
                  <a:srgbClr val="898989"/>
                </a:solidFill>
              </a:rPr>
              <a:t> minutes to meet everyone and develop and action plan </a:t>
            </a:r>
          </a:p>
          <a:p>
            <a:pPr eaLnBrk="1" hangingPunct="1">
              <a:lnSpc>
                <a:spcPct val="80000"/>
              </a:lnSpc>
            </a:pPr>
            <a:r>
              <a:rPr lang="en-US" altLang="en-US" sz="1800" dirty="0">
                <a:solidFill>
                  <a:srgbClr val="898989"/>
                </a:solidFill>
              </a:rPr>
              <a:t>your time starts now</a:t>
            </a:r>
          </a:p>
          <a:p>
            <a:pPr eaLnBrk="1" hangingPunct="1">
              <a:lnSpc>
                <a:spcPct val="80000"/>
              </a:lnSpc>
            </a:pPr>
            <a:r>
              <a:rPr lang="en-US" altLang="en-US" sz="2400" b="1" dirty="0" err="1">
                <a:solidFill>
                  <a:srgbClr val="898989"/>
                </a:solidFill>
              </a:rPr>
              <a:t>Avez-vous</a:t>
            </a:r>
            <a:r>
              <a:rPr lang="en-US" altLang="en-US" sz="2400" b="1" dirty="0">
                <a:solidFill>
                  <a:srgbClr val="898989"/>
                </a:solidFill>
              </a:rPr>
              <a:t> des questions?</a:t>
            </a:r>
          </a:p>
          <a:p>
            <a:pPr eaLnBrk="1" hangingPunct="1">
              <a:lnSpc>
                <a:spcPct val="80000"/>
              </a:lnSpc>
            </a:pPr>
            <a:r>
              <a:rPr lang="fr-FR" altLang="en-US" sz="2200" dirty="0">
                <a:solidFill>
                  <a:srgbClr val="898989"/>
                </a:solidFill>
              </a:rPr>
              <a:t>Good Aid a maintenant 25 minutes pour rencontrer tout le monde et élaborer un plan d'action</a:t>
            </a:r>
          </a:p>
          <a:p>
            <a:pPr eaLnBrk="1" hangingPunct="1">
              <a:lnSpc>
                <a:spcPct val="80000"/>
              </a:lnSpc>
            </a:pPr>
            <a:r>
              <a:rPr lang="fr-FR" altLang="en-US" sz="2200" dirty="0">
                <a:solidFill>
                  <a:srgbClr val="898989"/>
                </a:solidFill>
              </a:rPr>
              <a:t>votre temps commence maintenant</a:t>
            </a:r>
            <a:endParaRPr lang="en-US" altLang="en-US" sz="2200" dirty="0">
              <a:solidFill>
                <a:srgbClr val="898989"/>
              </a:solidFill>
            </a:endParaRPr>
          </a:p>
        </p:txBody>
      </p:sp>
      <p:sp>
        <p:nvSpPr>
          <p:cNvPr id="4" name="Slide Number Placeholder 3">
            <a:extLst>
              <a:ext uri="{FF2B5EF4-FFF2-40B4-BE49-F238E27FC236}">
                <a16:creationId xmlns:a16="http://schemas.microsoft.com/office/drawing/2014/main" id="{024D8AE5-EF8C-4701-8AF0-148C41C45D15}"/>
              </a:ext>
            </a:extLst>
          </p:cNvPr>
          <p:cNvSpPr>
            <a:spLocks noGrp="1"/>
          </p:cNvSpPr>
          <p:nvPr>
            <p:ph type="sldNum" sz="quarter" idx="12"/>
          </p:nvPr>
        </p:nvSpPr>
        <p:spPr/>
        <p:txBody>
          <a:bodyPr/>
          <a:lstStyle/>
          <a:p>
            <a:pPr>
              <a:defRPr/>
            </a:pPr>
            <a:fld id="{EE5EB7BC-29EB-47B2-9EC6-B6BACD86C75B}" type="slidenum">
              <a:rPr lang="en-US" smtClean="0"/>
              <a:pPr>
                <a:defRPr/>
              </a:pPr>
              <a:t>29</a:t>
            </a:fld>
            <a:endParaRPr lang="en-US"/>
          </a:p>
        </p:txBody>
      </p:sp>
      <p:pic>
        <p:nvPicPr>
          <p:cNvPr id="5" name="Picture 4" descr="Tiko version 4 basic.jpg">
            <a:extLst>
              <a:ext uri="{FF2B5EF4-FFF2-40B4-BE49-F238E27FC236}">
                <a16:creationId xmlns:a16="http://schemas.microsoft.com/office/drawing/2014/main" id="{D76C625D-5C70-4F93-9E58-FA703053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659063"/>
            <a:ext cx="5240338" cy="39385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6045F8E-385A-47F3-A512-BD955E58CFC8}"/>
              </a:ext>
            </a:extLst>
          </p:cNvPr>
          <p:cNvSpPr>
            <a:spLocks noGrp="1"/>
          </p:cNvSpPr>
          <p:nvPr>
            <p:ph type="title"/>
          </p:nvPr>
        </p:nvSpPr>
        <p:spPr>
          <a:xfrm>
            <a:off x="273282" y="3649273"/>
            <a:ext cx="5529416" cy="2628908"/>
          </a:xfrm>
        </p:spPr>
        <p:txBody>
          <a:bodyPr vert="horz" lIns="91440" tIns="45720" rIns="91440" bIns="45720" rtlCol="0" anchor="ctr">
            <a:noAutofit/>
          </a:bodyPr>
          <a:lstStyle/>
          <a:p>
            <a:pPr defTabSz="914400" eaLnBrk="1" hangingPunct="1">
              <a:lnSpc>
                <a:spcPct val="90000"/>
              </a:lnSpc>
            </a:pPr>
            <a:r>
              <a:rPr lang="en-US" sz="2800" kern="1200" dirty="0">
                <a:solidFill>
                  <a:schemeClr val="tx1"/>
                </a:solidFill>
                <a:latin typeface="+mj-lt"/>
                <a:ea typeface="+mj-ea"/>
                <a:cs typeface="+mj-cs"/>
              </a:rPr>
              <a:t>What </a:t>
            </a:r>
            <a:r>
              <a:rPr lang="en-US" sz="2800" dirty="0"/>
              <a:t>do you think a scenario on conflict sensitivity </a:t>
            </a:r>
            <a:r>
              <a:rPr lang="en-US" sz="2800" kern="1200" dirty="0">
                <a:solidFill>
                  <a:schemeClr val="tx1"/>
                </a:solidFill>
                <a:latin typeface="+mj-lt"/>
                <a:ea typeface="+mj-ea"/>
                <a:cs typeface="+mj-cs"/>
              </a:rPr>
              <a:t> will be about?</a:t>
            </a:r>
            <a:r>
              <a:rPr lang="fr-FR" sz="2800" dirty="0"/>
              <a:t> </a:t>
            </a:r>
            <a:r>
              <a:rPr lang="fr-FR" sz="3600" dirty="0"/>
              <a:t>Selon vous, en quoi consistera un scénario de sensibilité aux conflits?</a:t>
            </a: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3952D71-4182-4C6C-9040-D01A158DF706}"/>
              </a:ext>
            </a:extLst>
          </p:cNvPr>
          <p:cNvSpPr>
            <a:spLocks noGrp="1"/>
          </p:cNvSpPr>
          <p:nvPr>
            <p:ph idx="1"/>
          </p:nvPr>
        </p:nvSpPr>
        <p:spPr>
          <a:xfrm>
            <a:off x="6156968" y="4555055"/>
            <a:ext cx="2537450" cy="1723125"/>
          </a:xfrm>
        </p:spPr>
        <p:txBody>
          <a:bodyPr vert="horz" lIns="91440" tIns="45720" rIns="91440" bIns="45720" rtlCol="0" anchor="ctr">
            <a:normAutofit/>
          </a:bodyPr>
          <a:lstStyle/>
          <a:p>
            <a:pPr marL="0" indent="0" algn="ctr" defTabSz="914400" eaLnBrk="1" hangingPunct="1">
              <a:lnSpc>
                <a:spcPct val="90000"/>
              </a:lnSpc>
              <a:spcBef>
                <a:spcPts val="1000"/>
              </a:spcBef>
              <a:buNone/>
            </a:pPr>
            <a:r>
              <a:rPr lang="en-US" sz="2000" kern="1200" dirty="0">
                <a:solidFill>
                  <a:srgbClr val="C00000"/>
                </a:solidFill>
                <a:latin typeface="+mn-lt"/>
                <a:ea typeface="+mn-ea"/>
                <a:cs typeface="+mn-cs"/>
              </a:rPr>
              <a:t>Discuss in pairs</a:t>
            </a:r>
          </a:p>
          <a:p>
            <a:pPr marL="0" indent="0" algn="ctr" defTabSz="914400" eaLnBrk="1" hangingPunct="1">
              <a:lnSpc>
                <a:spcPct val="90000"/>
              </a:lnSpc>
              <a:spcBef>
                <a:spcPts val="1000"/>
              </a:spcBef>
              <a:buNone/>
            </a:pPr>
            <a:r>
              <a:rPr lang="en-US" sz="2800" dirty="0" err="1">
                <a:solidFill>
                  <a:srgbClr val="C00000"/>
                </a:solidFill>
              </a:rPr>
              <a:t>Discuter</a:t>
            </a:r>
            <a:r>
              <a:rPr lang="en-US" sz="2800" dirty="0">
                <a:solidFill>
                  <a:srgbClr val="C00000"/>
                </a:solidFill>
              </a:rPr>
              <a:t> à deux</a:t>
            </a:r>
            <a:endParaRPr lang="en-US" sz="2800" kern="1200" dirty="0">
              <a:solidFill>
                <a:srgbClr val="C00000"/>
              </a:solidFill>
              <a:latin typeface="+mn-lt"/>
              <a:ea typeface="+mn-ea"/>
              <a:cs typeface="+mn-cs"/>
            </a:endParaRP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0E6D66-7230-4D20-8187-A5C246D3A4E4}"/>
              </a:ext>
            </a:extLst>
          </p:cNvPr>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defTabSz="914400">
              <a:lnSpc>
                <a:spcPct val="90000"/>
              </a:lnSpc>
              <a:spcAft>
                <a:spcPts val="600"/>
              </a:spcAft>
              <a:defRPr/>
            </a:pPr>
            <a:fld id="{03FEDADC-150A-4A6B-B72F-9450ECCCDD9C}" type="slidenum">
              <a:rPr lang="en-US" sz="700">
                <a:solidFill>
                  <a:srgbClr val="FFFFFF"/>
                </a:solidFill>
              </a:rPr>
              <a:pPr algn="ctr" defTabSz="914400">
                <a:lnSpc>
                  <a:spcPct val="90000"/>
                </a:lnSpc>
                <a:spcAft>
                  <a:spcPts val="600"/>
                </a:spcAft>
                <a:defRPr/>
              </a:pPr>
              <a:t>3</a:t>
            </a:fld>
            <a:endParaRPr lang="en-US" sz="700">
              <a:solidFill>
                <a:srgbClr val="FFFFFF"/>
              </a:solidFill>
            </a:endParaRPr>
          </a:p>
        </p:txBody>
      </p:sp>
    </p:spTree>
    <p:extLst>
      <p:ext uri="{BB962C8B-B14F-4D97-AF65-F5344CB8AC3E}">
        <p14:creationId xmlns:p14="http://schemas.microsoft.com/office/powerpoint/2010/main" val="11750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093C1E5-CF0D-4F87-924B-927FE7A14CC5}"/>
              </a:ext>
            </a:extLst>
          </p:cNvPr>
          <p:cNvSpPr>
            <a:spLocks noGrp="1"/>
          </p:cNvSpPr>
          <p:nvPr>
            <p:ph type="ctrTitle"/>
          </p:nvPr>
        </p:nvSpPr>
        <p:spPr>
          <a:xfrm>
            <a:off x="685800" y="98425"/>
            <a:ext cx="7772400" cy="1470025"/>
          </a:xfrm>
        </p:spPr>
        <p:txBody>
          <a:bodyPr/>
          <a:lstStyle/>
          <a:p>
            <a:pPr eaLnBrk="1" hangingPunct="1"/>
            <a:r>
              <a:rPr lang="en-US" altLang="en-US" sz="3600" dirty="0"/>
              <a:t>Welcome Back!</a:t>
            </a:r>
            <a:br>
              <a:rPr lang="en-US" altLang="en-US" dirty="0"/>
            </a:br>
            <a:r>
              <a:rPr lang="en-US" altLang="en-US" dirty="0" err="1"/>
              <a:t>Bienvenue</a:t>
            </a:r>
            <a:r>
              <a:rPr lang="en-US" altLang="en-US" dirty="0"/>
              <a:t> à </a:t>
            </a:r>
            <a:r>
              <a:rPr lang="en-US" altLang="en-US" dirty="0" err="1"/>
              <a:t>tous</a:t>
            </a:r>
            <a:r>
              <a:rPr lang="en-US" altLang="en-US" dirty="0"/>
              <a:t>!</a:t>
            </a:r>
            <a:br>
              <a:rPr lang="en-US" altLang="en-US" dirty="0"/>
            </a:br>
            <a:endParaRPr lang="en-US" altLang="en-US" sz="3200" dirty="0"/>
          </a:p>
        </p:txBody>
      </p:sp>
      <p:sp>
        <p:nvSpPr>
          <p:cNvPr id="3" name="Content Placeholder 2">
            <a:extLst>
              <a:ext uri="{FF2B5EF4-FFF2-40B4-BE49-F238E27FC236}">
                <a16:creationId xmlns:a16="http://schemas.microsoft.com/office/drawing/2014/main" id="{016F850A-2E82-4E86-B2F8-4AB54930BD9F}"/>
              </a:ext>
            </a:extLst>
          </p:cNvPr>
          <p:cNvSpPr>
            <a:spLocks noGrp="1"/>
          </p:cNvSpPr>
          <p:nvPr>
            <p:ph type="subTitle" idx="1"/>
          </p:nvPr>
        </p:nvSpPr>
        <p:spPr>
          <a:xfrm>
            <a:off x="685800" y="1450975"/>
            <a:ext cx="7635875" cy="1089025"/>
          </a:xfrm>
        </p:spPr>
        <p:txBody>
          <a:bodyPr/>
          <a:lstStyle/>
          <a:p>
            <a:pPr eaLnBrk="1" hangingPunct="1">
              <a:lnSpc>
                <a:spcPct val="80000"/>
              </a:lnSpc>
            </a:pPr>
            <a:r>
              <a:rPr lang="en-US" altLang="en-US" sz="1600" dirty="0">
                <a:solidFill>
                  <a:srgbClr val="898989"/>
                </a:solidFill>
              </a:rPr>
              <a:t>The </a:t>
            </a:r>
            <a:r>
              <a:rPr lang="en-US" altLang="en-US" sz="1600" dirty="0">
                <a:solidFill>
                  <a:srgbClr val="77933C"/>
                </a:solidFill>
              </a:rPr>
              <a:t>Good</a:t>
            </a:r>
            <a:r>
              <a:rPr lang="en-US" altLang="en-US" sz="1600" dirty="0">
                <a:solidFill>
                  <a:srgbClr val="E46C0A"/>
                </a:solidFill>
              </a:rPr>
              <a:t>Aid</a:t>
            </a:r>
            <a:r>
              <a:rPr lang="en-US" altLang="en-US" sz="1600" dirty="0">
                <a:solidFill>
                  <a:srgbClr val="898989"/>
                </a:solidFill>
              </a:rPr>
              <a:t> team has</a:t>
            </a:r>
            <a:r>
              <a:rPr lang="en-US" altLang="en-US" sz="1600" dirty="0">
                <a:solidFill>
                  <a:srgbClr val="FF0000"/>
                </a:solidFill>
              </a:rPr>
              <a:t> 5 </a:t>
            </a:r>
            <a:r>
              <a:rPr lang="en-US" altLang="en-US" sz="1600" dirty="0">
                <a:solidFill>
                  <a:srgbClr val="898989"/>
                </a:solidFill>
              </a:rPr>
              <a:t>minutes to present its action plan to the group</a:t>
            </a:r>
          </a:p>
          <a:p>
            <a:pPr eaLnBrk="1" hangingPunct="1">
              <a:lnSpc>
                <a:spcPct val="80000"/>
              </a:lnSpc>
            </a:pPr>
            <a:r>
              <a:rPr lang="fr-FR" altLang="en-US" sz="2000" dirty="0">
                <a:solidFill>
                  <a:srgbClr val="898989"/>
                </a:solidFill>
              </a:rPr>
              <a:t>L'équipe GoodAid dispose de 5 minutes pour présenter son plan d'action au groupe.</a:t>
            </a:r>
            <a:r>
              <a:rPr lang="en-US" altLang="en-US" sz="2000" dirty="0">
                <a:solidFill>
                  <a:srgbClr val="898989"/>
                </a:solidFill>
              </a:rPr>
              <a:t> </a:t>
            </a:r>
          </a:p>
        </p:txBody>
      </p:sp>
      <p:sp>
        <p:nvSpPr>
          <p:cNvPr id="4" name="Slide Number Placeholder 3">
            <a:extLst>
              <a:ext uri="{FF2B5EF4-FFF2-40B4-BE49-F238E27FC236}">
                <a16:creationId xmlns:a16="http://schemas.microsoft.com/office/drawing/2014/main" id="{FF0C5847-F308-4275-8F68-C4BC6FB97141}"/>
              </a:ext>
            </a:extLst>
          </p:cNvPr>
          <p:cNvSpPr>
            <a:spLocks noGrp="1"/>
          </p:cNvSpPr>
          <p:nvPr>
            <p:ph type="sldNum" sz="quarter" idx="12"/>
          </p:nvPr>
        </p:nvSpPr>
        <p:spPr/>
        <p:txBody>
          <a:bodyPr/>
          <a:lstStyle/>
          <a:p>
            <a:pPr>
              <a:defRPr/>
            </a:pPr>
            <a:fld id="{6E77354B-F904-43AD-8FC9-304EA255F9CB}" type="slidenum">
              <a:rPr lang="en-US" smtClean="0"/>
              <a:pPr>
                <a:defRPr/>
              </a:pPr>
              <a:t>30</a:t>
            </a:fld>
            <a:endParaRPr lang="en-US"/>
          </a:p>
        </p:txBody>
      </p:sp>
      <p:pic>
        <p:nvPicPr>
          <p:cNvPr id="5" name="Picture 4" descr="Tiko version 4 basic.jpg">
            <a:extLst>
              <a:ext uri="{FF2B5EF4-FFF2-40B4-BE49-F238E27FC236}">
                <a16:creationId xmlns:a16="http://schemas.microsoft.com/office/drawing/2014/main" id="{F5B6C961-E77D-4008-83C3-A44435707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255838"/>
            <a:ext cx="5240338" cy="39385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381B02-33E9-4DF2-B86F-3573B79D32A9}"/>
              </a:ext>
            </a:extLst>
          </p:cNvPr>
          <p:cNvSpPr>
            <a:spLocks noGrp="1"/>
          </p:cNvSpPr>
          <p:nvPr>
            <p:ph type="ctrTitle"/>
          </p:nvPr>
        </p:nvSpPr>
        <p:spPr>
          <a:xfrm>
            <a:off x="685800" y="366713"/>
            <a:ext cx="7772400" cy="873125"/>
          </a:xfrm>
        </p:spPr>
        <p:txBody>
          <a:bodyPr>
            <a:normAutofit fontScale="90000"/>
          </a:bodyPr>
          <a:lstStyle/>
          <a:p>
            <a:pPr eaLnBrk="1" hangingPunct="1">
              <a:defRPr/>
            </a:pPr>
            <a:r>
              <a:rPr lang="en-US" sz="3600" dirty="0"/>
              <a:t>Representatives</a:t>
            </a:r>
            <a:br>
              <a:rPr lang="en-US" dirty="0"/>
            </a:br>
            <a:r>
              <a:rPr lang="en-US" dirty="0"/>
              <a:t>Des </a:t>
            </a:r>
            <a:r>
              <a:rPr lang="en-US" dirty="0" err="1"/>
              <a:t>représentants</a:t>
            </a:r>
            <a:endParaRPr lang="en-US" dirty="0"/>
          </a:p>
        </p:txBody>
      </p:sp>
      <p:sp>
        <p:nvSpPr>
          <p:cNvPr id="60419" name="Subtitle 6">
            <a:extLst>
              <a:ext uri="{FF2B5EF4-FFF2-40B4-BE49-F238E27FC236}">
                <a16:creationId xmlns:a16="http://schemas.microsoft.com/office/drawing/2014/main" id="{BF8B0D2C-026D-4579-8461-42CB970167A6}"/>
              </a:ext>
            </a:extLst>
          </p:cNvPr>
          <p:cNvSpPr>
            <a:spLocks noGrp="1"/>
          </p:cNvSpPr>
          <p:nvPr>
            <p:ph type="subTitle" idx="1"/>
          </p:nvPr>
        </p:nvSpPr>
        <p:spPr>
          <a:xfrm>
            <a:off x="0" y="1435100"/>
            <a:ext cx="9144000" cy="1897063"/>
          </a:xfrm>
        </p:spPr>
        <p:txBody>
          <a:bodyPr/>
          <a:lstStyle/>
          <a:p>
            <a:pPr eaLnBrk="1" hangingPunct="1">
              <a:lnSpc>
                <a:spcPct val="80000"/>
              </a:lnSpc>
            </a:pPr>
            <a:r>
              <a:rPr lang="en-US" altLang="en-US" sz="1600" dirty="0">
                <a:solidFill>
                  <a:srgbClr val="898989"/>
                </a:solidFill>
              </a:rPr>
              <a:t>Please decide if the </a:t>
            </a:r>
            <a:r>
              <a:rPr lang="en-US" altLang="en-US" sz="1600" b="1" dirty="0">
                <a:solidFill>
                  <a:srgbClr val="77933C"/>
                </a:solidFill>
              </a:rPr>
              <a:t>Good</a:t>
            </a:r>
            <a:r>
              <a:rPr lang="en-US" altLang="en-US" sz="1600" b="1" dirty="0">
                <a:solidFill>
                  <a:srgbClr val="E46C0A"/>
                </a:solidFill>
              </a:rPr>
              <a:t>Aid</a:t>
            </a:r>
            <a:r>
              <a:rPr lang="en-US" altLang="en-US" sz="1600" dirty="0">
                <a:solidFill>
                  <a:srgbClr val="E46C0A"/>
                </a:solidFill>
              </a:rPr>
              <a:t> </a:t>
            </a:r>
            <a:r>
              <a:rPr lang="en-US" altLang="en-US" sz="1600" dirty="0">
                <a:solidFill>
                  <a:srgbClr val="898989"/>
                </a:solidFill>
              </a:rPr>
              <a:t>project can operate in your area. </a:t>
            </a:r>
          </a:p>
          <a:p>
            <a:pPr eaLnBrk="1" hangingPunct="1">
              <a:lnSpc>
                <a:spcPct val="80000"/>
              </a:lnSpc>
            </a:pPr>
            <a:endParaRPr lang="en-US" altLang="en-US" sz="1600" dirty="0">
              <a:solidFill>
                <a:srgbClr val="898989"/>
              </a:solidFill>
            </a:endParaRPr>
          </a:p>
          <a:p>
            <a:pPr eaLnBrk="1" hangingPunct="1">
              <a:lnSpc>
                <a:spcPct val="80000"/>
              </a:lnSpc>
            </a:pPr>
            <a:r>
              <a:rPr lang="en-US" altLang="en-US" sz="1600" dirty="0">
                <a:solidFill>
                  <a:srgbClr val="898989"/>
                </a:solidFill>
              </a:rPr>
              <a:t>You must give a valid reason for your decision.</a:t>
            </a:r>
          </a:p>
          <a:p>
            <a:pPr eaLnBrk="1" hangingPunct="1">
              <a:lnSpc>
                <a:spcPct val="80000"/>
              </a:lnSpc>
            </a:pPr>
            <a:r>
              <a:rPr lang="fr-FR" altLang="en-US" sz="1800" dirty="0">
                <a:solidFill>
                  <a:srgbClr val="000000"/>
                </a:solidFill>
              </a:rPr>
              <a:t>Veuillez décider si le projet GoodAid peut intervenir dans votre région.</a:t>
            </a:r>
          </a:p>
          <a:p>
            <a:pPr eaLnBrk="1" hangingPunct="1">
              <a:lnSpc>
                <a:spcPct val="80000"/>
              </a:lnSpc>
            </a:pPr>
            <a:endParaRPr lang="fr-FR" altLang="en-US" sz="1800" dirty="0">
              <a:solidFill>
                <a:srgbClr val="000000"/>
              </a:solidFill>
            </a:endParaRPr>
          </a:p>
          <a:p>
            <a:pPr eaLnBrk="1" hangingPunct="1">
              <a:lnSpc>
                <a:spcPct val="80000"/>
              </a:lnSpc>
            </a:pPr>
            <a:r>
              <a:rPr lang="fr-FR" altLang="en-US" sz="1800" dirty="0">
                <a:solidFill>
                  <a:srgbClr val="000000"/>
                </a:solidFill>
              </a:rPr>
              <a:t>Vous devez donner une raison valable à votre décision.</a:t>
            </a:r>
            <a:endParaRPr lang="en-US" altLang="en-US" sz="1800" dirty="0">
              <a:solidFill>
                <a:srgbClr val="000000"/>
              </a:solidFill>
            </a:endParaRPr>
          </a:p>
        </p:txBody>
      </p:sp>
      <p:sp>
        <p:nvSpPr>
          <p:cNvPr id="2" name="Slide Number Placeholder 1">
            <a:extLst>
              <a:ext uri="{FF2B5EF4-FFF2-40B4-BE49-F238E27FC236}">
                <a16:creationId xmlns:a16="http://schemas.microsoft.com/office/drawing/2014/main" id="{4E108DFD-036A-4782-96BA-A9C29849B073}"/>
              </a:ext>
            </a:extLst>
          </p:cNvPr>
          <p:cNvSpPr>
            <a:spLocks noGrp="1"/>
          </p:cNvSpPr>
          <p:nvPr>
            <p:ph type="sldNum" sz="quarter" idx="12"/>
          </p:nvPr>
        </p:nvSpPr>
        <p:spPr/>
        <p:txBody>
          <a:bodyPr/>
          <a:lstStyle/>
          <a:p>
            <a:pPr>
              <a:defRPr/>
            </a:pPr>
            <a:fld id="{932886A0-DBAB-472A-9811-9C1E68E644D1}" type="slidenum">
              <a:rPr lang="en-US" smtClean="0"/>
              <a:pPr>
                <a:defRPr/>
              </a:pPr>
              <a:t>31</a:t>
            </a:fld>
            <a:endParaRPr lang="en-US"/>
          </a:p>
        </p:txBody>
      </p:sp>
      <p:pic>
        <p:nvPicPr>
          <p:cNvPr id="5" name="Picture 4" descr="Tiko version 4 basic.jpg">
            <a:extLst>
              <a:ext uri="{FF2B5EF4-FFF2-40B4-BE49-F238E27FC236}">
                <a16:creationId xmlns:a16="http://schemas.microsoft.com/office/drawing/2014/main" id="{F02A90CC-94C9-498C-8173-6368A95F0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3433763"/>
            <a:ext cx="4210050" cy="31638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F96E-3E44-4139-85AD-F4F62BB7D4AE}"/>
              </a:ext>
            </a:extLst>
          </p:cNvPr>
          <p:cNvSpPr>
            <a:spLocks noGrp="1"/>
          </p:cNvSpPr>
          <p:nvPr>
            <p:ph type="title"/>
          </p:nvPr>
        </p:nvSpPr>
        <p:spPr>
          <a:xfrm>
            <a:off x="457200" y="136525"/>
            <a:ext cx="8229600" cy="1463675"/>
          </a:xfrm>
        </p:spPr>
        <p:txBody>
          <a:bodyPr>
            <a:normAutofit fontScale="90000"/>
          </a:bodyPr>
          <a:lstStyle/>
          <a:p>
            <a:pPr eaLnBrk="1" hangingPunct="1">
              <a:defRPr/>
            </a:pPr>
            <a:r>
              <a:rPr lang="en-US" sz="3600" dirty="0"/>
              <a:t>Debrief </a:t>
            </a:r>
            <a:r>
              <a:rPr lang="en-GB" sz="3600" dirty="0"/>
              <a:t>/</a:t>
            </a:r>
            <a:br>
              <a:rPr lang="en-GB" dirty="0"/>
            </a:br>
            <a:r>
              <a:rPr lang="en-GB" dirty="0" err="1"/>
              <a:t>Compte</a:t>
            </a:r>
            <a:r>
              <a:rPr lang="en-GB" dirty="0"/>
              <a:t> </a:t>
            </a:r>
            <a:r>
              <a:rPr lang="en-GB" dirty="0" err="1"/>
              <a:t>rendu</a:t>
            </a:r>
            <a:br>
              <a:rPr lang="en-US" dirty="0"/>
            </a:br>
            <a:br>
              <a:rPr lang="en-US" sz="2700" dirty="0">
                <a:solidFill>
                  <a:srgbClr val="558ED5"/>
                </a:solidFill>
              </a:rPr>
            </a:br>
            <a:endParaRPr lang="en-US" sz="2700" dirty="0"/>
          </a:p>
        </p:txBody>
      </p:sp>
      <p:sp>
        <p:nvSpPr>
          <p:cNvPr id="62467" name="Content Placeholder 2">
            <a:extLst>
              <a:ext uri="{FF2B5EF4-FFF2-40B4-BE49-F238E27FC236}">
                <a16:creationId xmlns:a16="http://schemas.microsoft.com/office/drawing/2014/main" id="{227AC246-1E16-4611-992C-9C0AF018F6BF}"/>
              </a:ext>
            </a:extLst>
          </p:cNvPr>
          <p:cNvSpPr>
            <a:spLocks noGrp="1"/>
          </p:cNvSpPr>
          <p:nvPr>
            <p:ph idx="1"/>
          </p:nvPr>
        </p:nvSpPr>
        <p:spPr>
          <a:xfrm>
            <a:off x="457200" y="1600200"/>
            <a:ext cx="8229600" cy="2195513"/>
          </a:xfrm>
        </p:spPr>
        <p:txBody>
          <a:bodyPr/>
          <a:lstStyle/>
          <a:p>
            <a:pPr marL="0" indent="0" eaLnBrk="1" hangingPunct="1">
              <a:buFont typeface="Arial" panose="020B0604020202020204" pitchFamily="34" charset="0"/>
              <a:buNone/>
            </a:pPr>
            <a:endParaRPr lang="en-US" altLang="en-US"/>
          </a:p>
          <a:p>
            <a:pPr marL="0" indent="0" eaLnBrk="1" hangingPunct="1">
              <a:buFont typeface="Arial" panose="020B0604020202020204" pitchFamily="34" charset="0"/>
              <a:buNone/>
            </a:pPr>
            <a:endParaRPr lang="en-US" altLang="en-US"/>
          </a:p>
        </p:txBody>
      </p:sp>
      <p:sp>
        <p:nvSpPr>
          <p:cNvPr id="5" name="TextBox 4">
            <a:extLst>
              <a:ext uri="{FF2B5EF4-FFF2-40B4-BE49-F238E27FC236}">
                <a16:creationId xmlns:a16="http://schemas.microsoft.com/office/drawing/2014/main" id="{B8F3D30D-F9E1-4962-82EC-5456800CE599}"/>
              </a:ext>
            </a:extLst>
          </p:cNvPr>
          <p:cNvSpPr txBox="1">
            <a:spLocks noChangeArrowheads="1"/>
          </p:cNvSpPr>
          <p:nvPr/>
        </p:nvSpPr>
        <p:spPr bwMode="auto">
          <a:xfrm>
            <a:off x="197708" y="1481138"/>
            <a:ext cx="863737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600" dirty="0"/>
              <a:t>Did </a:t>
            </a:r>
            <a:r>
              <a:rPr lang="en-US" altLang="en-US" sz="1600" dirty="0">
                <a:solidFill>
                  <a:srgbClr val="77933C"/>
                </a:solidFill>
              </a:rPr>
              <a:t>Good</a:t>
            </a:r>
            <a:r>
              <a:rPr lang="en-US" altLang="en-US" sz="1600" dirty="0">
                <a:solidFill>
                  <a:srgbClr val="E46C0A"/>
                </a:solidFill>
              </a:rPr>
              <a:t> Aid </a:t>
            </a:r>
            <a:r>
              <a:rPr lang="en-US" altLang="en-US" sz="1600" dirty="0">
                <a:solidFill>
                  <a:srgbClr val="000000"/>
                </a:solidFill>
              </a:rPr>
              <a:t>get permission to operate in all areas of </a:t>
            </a:r>
            <a:r>
              <a:rPr lang="en-US" altLang="en-US" sz="1600" dirty="0" err="1">
                <a:solidFill>
                  <a:srgbClr val="000000"/>
                </a:solidFill>
              </a:rPr>
              <a:t>Tiko</a:t>
            </a:r>
            <a:r>
              <a:rPr lang="en-US" altLang="en-US" sz="1600" dirty="0">
                <a:solidFill>
                  <a:srgbClr val="000000"/>
                </a:solidFill>
              </a:rPr>
              <a:t>?</a:t>
            </a:r>
          </a:p>
          <a:p>
            <a:pPr>
              <a:spcBef>
                <a:spcPct val="0"/>
              </a:spcBef>
              <a:buFontTx/>
              <a:buNone/>
            </a:pPr>
            <a:endParaRPr lang="en-US" altLang="en-US" sz="1600" dirty="0">
              <a:solidFill>
                <a:srgbClr val="000000"/>
              </a:solidFill>
            </a:endParaRPr>
          </a:p>
          <a:p>
            <a:pPr>
              <a:spcBef>
                <a:spcPct val="0"/>
              </a:spcBef>
            </a:pPr>
            <a:r>
              <a:rPr lang="en-US" altLang="en-US" sz="1600" dirty="0">
                <a:solidFill>
                  <a:srgbClr val="000000"/>
                </a:solidFill>
              </a:rPr>
              <a:t>What were the challenges ?</a:t>
            </a:r>
          </a:p>
          <a:p>
            <a:pPr>
              <a:spcBef>
                <a:spcPct val="0"/>
              </a:spcBef>
            </a:pPr>
            <a:endParaRPr lang="en-US" altLang="en-US" sz="1600" dirty="0">
              <a:solidFill>
                <a:srgbClr val="000000"/>
              </a:solidFill>
            </a:endParaRPr>
          </a:p>
          <a:p>
            <a:pPr>
              <a:spcBef>
                <a:spcPct val="0"/>
              </a:spcBef>
            </a:pPr>
            <a:r>
              <a:rPr lang="en-US" altLang="en-US" sz="1600" dirty="0">
                <a:solidFill>
                  <a:srgbClr val="000000"/>
                </a:solidFill>
              </a:rPr>
              <a:t>What did we learn from the role play?</a:t>
            </a:r>
          </a:p>
          <a:p>
            <a:pPr>
              <a:spcBef>
                <a:spcPct val="0"/>
              </a:spcBef>
            </a:pPr>
            <a:endParaRPr lang="en-US" altLang="en-US" sz="1600" dirty="0">
              <a:solidFill>
                <a:srgbClr val="000000"/>
              </a:solidFill>
            </a:endParaRPr>
          </a:p>
          <a:p>
            <a:pPr>
              <a:spcBef>
                <a:spcPct val="0"/>
              </a:spcBef>
            </a:pPr>
            <a:r>
              <a:rPr lang="en-US" altLang="en-US" sz="1600" dirty="0">
                <a:solidFill>
                  <a:srgbClr val="000000"/>
                </a:solidFill>
              </a:rPr>
              <a:t>Do you think the Good Aid Team was Conflict Sensitive?</a:t>
            </a:r>
          </a:p>
          <a:p>
            <a:pPr>
              <a:spcBef>
                <a:spcPct val="0"/>
              </a:spcBef>
            </a:pPr>
            <a:r>
              <a:rPr lang="en-US" altLang="en-US" sz="1600" dirty="0">
                <a:solidFill>
                  <a:srgbClr val="000000"/>
                </a:solidFill>
              </a:rPr>
              <a:t>If not why not? If yes, what made their work conflict sensitive?</a:t>
            </a:r>
          </a:p>
          <a:p>
            <a:pPr>
              <a:spcBef>
                <a:spcPct val="0"/>
              </a:spcBef>
            </a:pPr>
            <a:endParaRPr lang="en-US" altLang="en-US" sz="2000" dirty="0">
              <a:solidFill>
                <a:srgbClr val="000000"/>
              </a:solidFill>
            </a:endParaRPr>
          </a:p>
          <a:p>
            <a:pPr>
              <a:spcBef>
                <a:spcPct val="0"/>
              </a:spcBef>
            </a:pPr>
            <a:r>
              <a:rPr lang="fr-FR" altLang="en-US" sz="2000" dirty="0">
                <a:solidFill>
                  <a:srgbClr val="000000"/>
                </a:solidFill>
              </a:rPr>
              <a:t>GoodAid a-t-il obtenu l'autorisation d‘intervenir toutes les zones de Tiko?</a:t>
            </a:r>
          </a:p>
          <a:p>
            <a:pPr>
              <a:spcBef>
                <a:spcPct val="0"/>
              </a:spcBef>
            </a:pPr>
            <a:endParaRPr lang="fr-FR" altLang="en-US" sz="2000" dirty="0">
              <a:solidFill>
                <a:srgbClr val="000000"/>
              </a:solidFill>
            </a:endParaRPr>
          </a:p>
          <a:p>
            <a:pPr>
              <a:spcBef>
                <a:spcPct val="0"/>
              </a:spcBef>
            </a:pPr>
            <a:r>
              <a:rPr lang="fr-FR" altLang="en-US" sz="2000" dirty="0">
                <a:solidFill>
                  <a:srgbClr val="000000"/>
                </a:solidFill>
              </a:rPr>
              <a:t>Quels ont été les défis?</a:t>
            </a:r>
          </a:p>
          <a:p>
            <a:pPr>
              <a:spcBef>
                <a:spcPct val="0"/>
              </a:spcBef>
            </a:pPr>
            <a:endParaRPr lang="fr-FR" altLang="en-US" sz="2000" dirty="0">
              <a:solidFill>
                <a:srgbClr val="000000"/>
              </a:solidFill>
            </a:endParaRPr>
          </a:p>
          <a:p>
            <a:pPr>
              <a:spcBef>
                <a:spcPct val="0"/>
              </a:spcBef>
            </a:pPr>
            <a:r>
              <a:rPr lang="fr-FR" altLang="en-US" sz="2000" dirty="0">
                <a:solidFill>
                  <a:srgbClr val="000000"/>
                </a:solidFill>
              </a:rPr>
              <a:t>Qu'avez-vous appris du jeu de rôle?</a:t>
            </a:r>
          </a:p>
          <a:p>
            <a:pPr>
              <a:spcBef>
                <a:spcPct val="0"/>
              </a:spcBef>
            </a:pPr>
            <a:endParaRPr lang="fr-FR" altLang="en-US" sz="2000" dirty="0">
              <a:solidFill>
                <a:srgbClr val="000000"/>
              </a:solidFill>
            </a:endParaRPr>
          </a:p>
          <a:p>
            <a:pPr>
              <a:spcBef>
                <a:spcPct val="0"/>
              </a:spcBef>
            </a:pPr>
            <a:r>
              <a:rPr lang="fr-FR" altLang="en-US" sz="2000" dirty="0">
                <a:solidFill>
                  <a:srgbClr val="000000"/>
                </a:solidFill>
              </a:rPr>
              <a:t>Pensez-vous que l'équipe Good Aid était sensible aux conflits?</a:t>
            </a:r>
          </a:p>
          <a:p>
            <a:pPr>
              <a:spcBef>
                <a:spcPct val="0"/>
              </a:spcBef>
            </a:pPr>
            <a:r>
              <a:rPr lang="fr-FR" altLang="en-US" sz="2000" dirty="0">
                <a:solidFill>
                  <a:srgbClr val="000000"/>
                </a:solidFill>
              </a:rPr>
              <a:t>Si non pourquoi ? Si oui, qu'est-ce qui a rendu leur travail sensible aux conflits?</a:t>
            </a:r>
            <a:endParaRPr lang="en-US" altLang="en-US" sz="2000" dirty="0">
              <a:solidFill>
                <a:srgbClr val="000000"/>
              </a:solidFill>
            </a:endParaRPr>
          </a:p>
        </p:txBody>
      </p:sp>
      <p:sp>
        <p:nvSpPr>
          <p:cNvPr id="4" name="Slide Number Placeholder 3">
            <a:extLst>
              <a:ext uri="{FF2B5EF4-FFF2-40B4-BE49-F238E27FC236}">
                <a16:creationId xmlns:a16="http://schemas.microsoft.com/office/drawing/2014/main" id="{09F1DDAF-BBAC-48B9-AB70-93D76D5D8E72}"/>
              </a:ext>
            </a:extLst>
          </p:cNvPr>
          <p:cNvSpPr>
            <a:spLocks noGrp="1"/>
          </p:cNvSpPr>
          <p:nvPr>
            <p:ph type="sldNum" sz="quarter" idx="12"/>
          </p:nvPr>
        </p:nvSpPr>
        <p:spPr/>
        <p:txBody>
          <a:bodyPr/>
          <a:lstStyle/>
          <a:p>
            <a:pPr>
              <a:defRPr/>
            </a:pPr>
            <a:fld id="{FE7499A4-88A5-4E67-A667-2C7187A20A5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ssolve">
                                      <p:cBhvr>
                                        <p:cTn id="16" dur="500"/>
                                        <p:tgtEl>
                                          <p:spTgt spid="5">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500"/>
                                        <p:tgtEl>
                                          <p:spTgt spid="5">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dissolve">
                                      <p:cBhvr>
                                        <p:cTn id="22" dur="500"/>
                                        <p:tgtEl>
                                          <p:spTgt spid="5">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animEffect transition="in" filter="dissolve">
                                      <p:cBhvr>
                                        <p:cTn id="25" dur="500"/>
                                        <p:tgtEl>
                                          <p:spTgt spid="5">
                                            <p:txEl>
                                              <p:pRg st="16" end="1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dissolve">
                                      <p:cBhvr>
                                        <p:cTn id="28" dur="500"/>
                                        <p:tgtEl>
                                          <p:spTgt spid="5">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dissolve">
                                      <p:cBhvr>
                                        <p:cTn id="31" dur="500"/>
                                        <p:tgtEl>
                                          <p:spTgt spid="5">
                                            <p:txEl>
                                              <p:pRg st="11" end="1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
                                            <p:txEl>
                                              <p:pRg st="13" end="13"/>
                                            </p:txEl>
                                          </p:spTgt>
                                        </p:tgtEl>
                                        <p:attrNameLst>
                                          <p:attrName>style.visibility</p:attrName>
                                        </p:attrNameLst>
                                      </p:cBhvr>
                                      <p:to>
                                        <p:strVal val="visible"/>
                                      </p:to>
                                    </p:set>
                                    <p:animEffect transition="in" filter="dissolve">
                                      <p:cBhvr>
                                        <p:cTn id="34" dur="500"/>
                                        <p:tgtEl>
                                          <p:spTgt spid="5">
                                            <p:txEl>
                                              <p:pRg st="13" end="1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animEffect transition="in" filter="dissolve">
                                      <p:cBhvr>
                                        <p:cTn id="37"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141A-B330-476B-B056-D552EA39CC3C}"/>
              </a:ext>
            </a:extLst>
          </p:cNvPr>
          <p:cNvSpPr>
            <a:spLocks noGrp="1"/>
          </p:cNvSpPr>
          <p:nvPr>
            <p:ph type="title"/>
          </p:nvPr>
        </p:nvSpPr>
        <p:spPr>
          <a:xfrm>
            <a:off x="457200" y="33981"/>
            <a:ext cx="8229600" cy="1143000"/>
          </a:xfrm>
        </p:spPr>
        <p:txBody>
          <a:bodyPr>
            <a:normAutofit fontScale="90000"/>
          </a:bodyPr>
          <a:lstStyle/>
          <a:p>
            <a:pPr eaLnBrk="1" hangingPunct="1">
              <a:defRPr/>
            </a:pPr>
            <a:r>
              <a:rPr lang="en-US" altLang="en-US" sz="2700" dirty="0"/>
              <a:t>Can you answer these questions?</a:t>
            </a:r>
            <a:br>
              <a:rPr lang="en-US" altLang="en-US" sz="3200" dirty="0"/>
            </a:br>
            <a:r>
              <a:rPr lang="fr-FR" altLang="en-US" sz="3200" b="1" dirty="0"/>
              <a:t>Pouvez-tu répondre a ces questions?</a:t>
            </a:r>
            <a:br>
              <a:rPr lang="en-US" altLang="en-US" sz="4000" dirty="0"/>
            </a:br>
            <a:endParaRPr lang="en-US" altLang="en-US" sz="3200" dirty="0">
              <a:latin typeface="Zawgyi-One" charset="0"/>
              <a:ea typeface="Zawgyi-One" charset="0"/>
              <a:cs typeface="Zawgyi-One" charset="0"/>
            </a:endParaRPr>
          </a:p>
        </p:txBody>
      </p:sp>
      <p:sp>
        <p:nvSpPr>
          <p:cNvPr id="3" name="Content Placeholder 2">
            <a:extLst>
              <a:ext uri="{FF2B5EF4-FFF2-40B4-BE49-F238E27FC236}">
                <a16:creationId xmlns:a16="http://schemas.microsoft.com/office/drawing/2014/main" id="{13BBAAF2-EF9E-4810-B490-D020A9CCCB78}"/>
              </a:ext>
            </a:extLst>
          </p:cNvPr>
          <p:cNvSpPr>
            <a:spLocks noGrp="1"/>
          </p:cNvSpPr>
          <p:nvPr>
            <p:ph idx="1"/>
          </p:nvPr>
        </p:nvSpPr>
        <p:spPr>
          <a:xfrm>
            <a:off x="234778" y="605481"/>
            <a:ext cx="8909222" cy="5520683"/>
          </a:xfrm>
        </p:spPr>
        <p:txBody>
          <a:bodyPr/>
          <a:lstStyle/>
          <a:p>
            <a:pPr eaLnBrk="1" hangingPunct="1">
              <a:lnSpc>
                <a:spcPct val="80000"/>
              </a:lnSpc>
            </a:pPr>
            <a:endParaRPr lang="en-US" altLang="en-US" sz="2400" dirty="0"/>
          </a:p>
          <a:p>
            <a:pPr eaLnBrk="1" hangingPunct="1">
              <a:lnSpc>
                <a:spcPct val="80000"/>
              </a:lnSpc>
              <a:buFont typeface="Arial" panose="020B0604020202020204" pitchFamily="34" charset="0"/>
              <a:buNone/>
            </a:pPr>
            <a:r>
              <a:rPr lang="en-US" altLang="en-US" sz="2400" dirty="0"/>
              <a:t>Taking into consideration the role play:</a:t>
            </a:r>
          </a:p>
          <a:p>
            <a:pPr eaLnBrk="1" hangingPunct="1">
              <a:lnSpc>
                <a:spcPct val="80000"/>
              </a:lnSpc>
            </a:pPr>
            <a:endParaRPr lang="en-US" altLang="en-US" sz="2400" dirty="0"/>
          </a:p>
          <a:p>
            <a:pPr eaLnBrk="1" hangingPunct="1">
              <a:lnSpc>
                <a:spcPct val="80000"/>
              </a:lnSpc>
            </a:pPr>
            <a:r>
              <a:rPr lang="en-US" altLang="en-US" sz="2400" dirty="0"/>
              <a:t>What does conflict sensitivity mean to us as DCA staff?</a:t>
            </a:r>
          </a:p>
          <a:p>
            <a:pPr eaLnBrk="1" hangingPunct="1">
              <a:buFont typeface="Arial" panose="020B0604020202020204" pitchFamily="34" charset="0"/>
              <a:buNone/>
            </a:pPr>
            <a:endParaRPr lang="en-US" altLang="en-US" sz="1800" dirty="0">
              <a:solidFill>
                <a:srgbClr val="558ED5"/>
              </a:solidFill>
              <a:latin typeface="Zawgyi-One"/>
              <a:ea typeface="Zawgyi-One"/>
              <a:cs typeface="Zawgyi-One"/>
            </a:endParaRPr>
          </a:p>
          <a:p>
            <a:pPr eaLnBrk="1" hangingPunct="1">
              <a:lnSpc>
                <a:spcPct val="80000"/>
              </a:lnSpc>
            </a:pPr>
            <a:r>
              <a:rPr lang="en-US" altLang="en-US" sz="2400" dirty="0"/>
              <a:t>Why is Conflict Sensitivity important in our work?</a:t>
            </a:r>
          </a:p>
          <a:p>
            <a:pPr marL="0" indent="0" eaLnBrk="1" hangingPunct="1">
              <a:lnSpc>
                <a:spcPct val="80000"/>
              </a:lnSpc>
              <a:buNone/>
            </a:pPr>
            <a:endParaRPr lang="fr-FR" altLang="en-US" sz="2800" dirty="0"/>
          </a:p>
          <a:p>
            <a:pPr marL="0" indent="0" eaLnBrk="1" hangingPunct="1">
              <a:lnSpc>
                <a:spcPct val="80000"/>
              </a:lnSpc>
              <a:buNone/>
            </a:pPr>
            <a:r>
              <a:rPr lang="fr-FR" altLang="en-US" sz="2800" dirty="0"/>
              <a:t>Au regard du jeu de rôle:</a:t>
            </a:r>
          </a:p>
          <a:p>
            <a:pPr eaLnBrk="1" hangingPunct="1">
              <a:lnSpc>
                <a:spcPct val="80000"/>
              </a:lnSpc>
            </a:pPr>
            <a:endParaRPr lang="fr-FR" altLang="en-US" sz="2800" dirty="0"/>
          </a:p>
          <a:p>
            <a:pPr eaLnBrk="1" hangingPunct="1">
              <a:lnSpc>
                <a:spcPct val="80000"/>
              </a:lnSpc>
            </a:pPr>
            <a:r>
              <a:rPr lang="fr-FR" altLang="en-US" sz="2800" dirty="0"/>
              <a:t>Que signifie la sensibilité aux conflits pour nous en tant que personnel de la DCA?</a:t>
            </a:r>
          </a:p>
          <a:p>
            <a:pPr eaLnBrk="1" hangingPunct="1">
              <a:lnSpc>
                <a:spcPct val="80000"/>
              </a:lnSpc>
            </a:pPr>
            <a:endParaRPr lang="fr-FR" altLang="en-US" sz="2800" dirty="0"/>
          </a:p>
          <a:p>
            <a:pPr eaLnBrk="1" hangingPunct="1">
              <a:lnSpc>
                <a:spcPct val="80000"/>
              </a:lnSpc>
            </a:pPr>
            <a:r>
              <a:rPr lang="fr-FR" altLang="en-US" sz="2800" dirty="0"/>
              <a:t>Pourquoi la sensibilité aux conflits est-elle importante dans notre travail?</a:t>
            </a:r>
            <a:endParaRPr lang="en-US" altLang="en-US" sz="2800" dirty="0"/>
          </a:p>
        </p:txBody>
      </p:sp>
      <p:sp>
        <p:nvSpPr>
          <p:cNvPr id="4" name="Slide Number Placeholder 3">
            <a:extLst>
              <a:ext uri="{FF2B5EF4-FFF2-40B4-BE49-F238E27FC236}">
                <a16:creationId xmlns:a16="http://schemas.microsoft.com/office/drawing/2014/main" id="{F02751D9-2DED-4F0A-9ABF-08DE78CA1AB1}"/>
              </a:ext>
            </a:extLst>
          </p:cNvPr>
          <p:cNvSpPr>
            <a:spLocks noGrp="1"/>
          </p:cNvSpPr>
          <p:nvPr>
            <p:ph type="sldNum" sz="quarter" idx="12"/>
          </p:nvPr>
        </p:nvSpPr>
        <p:spPr/>
        <p:txBody>
          <a:bodyPr/>
          <a:lstStyle/>
          <a:p>
            <a:pPr>
              <a:defRPr/>
            </a:pPr>
            <a:fld id="{BADDE0BE-279F-4D7C-B958-86B6F7D0C47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dissolve">
                                      <p:cBhvr>
                                        <p:cTn id="18" dur="500"/>
                                        <p:tgtEl>
                                          <p:spTgt spid="3">
                                            <p:txEl>
                                              <p:pRg st="11" end="1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dissolv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12EF4-3A4F-426D-AD50-91FF138D1D64}"/>
              </a:ext>
            </a:extLst>
          </p:cNvPr>
          <p:cNvSpPr>
            <a:spLocks noGrp="1"/>
          </p:cNvSpPr>
          <p:nvPr>
            <p:ph type="ctrTitle"/>
          </p:nvPr>
        </p:nvSpPr>
        <p:spPr/>
        <p:txBody>
          <a:bodyPr>
            <a:normAutofit fontScale="90000"/>
          </a:bodyPr>
          <a:lstStyle/>
          <a:p>
            <a:pPr eaLnBrk="1" hangingPunct="1">
              <a:defRPr/>
            </a:pPr>
            <a:r>
              <a:rPr lang="en-US" altLang="en-US" sz="4000" dirty="0"/>
              <a:t>Which staff need to be conflict sensitive?</a:t>
            </a:r>
            <a:br>
              <a:rPr lang="en-US" altLang="en-US" sz="4000" dirty="0"/>
            </a:br>
            <a:br>
              <a:rPr lang="en-US" altLang="en-US" sz="4000" dirty="0"/>
            </a:br>
            <a:r>
              <a:rPr lang="fr-FR" altLang="en-US" sz="4000" dirty="0"/>
              <a:t>Quel personnel devrait être sensible aux conflits?</a:t>
            </a:r>
            <a:br>
              <a:rPr lang="en-US" altLang="en-US" sz="4000" dirty="0"/>
            </a:br>
            <a:br>
              <a:rPr lang="en-US" altLang="en-US" sz="2800" dirty="0">
                <a:latin typeface="Zawgyi-One" charset="0"/>
                <a:ea typeface="Zawgyi-One" charset="0"/>
                <a:cs typeface="Zawgyi-One" charset="0"/>
              </a:rPr>
            </a:br>
            <a:r>
              <a:rPr lang="en-US" altLang="en-US" sz="4000" dirty="0"/>
              <a:t> </a:t>
            </a:r>
            <a:br>
              <a:rPr lang="en-US" altLang="en-US" sz="4000" dirty="0"/>
            </a:br>
            <a:endParaRPr lang="en-US" altLang="en-US" sz="4000" dirty="0"/>
          </a:p>
        </p:txBody>
      </p:sp>
      <p:sp>
        <p:nvSpPr>
          <p:cNvPr id="5" name="Subtitle 4">
            <a:extLst>
              <a:ext uri="{FF2B5EF4-FFF2-40B4-BE49-F238E27FC236}">
                <a16:creationId xmlns:a16="http://schemas.microsoft.com/office/drawing/2014/main" id="{DF23CF0B-8A6C-4EC5-B4E6-8231D184B916}"/>
              </a:ext>
            </a:extLst>
          </p:cNvPr>
          <p:cNvSpPr>
            <a:spLocks noGrp="1"/>
          </p:cNvSpPr>
          <p:nvPr>
            <p:ph type="subTitle" idx="1"/>
          </p:nvPr>
        </p:nvSpPr>
        <p:spPr/>
        <p:txBody>
          <a:bodyPr/>
          <a:lstStyle/>
          <a:p>
            <a:pPr eaLnBrk="1" hangingPunct="1"/>
            <a:r>
              <a:rPr lang="en-US" altLang="en-US" dirty="0">
                <a:solidFill>
                  <a:srgbClr val="898989"/>
                </a:solidFill>
              </a:rPr>
              <a:t>Everyone!</a:t>
            </a:r>
          </a:p>
          <a:p>
            <a:pPr eaLnBrk="1" hangingPunct="1"/>
            <a:r>
              <a:rPr lang="en-US" altLang="en-US" dirty="0">
                <a:solidFill>
                  <a:srgbClr val="898989"/>
                </a:solidFill>
              </a:rPr>
              <a:t> </a:t>
            </a:r>
            <a:r>
              <a:rPr lang="en-US" altLang="en-US" dirty="0" err="1">
                <a:solidFill>
                  <a:srgbClr val="898989"/>
                </a:solidFill>
              </a:rPr>
              <a:t>Toutes</a:t>
            </a:r>
            <a:r>
              <a:rPr lang="en-US" altLang="en-US" dirty="0">
                <a:solidFill>
                  <a:srgbClr val="898989"/>
                </a:solidFill>
              </a:rPr>
              <a:t> les </a:t>
            </a:r>
            <a:r>
              <a:rPr lang="en-US" altLang="en-US" dirty="0" err="1">
                <a:solidFill>
                  <a:srgbClr val="898989"/>
                </a:solidFill>
              </a:rPr>
              <a:t>personnes</a:t>
            </a:r>
            <a:endParaRPr lang="en-US" altLang="en-US" dirty="0">
              <a:solidFill>
                <a:srgbClr val="898989"/>
              </a:solidFill>
            </a:endParaRPr>
          </a:p>
        </p:txBody>
      </p:sp>
      <p:sp>
        <p:nvSpPr>
          <p:cNvPr id="2" name="Slide Number Placeholder 1">
            <a:extLst>
              <a:ext uri="{FF2B5EF4-FFF2-40B4-BE49-F238E27FC236}">
                <a16:creationId xmlns:a16="http://schemas.microsoft.com/office/drawing/2014/main" id="{88258EAA-BC88-4CE7-A78B-89B4422662EE}"/>
              </a:ext>
            </a:extLst>
          </p:cNvPr>
          <p:cNvSpPr>
            <a:spLocks noGrp="1"/>
          </p:cNvSpPr>
          <p:nvPr>
            <p:ph type="sldNum" sz="quarter" idx="12"/>
          </p:nvPr>
        </p:nvSpPr>
        <p:spPr/>
        <p:txBody>
          <a:bodyPr/>
          <a:lstStyle/>
          <a:p>
            <a:pPr>
              <a:defRPr/>
            </a:pPr>
            <a:fld id="{369636C3-490E-422E-8598-490236C59FE2}"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A175609-C14C-4FEF-A5B4-FAC2BC8B8D6D}"/>
              </a:ext>
            </a:extLst>
          </p:cNvPr>
          <p:cNvSpPr>
            <a:spLocks noGrp="1"/>
          </p:cNvSpPr>
          <p:nvPr>
            <p:ph type="ctrTitle"/>
          </p:nvPr>
        </p:nvSpPr>
        <p:spPr>
          <a:xfrm>
            <a:off x="466725" y="2130425"/>
            <a:ext cx="7772400" cy="1470025"/>
          </a:xfrm>
        </p:spPr>
        <p:txBody>
          <a:bodyPr/>
          <a:lstStyle/>
          <a:p>
            <a:pPr eaLnBrk="1" hangingPunct="1"/>
            <a:r>
              <a:rPr lang="en-US" altLang="en-US" dirty="0"/>
              <a:t>Any Questions?</a:t>
            </a:r>
            <a:br>
              <a:rPr lang="en-US" altLang="en-US" dirty="0"/>
            </a:br>
            <a:r>
              <a:rPr lang="en-US" altLang="en-US" dirty="0" err="1"/>
              <a:t>Avez-vous</a:t>
            </a:r>
            <a:r>
              <a:rPr lang="en-US" altLang="en-US" dirty="0"/>
              <a:t> des questions?</a:t>
            </a:r>
            <a:endParaRPr lang="en-US" altLang="en-US" sz="4000" dirty="0"/>
          </a:p>
        </p:txBody>
      </p:sp>
      <p:sp>
        <p:nvSpPr>
          <p:cNvPr id="3" name="Slide Number Placeholder 2">
            <a:extLst>
              <a:ext uri="{FF2B5EF4-FFF2-40B4-BE49-F238E27FC236}">
                <a16:creationId xmlns:a16="http://schemas.microsoft.com/office/drawing/2014/main" id="{6B392FC9-DEB4-4279-B459-B6C3B4252D60}"/>
              </a:ext>
            </a:extLst>
          </p:cNvPr>
          <p:cNvSpPr>
            <a:spLocks noGrp="1"/>
          </p:cNvSpPr>
          <p:nvPr>
            <p:ph type="sldNum" sz="quarter" idx="12"/>
          </p:nvPr>
        </p:nvSpPr>
        <p:spPr/>
        <p:txBody>
          <a:bodyPr/>
          <a:lstStyle/>
          <a:p>
            <a:pPr>
              <a:defRPr/>
            </a:pPr>
            <a:fld id="{3947DD8B-B93C-4D59-959C-0B874DF48951}"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for further reference:</a:t>
            </a:r>
            <a:br>
              <a:rPr lang="en-US" dirty="0"/>
            </a:br>
            <a:endParaRPr lang="en-US" dirty="0"/>
          </a:p>
        </p:txBody>
      </p:sp>
      <p:sp>
        <p:nvSpPr>
          <p:cNvPr id="3" name="Content Placeholder 2"/>
          <p:cNvSpPr>
            <a:spLocks noGrp="1"/>
          </p:cNvSpPr>
          <p:nvPr>
            <p:ph idx="1"/>
          </p:nvPr>
        </p:nvSpPr>
        <p:spPr>
          <a:xfrm>
            <a:off x="457200" y="1166018"/>
            <a:ext cx="8229600" cy="4525963"/>
          </a:xfrm>
        </p:spPr>
        <p:txBody>
          <a:bodyPr>
            <a:normAutofit fontScale="70000" lnSpcReduction="20000"/>
          </a:bodyPr>
          <a:lstStyle/>
          <a:p>
            <a:r>
              <a:rPr lang="en-GB" dirty="0"/>
              <a:t>‘</a:t>
            </a:r>
            <a:r>
              <a:rPr lang="en-US" dirty="0">
                <a:hlinkClick r:id="rId3"/>
              </a:rPr>
              <a:t>How to guide on Conflict Sensitivity’</a:t>
            </a:r>
            <a:r>
              <a:rPr lang="en-US" dirty="0"/>
              <a:t> Conflict Sensitivity Consortium.</a:t>
            </a:r>
          </a:p>
          <a:p>
            <a:pPr marL="0" indent="0">
              <a:buNone/>
            </a:pPr>
            <a:endParaRPr lang="en-US" dirty="0"/>
          </a:p>
          <a:p>
            <a:r>
              <a:rPr lang="en-GB" dirty="0">
                <a:hlinkClick r:id="rId4"/>
              </a:rPr>
              <a:t>Conflict-sensitive approaches to development, humanitarian assistance and peacebuilding - A resource pack</a:t>
            </a:r>
            <a:r>
              <a:rPr lang="en-GB" dirty="0"/>
              <a:t>’ </a:t>
            </a:r>
            <a:r>
              <a:rPr lang="en-GB" dirty="0" err="1"/>
              <a:t>Saferworld</a:t>
            </a:r>
            <a:r>
              <a:rPr lang="en-GB" dirty="0"/>
              <a:t> et al.</a:t>
            </a:r>
          </a:p>
          <a:p>
            <a:endParaRPr lang="en-US" dirty="0"/>
          </a:p>
          <a:p>
            <a:r>
              <a:rPr lang="en-US" dirty="0"/>
              <a:t>‘</a:t>
            </a:r>
            <a:r>
              <a:rPr lang="en-US" dirty="0">
                <a:hlinkClick r:id="rId5"/>
              </a:rPr>
              <a:t>What is peacebuilding? Do no harm, conflict sensitivity and peacebuilding’ </a:t>
            </a:r>
            <a:r>
              <a:rPr lang="en-US" dirty="0" err="1"/>
              <a:t>Interpeace</a:t>
            </a:r>
            <a:r>
              <a:rPr lang="en-US" dirty="0"/>
              <a:t>, K. Van Brabant.</a:t>
            </a:r>
            <a:endParaRPr lang="en-GB" dirty="0"/>
          </a:p>
          <a:p>
            <a:endParaRPr lang="en-GB" dirty="0"/>
          </a:p>
          <a:p>
            <a:r>
              <a:rPr lang="en-US" dirty="0"/>
              <a:t> </a:t>
            </a:r>
            <a:r>
              <a:rPr lang="en-US" dirty="0">
                <a:hlinkClick r:id="rId6"/>
              </a:rPr>
              <a:t>‘A Distinction with a Difference: Conflict Sensitivity and Peacebuilding’</a:t>
            </a:r>
            <a:r>
              <a:rPr lang="en-US" dirty="0"/>
              <a:t> CDA, Peter Woodrow.</a:t>
            </a:r>
          </a:p>
          <a:p>
            <a:endParaRPr lang="en-US" dirty="0"/>
          </a:p>
          <a:p>
            <a:r>
              <a:rPr lang="en-US" dirty="0">
                <a:hlinkClick r:id="rId7"/>
              </a:rPr>
              <a:t>‘The Oxford Handbook of Gender and Conflict’ </a:t>
            </a:r>
            <a:r>
              <a:rPr lang="en-US" dirty="0"/>
              <a:t>Ni </a:t>
            </a:r>
            <a:r>
              <a:rPr lang="en-US" dirty="0" err="1"/>
              <a:t>Aolain</a:t>
            </a:r>
            <a:r>
              <a:rPr lang="en-US" dirty="0"/>
              <a:t> et al. </a:t>
            </a:r>
          </a:p>
        </p:txBody>
      </p:sp>
      <p:sp>
        <p:nvSpPr>
          <p:cNvPr id="4" name="Slide Number Placeholder 3"/>
          <p:cNvSpPr>
            <a:spLocks noGrp="1"/>
          </p:cNvSpPr>
          <p:nvPr>
            <p:ph type="sldNum" sz="quarter" idx="12"/>
          </p:nvPr>
        </p:nvSpPr>
        <p:spPr/>
        <p:txBody>
          <a:bodyPr/>
          <a:lstStyle/>
          <a:p>
            <a:fld id="{1E40BB70-EB3D-6D4C-8CFA-D73112F8F6EC}" type="slidenum">
              <a:rPr lang="en-US" smtClean="0"/>
              <a:t>36</a:t>
            </a:fld>
            <a:endParaRPr lang="en-US"/>
          </a:p>
        </p:txBody>
      </p:sp>
    </p:spTree>
    <p:extLst>
      <p:ext uri="{BB962C8B-B14F-4D97-AF65-F5344CB8AC3E}">
        <p14:creationId xmlns:p14="http://schemas.microsoft.com/office/powerpoint/2010/main" val="5470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1151"/>
            <a:ext cx="7886700" cy="3908822"/>
          </a:xfrm>
        </p:spPr>
        <p:txBody>
          <a:bodyPr>
            <a:normAutofit/>
          </a:bodyPr>
          <a:lstStyle/>
          <a:p>
            <a:pPr marL="0" indent="0" algn="ctr">
              <a:buNone/>
            </a:pPr>
            <a:r>
              <a:rPr lang="en-US" sz="1050" dirty="0"/>
              <a:t>All material originally produced by Sunra Lambert Baj for DCA, 2019</a:t>
            </a:r>
          </a:p>
          <a:p>
            <a:pPr marL="0" indent="0" algn="ctr">
              <a:buNone/>
            </a:pPr>
            <a:endParaRPr lang="en-US" sz="1050" dirty="0"/>
          </a:p>
          <a:p>
            <a:pPr marL="0" indent="0" algn="ctr">
              <a:buNone/>
            </a:pPr>
            <a:r>
              <a:rPr lang="en-US" sz="1050" dirty="0"/>
              <a:t>For more information regarding this presentation please contact:</a:t>
            </a:r>
          </a:p>
          <a:p>
            <a:pPr marL="0" indent="0" algn="ctr">
              <a:buNone/>
            </a:pPr>
            <a:r>
              <a:rPr lang="en-US" sz="1050" dirty="0">
                <a:hlinkClick r:id="rId2"/>
              </a:rPr>
              <a:t>sulb@dca.dk</a:t>
            </a: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buNone/>
            </a:pPr>
            <a:endParaRPr lang="en-US" sz="825" dirty="0"/>
          </a:p>
          <a:p>
            <a:pPr marL="0" indent="0">
              <a:buNone/>
            </a:pPr>
            <a:endParaRPr lang="en-US" sz="825" dirty="0"/>
          </a:p>
          <a:p>
            <a:pPr marL="0" indent="0">
              <a:buNone/>
            </a:pPr>
            <a:endParaRPr lang="en-US" sz="825" dirty="0">
              <a:solidFill>
                <a:schemeClr val="bg1">
                  <a:lumMod val="50000"/>
                </a:schemeClr>
              </a:solidFill>
            </a:endParaRPr>
          </a:p>
          <a:p>
            <a:pPr marL="0" indent="0">
              <a:buNone/>
            </a:pPr>
            <a:r>
              <a:rPr lang="en-US" sz="825" b="1" u="sng" dirty="0">
                <a:solidFill>
                  <a:schemeClr val="bg1">
                    <a:lumMod val="50000"/>
                  </a:schemeClr>
                </a:solidFill>
              </a:rPr>
              <a:t>Proprietary rights</a:t>
            </a:r>
          </a:p>
          <a:p>
            <a:pPr marL="0" indent="0">
              <a:buNone/>
            </a:pPr>
            <a:r>
              <a:rPr lang="en-US" sz="825" dirty="0">
                <a:solidFill>
                  <a:schemeClr val="bg1">
                    <a:lumMod val="50000"/>
                  </a:schemeClr>
                </a:solidFill>
              </a:rPr>
              <a:t>Conflict Circle  ©  </a:t>
            </a:r>
            <a:r>
              <a:rPr lang="en-US" sz="825" dirty="0" err="1">
                <a:solidFill>
                  <a:schemeClr val="bg1">
                    <a:lumMod val="50000"/>
                  </a:schemeClr>
                </a:solidFill>
              </a:rPr>
              <a:t>Helvetas</a:t>
            </a:r>
            <a:r>
              <a:rPr lang="en-US" sz="825" dirty="0">
                <a:solidFill>
                  <a:schemeClr val="bg1">
                    <a:lumMod val="50000"/>
                  </a:schemeClr>
                </a:solidFill>
              </a:rPr>
              <a:t> ‘3 steps for working in fragile conflict-affected situations (WFCS)’ 2013</a:t>
            </a:r>
          </a:p>
          <a:p>
            <a:pPr marL="0" indent="0">
              <a:buNone/>
            </a:pPr>
            <a:r>
              <a:rPr lang="en-US" sz="825" dirty="0">
                <a:solidFill>
                  <a:schemeClr val="bg1">
                    <a:lumMod val="50000"/>
                  </a:schemeClr>
                </a:solidFill>
              </a:rPr>
              <a:t>All photos © </a:t>
            </a:r>
            <a:r>
              <a:rPr lang="en-US" sz="825" dirty="0" err="1">
                <a:solidFill>
                  <a:schemeClr val="bg1">
                    <a:lumMod val="50000"/>
                  </a:schemeClr>
                </a:solidFill>
              </a:rPr>
              <a:t>Sunra</a:t>
            </a:r>
            <a:r>
              <a:rPr lang="en-US" sz="825" dirty="0">
                <a:solidFill>
                  <a:schemeClr val="bg1">
                    <a:lumMod val="50000"/>
                  </a:schemeClr>
                </a:solidFill>
              </a:rPr>
              <a:t> Lambert Baj</a:t>
            </a:r>
          </a:p>
          <a:p>
            <a:pPr marL="0" indent="0">
              <a:buNone/>
            </a:pPr>
            <a:r>
              <a:rPr lang="en-US" sz="825" dirty="0">
                <a:solidFill>
                  <a:schemeClr val="bg1">
                    <a:lumMod val="50000"/>
                  </a:schemeClr>
                </a:solidFill>
              </a:rPr>
              <a:t>Graphics produced by Sunra Lambert </a:t>
            </a:r>
            <a:r>
              <a:rPr lang="en-US" sz="825" dirty="0" err="1">
                <a:solidFill>
                  <a:schemeClr val="bg1">
                    <a:lumMod val="50000"/>
                  </a:schemeClr>
                </a:solidFill>
              </a:rPr>
              <a:t>Baj</a:t>
            </a:r>
            <a:r>
              <a:rPr lang="en-US" sz="825" dirty="0">
                <a:solidFill>
                  <a:schemeClr val="bg1">
                    <a:lumMod val="50000"/>
                  </a:schemeClr>
                </a:solidFill>
              </a:rPr>
              <a:t> or downloaded from </a:t>
            </a:r>
            <a:r>
              <a:rPr lang="en-US" sz="825" dirty="0">
                <a:solidFill>
                  <a:schemeClr val="bg1">
                    <a:lumMod val="50000"/>
                  </a:schemeClr>
                </a:solidFill>
                <a:hlinkClick r:id="rId3"/>
              </a:rPr>
              <a:t>www.openclipart.org</a:t>
            </a:r>
            <a:r>
              <a:rPr lang="en-US" sz="825" dirty="0">
                <a:solidFill>
                  <a:schemeClr val="bg1">
                    <a:lumMod val="50000"/>
                  </a:schemeClr>
                </a:solidFill>
              </a:rPr>
              <a:t> (royalty free)</a:t>
            </a:r>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a:p>
            <a:pPr marL="0" indent="0" algn="ctr">
              <a:buNone/>
            </a:pPr>
            <a:endParaRPr lang="en-US" sz="1050" dirty="0"/>
          </a:p>
        </p:txBody>
      </p:sp>
      <p:sp>
        <p:nvSpPr>
          <p:cNvPr id="2" name="Slide Number Placeholder 1"/>
          <p:cNvSpPr>
            <a:spLocks noGrp="1"/>
          </p:cNvSpPr>
          <p:nvPr>
            <p:ph type="sldNum" sz="quarter" idx="12"/>
          </p:nvPr>
        </p:nvSpPr>
        <p:spPr/>
        <p:txBody>
          <a:bodyPr/>
          <a:lstStyle/>
          <a:p>
            <a:fld id="{1E40BB70-EB3D-6D4C-8CFA-D73112F8F6EC}" type="slidenum">
              <a:rPr lang="en-US" smtClean="0"/>
              <a:t>37</a:t>
            </a:fld>
            <a:endParaRPr lang="en-US"/>
          </a:p>
        </p:txBody>
      </p:sp>
    </p:spTree>
    <p:extLst>
      <p:ext uri="{BB962C8B-B14F-4D97-AF65-F5344CB8AC3E}">
        <p14:creationId xmlns:p14="http://schemas.microsoft.com/office/powerpoint/2010/main" val="10825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97505DD-12B9-4317-A760-D4C479587A0C}"/>
              </a:ext>
            </a:extLst>
          </p:cNvPr>
          <p:cNvSpPr>
            <a:spLocks noGrp="1"/>
          </p:cNvSpPr>
          <p:nvPr>
            <p:ph type="title"/>
          </p:nvPr>
        </p:nvSpPr>
        <p:spPr>
          <a:xfrm>
            <a:off x="57872" y="5378190"/>
            <a:ext cx="7352578" cy="1479809"/>
          </a:xfrm>
        </p:spPr>
        <p:txBody>
          <a:bodyPr>
            <a:normAutofit/>
          </a:bodyPr>
          <a:lstStyle/>
          <a:p>
            <a:r>
              <a:rPr lang="en-US" sz="3600" dirty="0"/>
              <a:t>What will the Scenario involve? </a:t>
            </a:r>
            <a:br>
              <a:rPr lang="en-US" sz="3600" dirty="0"/>
            </a:br>
            <a:r>
              <a:rPr lang="en-US" sz="3600" dirty="0"/>
              <a:t>De quoi </a:t>
            </a:r>
            <a:r>
              <a:rPr lang="en-US" sz="3600" dirty="0" err="1"/>
              <a:t>parle</a:t>
            </a:r>
            <a:r>
              <a:rPr lang="en-US" sz="3600" dirty="0"/>
              <a:t> le scenario?</a:t>
            </a:r>
            <a:endParaRPr lang="en-GB" sz="3600" dirty="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341" y="0"/>
            <a:ext cx="4716660" cy="3359027"/>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131570" y="362141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7460" y="4610687"/>
            <a:ext cx="1411691" cy="14116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40" y="4506726"/>
            <a:ext cx="430807" cy="4308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C1D7EBF7-1DCB-46B9-810E-F3DE6D491D30}"/>
              </a:ext>
            </a:extLst>
          </p:cNvPr>
          <p:cNvSpPr>
            <a:spLocks noGrp="1"/>
          </p:cNvSpPr>
          <p:nvPr>
            <p:ph type="sldNum" sz="quarter" idx="12"/>
          </p:nvPr>
        </p:nvSpPr>
        <p:spPr>
          <a:xfrm>
            <a:off x="8313575" y="6404789"/>
            <a:ext cx="274320" cy="273844"/>
          </a:xfrm>
          <a:prstGeom prst="ellipse">
            <a:avLst/>
          </a:prstGeom>
          <a:solidFill>
            <a:srgbClr val="595959"/>
          </a:solidFill>
        </p:spPr>
        <p:txBody>
          <a:bodyPr anchor="ctr">
            <a:normAutofit/>
          </a:bodyPr>
          <a:lstStyle/>
          <a:p>
            <a:pPr algn="ctr">
              <a:lnSpc>
                <a:spcPct val="90000"/>
              </a:lnSpc>
              <a:spcAft>
                <a:spcPts val="600"/>
              </a:spcAft>
              <a:defRPr/>
            </a:pPr>
            <a:fld id="{03FEDADC-150A-4A6B-B72F-9450ECCCDD9C}" type="slidenum">
              <a:rPr lang="en-US" sz="700">
                <a:solidFill>
                  <a:srgbClr val="FFFFFF"/>
                </a:solidFill>
              </a:rPr>
              <a:pPr algn="ctr">
                <a:lnSpc>
                  <a:spcPct val="90000"/>
                </a:lnSpc>
                <a:spcAft>
                  <a:spcPts val="600"/>
                </a:spcAft>
                <a:defRPr/>
              </a:pPr>
              <a:t>4</a:t>
            </a:fld>
            <a:endParaRPr lang="en-US" sz="700">
              <a:solidFill>
                <a:srgbClr val="FFFFFF"/>
              </a:solidFill>
            </a:endParaRPr>
          </a:p>
        </p:txBody>
      </p:sp>
      <p:sp>
        <p:nvSpPr>
          <p:cNvPr id="3" name="Content Placeholder 2">
            <a:extLst>
              <a:ext uri="{FF2B5EF4-FFF2-40B4-BE49-F238E27FC236}">
                <a16:creationId xmlns:a16="http://schemas.microsoft.com/office/drawing/2014/main" id="{1EF75C4E-8D37-43FF-9410-7F2D407EBB97}"/>
              </a:ext>
            </a:extLst>
          </p:cNvPr>
          <p:cNvSpPr>
            <a:spLocks noGrp="1"/>
          </p:cNvSpPr>
          <p:nvPr>
            <p:ph idx="1"/>
          </p:nvPr>
        </p:nvSpPr>
        <p:spPr>
          <a:xfrm>
            <a:off x="-9592" y="0"/>
            <a:ext cx="6219892" cy="5616902"/>
          </a:xfrm>
          <a:solidFill>
            <a:schemeClr val="bg1"/>
          </a:solidFill>
        </p:spPr>
        <p:txBody>
          <a:bodyPr anchor="ctr">
            <a:normAutofit/>
          </a:bodyPr>
          <a:lstStyle/>
          <a:p>
            <a:r>
              <a:rPr lang="en-US" sz="1600" dirty="0"/>
              <a:t>You will spend the next 30-45 minutes in a role-play scenario</a:t>
            </a:r>
          </a:p>
          <a:p>
            <a:r>
              <a:rPr lang="en-US" sz="1600" dirty="0"/>
              <a:t>The scenario will be based in a fictitious (conflict-affected) country with invented characters. Some of whom may or may not appear familiar</a:t>
            </a:r>
          </a:p>
          <a:p>
            <a:r>
              <a:rPr lang="en-US" sz="1600" dirty="0"/>
              <a:t>The purpose is to provide a taste of what it is like to operate in a completely unfamiliar context, without adequate strategic planning or project management.</a:t>
            </a:r>
          </a:p>
          <a:p>
            <a:r>
              <a:rPr lang="fr-FR" sz="2000" dirty="0"/>
              <a:t>Vous passerez les prochaines 30 à 45 minutes dans un scénario de jeu de rôle.</a:t>
            </a:r>
          </a:p>
          <a:p>
            <a:r>
              <a:rPr lang="fr-FR" sz="2000" dirty="0"/>
              <a:t>Le scénario se déroule dans un pays fictif (affecté par le conflit) avec des personnages inventés. Certains d'entre eux peuvent sembler ou ne pas sembler familiers</a:t>
            </a:r>
          </a:p>
          <a:p>
            <a:r>
              <a:rPr lang="fr-FR" sz="2000" dirty="0"/>
              <a:t>L’objectif est de donner un aperçu de ce qui ressemble a une intervention dans un contexte totalement inconnu, sans planification stratégique ni gestion de projet adéquate.</a:t>
            </a:r>
            <a:endParaRPr lang="en-US" sz="2000" dirty="0"/>
          </a:p>
        </p:txBody>
      </p:sp>
    </p:spTree>
    <p:extLst>
      <p:ext uri="{BB962C8B-B14F-4D97-AF65-F5344CB8AC3E}">
        <p14:creationId xmlns:p14="http://schemas.microsoft.com/office/powerpoint/2010/main" val="6064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F1405E1-8A5D-40FB-BB33-D871D799876B}"/>
              </a:ext>
            </a:extLst>
          </p:cNvPr>
          <p:cNvSpPr>
            <a:spLocks noGrp="1"/>
          </p:cNvSpPr>
          <p:nvPr>
            <p:ph type="title"/>
          </p:nvPr>
        </p:nvSpPr>
        <p:spPr>
          <a:xfrm>
            <a:off x="394554" y="4521200"/>
            <a:ext cx="8354891" cy="1294498"/>
          </a:xfrm>
        </p:spPr>
        <p:txBody>
          <a:bodyPr vert="horz" lIns="91440" tIns="45720" rIns="91440" bIns="45720" rtlCol="0" anchor="b">
            <a:noAutofit/>
          </a:bodyPr>
          <a:lstStyle/>
          <a:p>
            <a:pPr algn="ctr" defTabSz="914400" eaLnBrk="1" hangingPunct="1">
              <a:lnSpc>
                <a:spcPct val="90000"/>
              </a:lnSpc>
            </a:pPr>
            <a:r>
              <a:rPr lang="en-US" dirty="0">
                <a:solidFill>
                  <a:schemeClr val="bg1"/>
                </a:solidFill>
              </a:rPr>
              <a:t>Welcome to The Republic of </a:t>
            </a:r>
            <a:r>
              <a:rPr lang="en-US" dirty="0" err="1">
                <a:solidFill>
                  <a:schemeClr val="bg1"/>
                </a:solidFill>
              </a:rPr>
              <a:t>Tiko</a:t>
            </a:r>
            <a:r>
              <a:rPr lang="en-US" dirty="0">
                <a:solidFill>
                  <a:schemeClr val="bg1"/>
                </a:solidFill>
              </a:rPr>
              <a:t> </a:t>
            </a:r>
            <a:br>
              <a:rPr lang="en-US" sz="2800" dirty="0">
                <a:solidFill>
                  <a:schemeClr val="bg1"/>
                </a:solidFill>
              </a:rPr>
            </a:br>
            <a:r>
              <a:rPr lang="fr-FR" sz="2800" dirty="0">
                <a:solidFill>
                  <a:schemeClr val="bg1"/>
                </a:solidFill>
              </a:rPr>
              <a:t>Bienvenue en République de Tiko</a:t>
            </a:r>
            <a:endParaRPr lang="en-US" sz="17900" kern="1200" dirty="0">
              <a:solidFill>
                <a:schemeClr val="bg1"/>
              </a:solidFill>
            </a:endParaRPr>
          </a:p>
        </p:txBody>
      </p:sp>
      <p:sp>
        <p:nvSpPr>
          <p:cNvPr id="7" name="Text Placeholder 6">
            <a:extLst>
              <a:ext uri="{FF2B5EF4-FFF2-40B4-BE49-F238E27FC236}">
                <a16:creationId xmlns:a16="http://schemas.microsoft.com/office/drawing/2014/main" id="{3C696DF2-7E5A-45CA-91E5-C1821044509D}"/>
              </a:ext>
            </a:extLst>
          </p:cNvPr>
          <p:cNvSpPr>
            <a:spLocks noGrp="1"/>
          </p:cNvSpPr>
          <p:nvPr>
            <p:ph type="body" sz="half" idx="2"/>
          </p:nvPr>
        </p:nvSpPr>
        <p:spPr>
          <a:xfrm>
            <a:off x="1143000" y="5815698"/>
            <a:ext cx="6858000" cy="483502"/>
          </a:xfrm>
        </p:spPr>
        <p:txBody>
          <a:bodyPr vert="horz" lIns="91440" tIns="45720" rIns="91440" bIns="45720" rtlCol="0">
            <a:normAutofit/>
          </a:bodyPr>
          <a:lstStyle/>
          <a:p>
            <a:pPr algn="ctr" defTabSz="914400" eaLnBrk="1" hangingPunct="1">
              <a:lnSpc>
                <a:spcPct val="90000"/>
              </a:lnSpc>
              <a:spcBef>
                <a:spcPts val="1000"/>
              </a:spcBef>
            </a:pPr>
            <a:r>
              <a:rPr lang="en-US" sz="1600" dirty="0">
                <a:solidFill>
                  <a:srgbClr val="FFFF00"/>
                </a:solidFill>
              </a:rPr>
              <a:t>Where the Sun always shines! </a:t>
            </a:r>
            <a:r>
              <a:rPr lang="fr-FR" sz="2000" dirty="0">
                <a:solidFill>
                  <a:srgbClr val="FFFF00"/>
                </a:solidFill>
              </a:rPr>
              <a:t>Où le soleil brille toujours!</a:t>
            </a:r>
            <a:endParaRPr lang="en-US" sz="1800" b="1" kern="1200" dirty="0">
              <a:solidFill>
                <a:srgbClr val="FFFF00"/>
              </a:solidFill>
            </a:endParaRPr>
          </a:p>
        </p:txBody>
      </p:sp>
      <p:pic>
        <p:nvPicPr>
          <p:cNvPr id="50" name="Picture 49">
            <a:extLst>
              <a:ext uri="{FF2B5EF4-FFF2-40B4-BE49-F238E27FC236}">
                <a16:creationId xmlns:a16="http://schemas.microsoft.com/office/drawing/2014/main" id="{DB941DFC-0D27-42FA-90DF-D735BBBF2892}"/>
              </a:ext>
            </a:extLst>
          </p:cNvPr>
          <p:cNvPicPr>
            <a:picLocks noChangeAspect="1"/>
          </p:cNvPicPr>
          <p:nvPr/>
        </p:nvPicPr>
        <p:blipFill>
          <a:blip r:embed="rId2"/>
          <a:stretch>
            <a:fillRect/>
          </a:stretch>
        </p:blipFill>
        <p:spPr>
          <a:xfrm>
            <a:off x="472118" y="307731"/>
            <a:ext cx="8158438" cy="3997637"/>
          </a:xfrm>
          <a:prstGeom prst="rect">
            <a:avLst/>
          </a:prstGeom>
        </p:spPr>
      </p:pic>
      <p:cxnSp>
        <p:nvCxnSpPr>
          <p:cNvPr id="63" name="Straight Connector 6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4B6EE38-59CF-4EA7-97EA-B5D53B5F0433}"/>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srgbClr val="898989"/>
                </a:solidFill>
              </a:rPr>
              <a:pPr defTabSz="914400">
                <a:spcAft>
                  <a:spcPts val="600"/>
                </a:spcAft>
                <a:defRPr/>
              </a:pPr>
              <a:t>5</a:t>
            </a:fld>
            <a:endParaRPr lang="en-US" sz="1000">
              <a:solidFill>
                <a:srgbClr val="898989"/>
              </a:solidFill>
            </a:endParaRPr>
          </a:p>
        </p:txBody>
      </p:sp>
    </p:spTree>
    <p:extLst>
      <p:ext uri="{BB962C8B-B14F-4D97-AF65-F5344CB8AC3E}">
        <p14:creationId xmlns:p14="http://schemas.microsoft.com/office/powerpoint/2010/main" val="2992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58EF4C-9DAA-4C3F-B250-A0C473E47362}"/>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eaLnBrk="1" hangingPunct="1">
              <a:lnSpc>
                <a:spcPct val="90000"/>
              </a:lnSpc>
              <a:spcAft>
                <a:spcPts val="600"/>
              </a:spcAft>
            </a:pPr>
            <a:r>
              <a:rPr lang="en-US" sz="2800" kern="1200" dirty="0">
                <a:solidFill>
                  <a:schemeClr val="bg1"/>
                </a:solidFill>
                <a:latin typeface="+mj-lt"/>
                <a:ea typeface="+mj-ea"/>
                <a:cs typeface="+mj-cs"/>
              </a:rPr>
              <a:t>Map of </a:t>
            </a:r>
            <a:r>
              <a:rPr lang="en-US" sz="2800" kern="1200" dirty="0" err="1">
                <a:solidFill>
                  <a:schemeClr val="bg1"/>
                </a:solidFill>
                <a:latin typeface="+mj-lt"/>
                <a:ea typeface="+mj-ea"/>
                <a:cs typeface="+mj-cs"/>
              </a:rPr>
              <a:t>Tiko</a:t>
            </a:r>
            <a:r>
              <a:rPr lang="en-US" sz="2800" kern="1200" dirty="0">
                <a:solidFill>
                  <a:schemeClr val="bg1"/>
                </a:solidFill>
                <a:latin typeface="+mj-lt"/>
                <a:ea typeface="+mj-ea"/>
                <a:cs typeface="+mj-cs"/>
              </a:rPr>
              <a:t> </a:t>
            </a:r>
            <a:r>
              <a:rPr lang="en-US" sz="2800" dirty="0">
                <a:solidFill>
                  <a:schemeClr val="bg1"/>
                </a:solidFill>
                <a:latin typeface="+mj-lt"/>
                <a:ea typeface="+mj-ea"/>
                <a:cs typeface="+mj-cs"/>
              </a:rPr>
              <a:t>/Carte de </a:t>
            </a:r>
            <a:r>
              <a:rPr lang="en-US" sz="2800" dirty="0" err="1">
                <a:solidFill>
                  <a:schemeClr val="bg1"/>
                </a:solidFill>
                <a:latin typeface="+mj-lt"/>
                <a:ea typeface="+mj-ea"/>
                <a:cs typeface="+mj-cs"/>
              </a:rPr>
              <a:t>Tiko</a:t>
            </a:r>
            <a:r>
              <a:rPr lang="en-US" sz="2800" dirty="0">
                <a:solidFill>
                  <a:schemeClr val="bg1"/>
                </a:solidFill>
                <a:latin typeface="+mj-lt"/>
                <a:ea typeface="+mj-ea"/>
                <a:cs typeface="+mj-cs"/>
              </a:rPr>
              <a:t>  </a:t>
            </a:r>
            <a:endParaRPr lang="en-US" sz="28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FC2E578-31E5-4510-AB0A-2F65AC83636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03FEDADC-150A-4A6B-B72F-9450ECCCDD9C}" type="slidenum">
              <a:rPr lang="en-US"/>
              <a:pPr defTabSz="914400">
                <a:spcAft>
                  <a:spcPts val="600"/>
                </a:spcAft>
                <a:defRPr/>
              </a:pPr>
              <a:t>6</a:t>
            </a:fld>
            <a:endParaRPr lang="en-US"/>
          </a:p>
        </p:txBody>
      </p:sp>
      <p:pic>
        <p:nvPicPr>
          <p:cNvPr id="33" name="Content Placeholder 32" descr="A close up of text on a white background&#10;&#10;Description generated with high confidence">
            <a:extLst>
              <a:ext uri="{FF2B5EF4-FFF2-40B4-BE49-F238E27FC236}">
                <a16:creationId xmlns:a16="http://schemas.microsoft.com/office/drawing/2014/main" id="{31DA01ED-634B-45FC-BEB3-E27717C1C203}"/>
              </a:ext>
            </a:extLst>
          </p:cNvPr>
          <p:cNvPicPr>
            <a:picLocks noGrp="1" noChangeAspect="1"/>
          </p:cNvPicPr>
          <p:nvPr>
            <p:ph idx="1"/>
          </p:nvPr>
        </p:nvPicPr>
        <p:blipFill>
          <a:blip r:embed="rId2"/>
          <a:stretch>
            <a:fillRect/>
          </a:stretch>
        </p:blipFill>
        <p:spPr>
          <a:xfrm>
            <a:off x="1650176" y="1680285"/>
            <a:ext cx="5843648" cy="4525963"/>
          </a:xfrm>
        </p:spPr>
      </p:pic>
      <p:sp>
        <p:nvSpPr>
          <p:cNvPr id="29" name="TextBox 28">
            <a:extLst>
              <a:ext uri="{FF2B5EF4-FFF2-40B4-BE49-F238E27FC236}">
                <a16:creationId xmlns:a16="http://schemas.microsoft.com/office/drawing/2014/main" id="{1B0164AB-2CB3-40E9-83F9-0113E6A7952A}"/>
              </a:ext>
            </a:extLst>
          </p:cNvPr>
          <p:cNvSpPr txBox="1"/>
          <p:nvPr/>
        </p:nvSpPr>
        <p:spPr>
          <a:xfrm>
            <a:off x="3258281" y="5430425"/>
            <a:ext cx="3140319" cy="246221"/>
          </a:xfrm>
          <a:prstGeom prst="rect">
            <a:avLst/>
          </a:prstGeom>
          <a:noFill/>
        </p:spPr>
        <p:txBody>
          <a:bodyPr wrap="square" rtlCol="0">
            <a:spAutoFit/>
          </a:bodyPr>
          <a:lstStyle/>
          <a:p>
            <a:r>
              <a:rPr lang="en-US" sz="1000" b="1" dirty="0">
                <a:solidFill>
                  <a:schemeClr val="bg1"/>
                </a:solidFill>
              </a:rPr>
              <a:t>Republic of Zingalamaduni</a:t>
            </a:r>
            <a:endParaRPr lang="en-GB" sz="1000" b="1" dirty="0">
              <a:solidFill>
                <a:schemeClr val="bg1"/>
              </a:solidFill>
            </a:endParaRPr>
          </a:p>
        </p:txBody>
      </p:sp>
      <p:sp>
        <p:nvSpPr>
          <p:cNvPr id="28" name="TextBox 27">
            <a:extLst>
              <a:ext uri="{FF2B5EF4-FFF2-40B4-BE49-F238E27FC236}">
                <a16:creationId xmlns:a16="http://schemas.microsoft.com/office/drawing/2014/main" id="{EDCC09FD-0F2B-47D4-AD1A-4D72C3685DDB}"/>
              </a:ext>
            </a:extLst>
          </p:cNvPr>
          <p:cNvSpPr txBox="1"/>
          <p:nvPr/>
        </p:nvSpPr>
        <p:spPr>
          <a:xfrm>
            <a:off x="5180866" y="2146510"/>
            <a:ext cx="3140319" cy="276999"/>
          </a:xfrm>
          <a:prstGeom prst="rect">
            <a:avLst/>
          </a:prstGeom>
          <a:noFill/>
        </p:spPr>
        <p:txBody>
          <a:bodyPr wrap="square" rtlCol="0">
            <a:spAutoFit/>
          </a:bodyPr>
          <a:lstStyle/>
          <a:p>
            <a:r>
              <a:rPr lang="en-US" sz="1200" b="1" dirty="0">
                <a:solidFill>
                  <a:schemeClr val="bg1"/>
                </a:solidFill>
              </a:rPr>
              <a:t>Republic of Zingalamaduni</a:t>
            </a:r>
            <a:endParaRPr lang="en-GB" sz="1200" b="1" dirty="0">
              <a:solidFill>
                <a:schemeClr val="bg1"/>
              </a:solidFill>
            </a:endParaRPr>
          </a:p>
        </p:txBody>
      </p:sp>
    </p:spTree>
    <p:extLst>
      <p:ext uri="{BB962C8B-B14F-4D97-AF65-F5344CB8AC3E}">
        <p14:creationId xmlns:p14="http://schemas.microsoft.com/office/powerpoint/2010/main" val="52376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45" name="Rectangle 4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5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851EF6-F09E-4B6F-94B4-75C73A02C5BD}"/>
              </a:ext>
            </a:extLst>
          </p:cNvPr>
          <p:cNvSpPr>
            <a:spLocks noGrp="1"/>
          </p:cNvSpPr>
          <p:nvPr>
            <p:ph type="title"/>
          </p:nvPr>
        </p:nvSpPr>
        <p:spPr>
          <a:xfrm>
            <a:off x="393192" y="4767072"/>
            <a:ext cx="4945641" cy="1625210"/>
          </a:xfrm>
        </p:spPr>
        <p:txBody>
          <a:bodyPr>
            <a:normAutofit/>
          </a:bodyPr>
          <a:lstStyle/>
          <a:p>
            <a:pPr algn="r"/>
            <a:r>
              <a:rPr lang="en-US" sz="3600" dirty="0">
                <a:solidFill>
                  <a:srgbClr val="FFFFFF"/>
                </a:solidFill>
              </a:rPr>
              <a:t>West District </a:t>
            </a:r>
            <a:br>
              <a:rPr lang="en-US" dirty="0">
                <a:solidFill>
                  <a:srgbClr val="FFFFFF"/>
                </a:solidFill>
              </a:rPr>
            </a:br>
            <a:r>
              <a:rPr lang="en-US" dirty="0" err="1">
                <a:solidFill>
                  <a:srgbClr val="FFFFFF"/>
                </a:solidFill>
              </a:rPr>
              <a:t>District</a:t>
            </a:r>
            <a:r>
              <a:rPr lang="en-US" dirty="0">
                <a:solidFill>
                  <a:srgbClr val="FFFFFF"/>
                </a:solidFill>
              </a:rPr>
              <a:t> Ouest</a:t>
            </a:r>
            <a:endParaRPr lang="en-GB" dirty="0">
              <a:solidFill>
                <a:srgbClr val="FFFFFF"/>
              </a:solidFill>
            </a:endParaRPr>
          </a:p>
        </p:txBody>
      </p:sp>
      <p:pic>
        <p:nvPicPr>
          <p:cNvPr id="33" name="Content Placeholder 5">
            <a:extLst>
              <a:ext uri="{FF2B5EF4-FFF2-40B4-BE49-F238E27FC236}">
                <a16:creationId xmlns:a16="http://schemas.microsoft.com/office/drawing/2014/main" id="{9A7C4117-D250-41F7-BE02-6CFA96E3BEC0}"/>
              </a:ext>
            </a:extLst>
          </p:cNvPr>
          <p:cNvPicPr>
            <a:picLocks noChangeAspect="1"/>
          </p:cNvPicPr>
          <p:nvPr/>
        </p:nvPicPr>
        <p:blipFill rotWithShape="1">
          <a:blip r:embed="rId3"/>
          <a:srcRect l="13043" t="5730" r="7265" b="9570"/>
          <a:stretch/>
        </p:blipFill>
        <p:spPr>
          <a:xfrm>
            <a:off x="245660" y="321731"/>
            <a:ext cx="5293729" cy="4106285"/>
          </a:xfrm>
          <a:prstGeom prst="rect">
            <a:avLst/>
          </a:prstGeom>
        </p:spPr>
      </p:pic>
      <p:sp>
        <p:nvSpPr>
          <p:cNvPr id="46" name="Rectangle 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ontent Placeholder 10">
            <a:extLst>
              <a:ext uri="{FF2B5EF4-FFF2-40B4-BE49-F238E27FC236}">
                <a16:creationId xmlns:a16="http://schemas.microsoft.com/office/drawing/2014/main" id="{380F8608-4347-4572-886A-BA95CB28D51D}"/>
              </a:ext>
            </a:extLst>
          </p:cNvPr>
          <p:cNvSpPr>
            <a:spLocks noGrp="1"/>
          </p:cNvSpPr>
          <p:nvPr>
            <p:ph idx="1"/>
          </p:nvPr>
        </p:nvSpPr>
        <p:spPr>
          <a:xfrm>
            <a:off x="5791200" y="321732"/>
            <a:ext cx="3107140" cy="6214533"/>
          </a:xfrm>
        </p:spPr>
        <p:txBody>
          <a:bodyPr anchor="ctr">
            <a:normAutofit/>
          </a:bodyPr>
          <a:lstStyle/>
          <a:p>
            <a:pPr eaLnBrk="1" hangingPunct="1">
              <a:spcBef>
                <a:spcPct val="0"/>
              </a:spcBef>
              <a:spcAft>
                <a:spcPts val="600"/>
              </a:spcAft>
            </a:pPr>
            <a:r>
              <a:rPr lang="en-US" altLang="en-US" sz="1400" dirty="0">
                <a:solidFill>
                  <a:srgbClr val="FFFFFF"/>
                </a:solidFill>
              </a:rPr>
              <a:t>West District community has lots of business and commerce because of the seaport. </a:t>
            </a:r>
          </a:p>
          <a:p>
            <a:pPr eaLnBrk="1" hangingPunct="1">
              <a:spcBef>
                <a:spcPct val="0"/>
              </a:spcBef>
              <a:spcAft>
                <a:spcPts val="600"/>
              </a:spcAft>
            </a:pPr>
            <a:r>
              <a:rPr lang="en-US" altLang="en-US" sz="1400" dirty="0">
                <a:solidFill>
                  <a:srgbClr val="FFFFFF"/>
                </a:solidFill>
              </a:rPr>
              <a:t>It is also an oil rich region with many oil fields and offshore oil rigs.</a:t>
            </a:r>
          </a:p>
          <a:p>
            <a:pPr eaLnBrk="1" hangingPunct="1">
              <a:spcBef>
                <a:spcPct val="0"/>
              </a:spcBef>
              <a:spcAft>
                <a:spcPts val="600"/>
              </a:spcAft>
            </a:pPr>
            <a:r>
              <a:rPr lang="fr-FR" altLang="en-US" sz="1800" dirty="0">
                <a:solidFill>
                  <a:srgbClr val="FFFFFF"/>
                </a:solidFill>
              </a:rPr>
              <a:t>La communauté du district de l’ouest réalise beaucoup d’affaire et d’</a:t>
            </a:r>
            <a:r>
              <a:rPr lang="fr-FR" altLang="en-US" sz="1800" dirty="0" err="1">
                <a:solidFill>
                  <a:srgbClr val="FFFFFF"/>
                </a:solidFill>
              </a:rPr>
              <a:t>echange</a:t>
            </a:r>
            <a:r>
              <a:rPr lang="fr-FR" altLang="en-US" sz="1800" dirty="0">
                <a:solidFill>
                  <a:srgbClr val="FFFFFF"/>
                </a:solidFill>
              </a:rPr>
              <a:t> a cause du  port maritime commerce en raison du port maritime.</a:t>
            </a:r>
          </a:p>
          <a:p>
            <a:pPr eaLnBrk="1" hangingPunct="1">
              <a:spcBef>
                <a:spcPct val="0"/>
              </a:spcBef>
              <a:spcAft>
                <a:spcPts val="600"/>
              </a:spcAft>
            </a:pPr>
            <a:r>
              <a:rPr lang="fr-FR" altLang="en-US" sz="1800" dirty="0">
                <a:solidFill>
                  <a:srgbClr val="FFFFFF"/>
                </a:solidFill>
              </a:rPr>
              <a:t>C'est aussi une région riche en champs de pétrole  et plates-formes pétrolières.</a:t>
            </a:r>
            <a:endParaRPr lang="en-US" altLang="en-US" sz="1800" dirty="0">
              <a:solidFill>
                <a:srgbClr val="FFFFFF"/>
              </a:solidFill>
            </a:endParaRPr>
          </a:p>
        </p:txBody>
      </p:sp>
    </p:spTree>
    <p:extLst>
      <p:ext uri="{BB962C8B-B14F-4D97-AF65-F5344CB8AC3E}">
        <p14:creationId xmlns:p14="http://schemas.microsoft.com/office/powerpoint/2010/main" val="7048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id="{66F6601F-4EEF-4569-9620-9DDED50456DC}"/>
              </a:ext>
            </a:extLst>
          </p:cNvPr>
          <p:cNvSpPr>
            <a:spLocks noGrp="1"/>
          </p:cNvSpPr>
          <p:nvPr>
            <p:ph type="sldNum" sz="quarter" idx="12"/>
          </p:nvPr>
        </p:nvSpPr>
        <p:spPr>
          <a:xfrm>
            <a:off x="8119447" y="6223702"/>
            <a:ext cx="428046" cy="314067"/>
          </a:xfrm>
          <a:prstGeom prst="ellipse">
            <a:avLst/>
          </a:prstGeom>
        </p:spPr>
        <p:txBody>
          <a:bodyPr vert="horz" lIns="91440" tIns="45720" rIns="91440" bIns="45720" rtlCol="0" anchor="ctr">
            <a:normAutofit/>
          </a:bodyPr>
          <a:lstStyle/>
          <a:p>
            <a:pPr defTabSz="914400">
              <a:lnSpc>
                <a:spcPct val="90000"/>
              </a:lnSpc>
              <a:spcAft>
                <a:spcPts val="600"/>
              </a:spcAft>
              <a:defRPr/>
            </a:pPr>
            <a:fld id="{03FEDADC-150A-4A6B-B72F-9450ECCCDD9C}" type="slidenum">
              <a:rPr lang="en-US" sz="900">
                <a:solidFill>
                  <a:srgbClr val="898989"/>
                </a:solidFill>
              </a:rPr>
              <a:pPr defTabSz="914400">
                <a:lnSpc>
                  <a:spcPct val="90000"/>
                </a:lnSpc>
                <a:spcAft>
                  <a:spcPts val="600"/>
                </a:spcAft>
                <a:defRPr/>
              </a:pPr>
              <a:t>8</a:t>
            </a:fld>
            <a:endParaRPr lang="en-US" sz="900">
              <a:solidFill>
                <a:srgbClr val="898989"/>
              </a:solidFill>
            </a:endParaRPr>
          </a:p>
        </p:txBody>
      </p:sp>
      <p:sp>
        <p:nvSpPr>
          <p:cNvPr id="3" name="Content Placeholder 2">
            <a:extLst>
              <a:ext uri="{FF2B5EF4-FFF2-40B4-BE49-F238E27FC236}">
                <a16:creationId xmlns:a16="http://schemas.microsoft.com/office/drawing/2014/main" id="{394CF4BD-763E-4931-BF87-2F7AE1C11CEB}"/>
              </a:ext>
            </a:extLst>
          </p:cNvPr>
          <p:cNvSpPr>
            <a:spLocks noGrp="1"/>
          </p:cNvSpPr>
          <p:nvPr>
            <p:ph idx="1"/>
          </p:nvPr>
        </p:nvSpPr>
        <p:spPr>
          <a:xfrm>
            <a:off x="348458" y="1266827"/>
            <a:ext cx="4578895" cy="682079"/>
          </a:xfrm>
        </p:spPr>
        <p:txBody>
          <a:bodyPr vert="horz" lIns="91440" tIns="45720" rIns="91440" bIns="45720" rtlCol="0">
            <a:normAutofit/>
          </a:bodyPr>
          <a:lstStyle/>
          <a:p>
            <a:pPr marL="0" indent="0" algn="ctr" defTabSz="914400" eaLnBrk="1" hangingPunct="1">
              <a:lnSpc>
                <a:spcPct val="90000"/>
              </a:lnSpc>
              <a:spcBef>
                <a:spcPts val="1000"/>
              </a:spcBef>
              <a:buNone/>
            </a:pPr>
            <a:r>
              <a:rPr lang="en-US" sz="2400" kern="1200" dirty="0">
                <a:solidFill>
                  <a:srgbClr val="FFFFFF"/>
                </a:solidFill>
                <a:latin typeface="+mn-lt"/>
                <a:ea typeface="+mn-ea"/>
                <a:cs typeface="+mn-cs"/>
              </a:rPr>
              <a:t>But…</a:t>
            </a:r>
          </a:p>
        </p:txBody>
      </p:sp>
      <p:sp>
        <p:nvSpPr>
          <p:cNvPr id="2" name="Title 1">
            <a:extLst>
              <a:ext uri="{FF2B5EF4-FFF2-40B4-BE49-F238E27FC236}">
                <a16:creationId xmlns:a16="http://schemas.microsoft.com/office/drawing/2014/main" id="{E058D36D-6124-4152-A867-7C4801951E25}"/>
              </a:ext>
            </a:extLst>
          </p:cNvPr>
          <p:cNvSpPr>
            <a:spLocks noGrp="1"/>
          </p:cNvSpPr>
          <p:nvPr>
            <p:ph type="title"/>
          </p:nvPr>
        </p:nvSpPr>
        <p:spPr>
          <a:xfrm>
            <a:off x="2414035" y="241300"/>
            <a:ext cx="4489363" cy="5245099"/>
          </a:xfrm>
        </p:spPr>
        <p:txBody>
          <a:bodyPr vert="horz" lIns="91440" tIns="45720" rIns="91440" bIns="45720" rtlCol="0" anchor="b">
            <a:normAutofit/>
          </a:bodyPr>
          <a:lstStyle/>
          <a:p>
            <a:pPr algn="l" defTabSz="914400" eaLnBrk="1" hangingPunct="1">
              <a:lnSpc>
                <a:spcPct val="90000"/>
              </a:lnSpc>
            </a:pPr>
            <a:r>
              <a:rPr lang="en-US" sz="2800" kern="1200" dirty="0">
                <a:solidFill>
                  <a:srgbClr val="FFFFFF"/>
                </a:solidFill>
                <a:latin typeface="+mj-lt"/>
                <a:ea typeface="+mj-ea"/>
                <a:cs typeface="+mj-cs"/>
              </a:rPr>
              <a:t>West District has a problem</a:t>
            </a:r>
            <a:br>
              <a:rPr lang="en-US" sz="6000" kern="1200" dirty="0">
                <a:solidFill>
                  <a:srgbClr val="FFFFFF"/>
                </a:solidFill>
                <a:latin typeface="+mj-lt"/>
                <a:ea typeface="+mj-ea"/>
                <a:cs typeface="+mj-cs"/>
              </a:rPr>
            </a:br>
            <a:r>
              <a:rPr lang="fr-FR" sz="6000" kern="1200" dirty="0">
                <a:solidFill>
                  <a:srgbClr val="FFFFFF"/>
                </a:solidFill>
                <a:latin typeface="+mj-lt"/>
                <a:ea typeface="+mj-ea"/>
                <a:cs typeface="+mj-cs"/>
              </a:rPr>
              <a:t>M</a:t>
            </a:r>
            <a:r>
              <a:rPr lang="fr-FR" sz="6000" dirty="0">
                <a:solidFill>
                  <a:srgbClr val="FFFFFF"/>
                </a:solidFill>
              </a:rPr>
              <a:t>ais ... </a:t>
            </a:r>
            <a:br>
              <a:rPr lang="fr-FR" sz="6000" dirty="0">
                <a:solidFill>
                  <a:srgbClr val="FFFFFF"/>
                </a:solidFill>
              </a:rPr>
            </a:br>
            <a:r>
              <a:rPr lang="fr-FR" sz="6000" dirty="0">
                <a:solidFill>
                  <a:srgbClr val="FFFFFF"/>
                </a:solidFill>
              </a:rPr>
              <a:t>Le District Ouest a un problème</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222702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pic>
        <p:nvPicPr>
          <p:cNvPr id="22" name="Picture 1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Oval 1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B2E23-A924-4E78-B718-3AE7C0D083C4}"/>
              </a:ext>
            </a:extLst>
          </p:cNvPr>
          <p:cNvSpPr>
            <a:spLocks noGrp="1"/>
          </p:cNvSpPr>
          <p:nvPr>
            <p:ph type="title"/>
          </p:nvPr>
        </p:nvSpPr>
        <p:spPr>
          <a:xfrm>
            <a:off x="86498" y="4388303"/>
            <a:ext cx="4744995" cy="2149466"/>
          </a:xfrm>
        </p:spPr>
        <p:txBody>
          <a:bodyPr vert="horz" lIns="91440" tIns="45720" rIns="91440" bIns="45720" rtlCol="0" anchor="ctr">
            <a:normAutofit/>
          </a:bodyPr>
          <a:lstStyle/>
          <a:p>
            <a:pPr defTabSz="914400" eaLnBrk="1" hangingPunct="1">
              <a:lnSpc>
                <a:spcPct val="90000"/>
              </a:lnSpc>
            </a:pPr>
            <a:r>
              <a:rPr lang="en-US" sz="2400" dirty="0">
                <a:solidFill>
                  <a:srgbClr val="000000"/>
                </a:solidFill>
              </a:rPr>
              <a:t>The West District Independence Army (WDIA) </a:t>
            </a:r>
            <a:br>
              <a:rPr lang="en-US" sz="3200" dirty="0">
                <a:solidFill>
                  <a:srgbClr val="000000"/>
                </a:solidFill>
              </a:rPr>
            </a:br>
            <a:r>
              <a:rPr lang="fr-FR" sz="3200" dirty="0">
                <a:solidFill>
                  <a:srgbClr val="000000"/>
                </a:solidFill>
              </a:rPr>
              <a:t>L'Armée d'indépendance du district Ouest (AIDO)</a:t>
            </a:r>
            <a:endParaRPr lang="en-US" sz="3200" dirty="0">
              <a:solidFill>
                <a:srgbClr val="000000"/>
              </a:solidFill>
            </a:endParaRPr>
          </a:p>
        </p:txBody>
      </p:sp>
      <p:sp>
        <p:nvSpPr>
          <p:cNvPr id="5" name="Content Placeholder 4">
            <a:extLst>
              <a:ext uri="{FF2B5EF4-FFF2-40B4-BE49-F238E27FC236}">
                <a16:creationId xmlns:a16="http://schemas.microsoft.com/office/drawing/2014/main" id="{F157E703-7157-4643-8E11-5325572CD412}"/>
              </a:ext>
            </a:extLst>
          </p:cNvPr>
          <p:cNvSpPr>
            <a:spLocks noGrp="1"/>
          </p:cNvSpPr>
          <p:nvPr>
            <p:ph sz="half" idx="1"/>
          </p:nvPr>
        </p:nvSpPr>
        <p:spPr>
          <a:xfrm>
            <a:off x="4572000" y="-18893"/>
            <a:ext cx="4572000" cy="6876893"/>
          </a:xfrm>
        </p:spPr>
        <p:txBody>
          <a:bodyPr vert="horz" lIns="91440" tIns="45720" rIns="91440" bIns="45720" rtlCol="0" anchor="ctr">
            <a:normAutofit/>
          </a:bodyPr>
          <a:lstStyle/>
          <a:p>
            <a:pPr indent="-228600" defTabSz="914400" eaLnBrk="1" hangingPunct="1">
              <a:lnSpc>
                <a:spcPct val="90000"/>
              </a:lnSpc>
            </a:pPr>
            <a:r>
              <a:rPr lang="en-US" altLang="en-US" sz="1400" dirty="0">
                <a:solidFill>
                  <a:srgbClr val="000000"/>
                </a:solidFill>
              </a:rPr>
              <a:t>WDIA has been active for decades.</a:t>
            </a:r>
          </a:p>
          <a:p>
            <a:pPr indent="-228600" defTabSz="914400" eaLnBrk="1" hangingPunct="1">
              <a:lnSpc>
                <a:spcPct val="90000"/>
              </a:lnSpc>
            </a:pPr>
            <a:r>
              <a:rPr lang="en-US" altLang="en-US" sz="1400" dirty="0">
                <a:solidFill>
                  <a:srgbClr val="000000"/>
                </a:solidFill>
              </a:rPr>
              <a:t>WDIA is well organized and controls large swathes of West District including many oil fields and large portions of the main road from the port to New Town.</a:t>
            </a:r>
          </a:p>
          <a:p>
            <a:pPr indent="-228600" defTabSz="914400" eaLnBrk="1" hangingPunct="1">
              <a:lnSpc>
                <a:spcPct val="90000"/>
              </a:lnSpc>
            </a:pPr>
            <a:r>
              <a:rPr lang="en-US" altLang="en-US" sz="1400" dirty="0">
                <a:solidFill>
                  <a:srgbClr val="000000"/>
                </a:solidFill>
              </a:rPr>
              <a:t>WDIA aspires to create an independent ‘corruption free’ state. </a:t>
            </a:r>
          </a:p>
          <a:p>
            <a:pPr indent="-228600" defTabSz="914400" eaLnBrk="1" hangingPunct="1">
              <a:lnSpc>
                <a:spcPct val="90000"/>
              </a:lnSpc>
            </a:pPr>
            <a:r>
              <a:rPr lang="en-US" altLang="en-US" sz="1400" dirty="0">
                <a:solidFill>
                  <a:srgbClr val="000000"/>
                </a:solidFill>
              </a:rPr>
              <a:t>The </a:t>
            </a:r>
            <a:r>
              <a:rPr lang="en-US" altLang="en-US" sz="1400" dirty="0" err="1">
                <a:solidFill>
                  <a:srgbClr val="000000"/>
                </a:solidFill>
              </a:rPr>
              <a:t>Tiko</a:t>
            </a:r>
            <a:r>
              <a:rPr lang="en-US" altLang="en-US" sz="1400" dirty="0">
                <a:solidFill>
                  <a:srgbClr val="000000"/>
                </a:solidFill>
              </a:rPr>
              <a:t> government brands the WDIA a terrorist organization.</a:t>
            </a:r>
          </a:p>
          <a:p>
            <a:pPr indent="-228600" defTabSz="914400" eaLnBrk="1" hangingPunct="1">
              <a:lnSpc>
                <a:spcPct val="90000"/>
              </a:lnSpc>
            </a:pPr>
            <a:r>
              <a:rPr lang="fr-FR" altLang="en-US" sz="2000" dirty="0">
                <a:solidFill>
                  <a:srgbClr val="000000"/>
                </a:solidFill>
              </a:rPr>
              <a:t>AIDO est active depuis  des décennies La AIDO est bien organisée et contrôle de grandes parties du West District, notamment de nombreux champs de pétrole et une grande partie de la route principale reliant le port à New Town.</a:t>
            </a:r>
          </a:p>
          <a:p>
            <a:pPr indent="-228600" defTabSz="914400" eaLnBrk="1" hangingPunct="1">
              <a:lnSpc>
                <a:spcPct val="90000"/>
              </a:lnSpc>
            </a:pPr>
            <a:r>
              <a:rPr lang="fr-FR" altLang="en-US" sz="2000" dirty="0">
                <a:solidFill>
                  <a:srgbClr val="000000"/>
                </a:solidFill>
              </a:rPr>
              <a:t>AIDO aspire à créer un État indépendant «sans corruption».</a:t>
            </a:r>
          </a:p>
          <a:p>
            <a:pPr indent="-228600" defTabSz="914400" eaLnBrk="1" hangingPunct="1">
              <a:lnSpc>
                <a:spcPct val="90000"/>
              </a:lnSpc>
            </a:pPr>
            <a:r>
              <a:rPr lang="fr-FR" altLang="en-US" sz="2000" dirty="0">
                <a:solidFill>
                  <a:srgbClr val="000000"/>
                </a:solidFill>
              </a:rPr>
              <a:t>Le gouvernement </a:t>
            </a:r>
            <a:r>
              <a:rPr lang="fr-FR" altLang="en-US" sz="2000" dirty="0" err="1">
                <a:solidFill>
                  <a:srgbClr val="000000"/>
                </a:solidFill>
              </a:rPr>
              <a:t>Tiko</a:t>
            </a:r>
            <a:r>
              <a:rPr lang="fr-FR" altLang="en-US" sz="2000" dirty="0">
                <a:solidFill>
                  <a:srgbClr val="000000"/>
                </a:solidFill>
              </a:rPr>
              <a:t> considère la AIDO comme une organisation terroriste.</a:t>
            </a:r>
            <a:endParaRPr lang="en-US" altLang="en-US" sz="2000" dirty="0">
              <a:solidFill>
                <a:srgbClr val="000000"/>
              </a:solidFill>
            </a:endParaRPr>
          </a:p>
        </p:txBody>
      </p:sp>
      <p:sp>
        <p:nvSpPr>
          <p:cNvPr id="4" name="Slide Number Placeholder 3">
            <a:extLst>
              <a:ext uri="{FF2B5EF4-FFF2-40B4-BE49-F238E27FC236}">
                <a16:creationId xmlns:a16="http://schemas.microsoft.com/office/drawing/2014/main" id="{7EFC7BC1-10FB-449D-9C58-522DB825C683}"/>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defRPr/>
            </a:pPr>
            <a:fld id="{03FEDADC-150A-4A6B-B72F-9450ECCCDD9C}" type="slidenum">
              <a:rPr lang="en-US" sz="1000">
                <a:solidFill>
                  <a:srgbClr val="898989"/>
                </a:solidFill>
                <a:latin typeface="Calibri" panose="020F0502020204030204"/>
              </a:rPr>
              <a:pPr defTabSz="914400">
                <a:spcAft>
                  <a:spcPts val="600"/>
                </a:spcAft>
                <a:defRPr/>
              </a:pPr>
              <a:t>9</a:t>
            </a:fld>
            <a:endParaRPr lang="en-US" sz="1000">
              <a:solidFill>
                <a:srgbClr val="898989"/>
              </a:solidFill>
              <a:latin typeface="Calibri" panose="020F0502020204030204"/>
            </a:endParaRPr>
          </a:p>
        </p:txBody>
      </p:sp>
      <p:pic>
        <p:nvPicPr>
          <p:cNvPr id="9" name="Picture 2">
            <a:extLst>
              <a:ext uri="{FF2B5EF4-FFF2-40B4-BE49-F238E27FC236}">
                <a16:creationId xmlns:a16="http://schemas.microsoft.com/office/drawing/2014/main" id="{1389F122-CF29-4DCA-AAD4-1919F801B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3"/>
            <a:ext cx="4744995" cy="432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67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3647061BBBD94C852BC76E52E501A4" ma:contentTypeVersion="11" ma:contentTypeDescription="Create a new document." ma:contentTypeScope="" ma:versionID="cb26d0513f26d073daf95984269263e2">
  <xsd:schema xmlns:xsd="http://www.w3.org/2001/XMLSchema" xmlns:xs="http://www.w3.org/2001/XMLSchema" xmlns:p="http://schemas.microsoft.com/office/2006/metadata/properties" xmlns:ns3="fba77120-691c-46b1-b5ac-b47fe8ffe31b" xmlns:ns4="e7093fd6-4359-4d94-9ae0-a2372f5d3995" targetNamespace="http://schemas.microsoft.com/office/2006/metadata/properties" ma:root="true" ma:fieldsID="c9b357afa54a3e91b5f9823fcc0aa583" ns3:_="" ns4:_="">
    <xsd:import namespace="fba77120-691c-46b1-b5ac-b47fe8ffe31b"/>
    <xsd:import namespace="e7093fd6-4359-4d94-9ae0-a2372f5d39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77120-691c-46b1-b5ac-b47fe8ffe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093fd6-4359-4d94-9ae0-a2372f5d39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A1C573-7907-44BD-BFF3-E2B96DE5411C}">
  <ds:schemaRefs>
    <ds:schemaRef ds:uri="http://schemas.microsoft.com/sharepoint/v3/contenttype/forms"/>
  </ds:schemaRefs>
</ds:datastoreItem>
</file>

<file path=customXml/itemProps2.xml><?xml version="1.0" encoding="utf-8"?>
<ds:datastoreItem xmlns:ds="http://schemas.openxmlformats.org/officeDocument/2006/customXml" ds:itemID="{61DDF5BE-080F-44BA-A04F-6A504DAEF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77120-691c-46b1-b5ac-b47fe8ffe31b"/>
    <ds:schemaRef ds:uri="e7093fd6-4359-4d94-9ae0-a2372f5d3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ADAA02-BCA8-4FD9-8128-CEB147B61048}">
  <ds:schemaRefs>
    <ds:schemaRef ds:uri="http://purl.org/dc/elements/1.1/"/>
    <ds:schemaRef ds:uri="fba77120-691c-46b1-b5ac-b47fe8ffe31b"/>
    <ds:schemaRef ds:uri="e7093fd6-4359-4d94-9ae0-a2372f5d3995"/>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Organic</Template>
  <TotalTime>25020</TotalTime>
  <Words>3146</Words>
  <Application>Microsoft Office PowerPoint</Application>
  <PresentationFormat>On-screen Show (4:3)</PresentationFormat>
  <Paragraphs>376</Paragraphs>
  <Slides>37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Unicode MS</vt:lpstr>
      <vt:lpstr>Calibri</vt:lpstr>
      <vt:lpstr>Zawgyi-One</vt:lpstr>
      <vt:lpstr>Office Theme</vt:lpstr>
      <vt:lpstr>PowerPoint Presentation</vt:lpstr>
      <vt:lpstr>Conflict Sensitivity Scenario  Scénario sensibilité aux conflits  </vt:lpstr>
      <vt:lpstr>What do you think a scenario on conflict sensitivity  will be about? Selon vous, en quoi consistera un scénario de sensibilité aux conflits?</vt:lpstr>
      <vt:lpstr>What will the Scenario involve?  De quoi parle le scenario?</vt:lpstr>
      <vt:lpstr>Welcome to The Republic of Tiko  Bienvenue en République de Tiko</vt:lpstr>
      <vt:lpstr>PowerPoint Presentation</vt:lpstr>
      <vt:lpstr>West District  District Ouest</vt:lpstr>
      <vt:lpstr>West District has a problem Mais ...  Le District Ouest a un problème</vt:lpstr>
      <vt:lpstr>The West District Independence Army (WDIA)  L'Armée d'indépendance du district Ouest (AIDO)</vt:lpstr>
      <vt:lpstr>East District District Est </vt:lpstr>
      <vt:lpstr>South District District Sud</vt:lpstr>
      <vt:lpstr>Republic of Tiko (RoT)  </vt:lpstr>
      <vt:lpstr>HUMANITARIAN CRISIS 2019  WORLD APPEAL ! APPEL MONDIAL DE LA CRISE HUMANITAIRE 2019!</vt:lpstr>
      <vt:lpstr>HUMANITARIAN CRISIS 2019  WORLD APPEAL ! APPEL MONDIAL DE LA CRISE HUMANITAIRE 2019!</vt:lpstr>
      <vt:lpstr>PowerPoint Presentation</vt:lpstr>
      <vt:lpstr>PowerPoint Presentation</vt:lpstr>
      <vt:lpstr>PowerPoint Presentation</vt:lpstr>
      <vt:lpstr>Role-Play Jeu de rôle </vt:lpstr>
      <vt:lpstr>Le facilitateur indiquera vos rôles (mais vos cartes de rôles vous seront données plus tard…)</vt:lpstr>
      <vt:lpstr>Before you get your role-cards please take notice of the following information.  200,000 lives depend on it! Avant de recevoir vos cartes de rôle, veuillez prendre connaissance des informations suivantes. 200 000 vies en dépendent!</vt:lpstr>
      <vt:lpstr>Good Aid has a  team of specialists  ready to go to Tiko Good Aid a une équipe de spécialistes prête à se rendre à Tiko </vt:lpstr>
      <vt:lpstr>Instructions </vt:lpstr>
      <vt:lpstr>Instructions  </vt:lpstr>
      <vt:lpstr>Instructions  </vt:lpstr>
      <vt:lpstr> Representatives &amp; Workers Représentants et ouvriers</vt:lpstr>
      <vt:lpstr>EVERYONE Toutes les personnes   </vt:lpstr>
      <vt:lpstr>You now have 5 minutes to read your cards. Ask questions to the Facilitators Vous avez maintenant 5 minutes pour lire vos cartes. Poser des questions aux facilitateurs</vt:lpstr>
      <vt:lpstr>PowerPoint Presentation</vt:lpstr>
      <vt:lpstr>Any Questions?  </vt:lpstr>
      <vt:lpstr>Welcome Back! Bienvenue à tous! </vt:lpstr>
      <vt:lpstr>Representatives Des représentants</vt:lpstr>
      <vt:lpstr>Debrief / Compte rendu  </vt:lpstr>
      <vt:lpstr>Can you answer these questions? Pouvez-tu répondre a ces questions? </vt:lpstr>
      <vt:lpstr>Which staff need to be conflict sensitive?  Quel personnel devrait être sensible aux conflits?    </vt:lpstr>
      <vt:lpstr>Any Questions? Avez-vous des questions?</vt:lpstr>
      <vt:lpstr>Sources for further 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Tikolarindo</dc:title>
  <dc:creator>Sun-Ra Lambert Baj</dc:creator>
  <cp:lastModifiedBy>Sunra Lambert-Baj</cp:lastModifiedBy>
  <cp:revision>538</cp:revision>
  <cp:lastPrinted>2015-05-04T08:46:35Z</cp:lastPrinted>
  <dcterms:created xsi:type="dcterms:W3CDTF">2015-04-23T05:35:35Z</dcterms:created>
  <dcterms:modified xsi:type="dcterms:W3CDTF">2019-12-05T15:42:14Z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0x0101004A3647061BBBD94C852BC76E52E501A4</vt:lpwstr>
  </property>
</Properties>
</file>