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545" r:id="rId5"/>
    <p:sldId id="548" r:id="rId6"/>
    <p:sldId id="291" r:id="rId7"/>
    <p:sldId id="292" r:id="rId8"/>
    <p:sldId id="558" r:id="rId9"/>
    <p:sldId id="560" r:id="rId10"/>
    <p:sldId id="428" r:id="rId11"/>
    <p:sldId id="559" r:id="rId12"/>
    <p:sldId id="561" r:id="rId13"/>
    <p:sldId id="562" r:id="rId14"/>
    <p:sldId id="563" r:id="rId15"/>
    <p:sldId id="565" r:id="rId16"/>
    <p:sldId id="564" r:id="rId17"/>
    <p:sldId id="567" r:id="rId18"/>
    <p:sldId id="566" r:id="rId19"/>
    <p:sldId id="293" r:id="rId20"/>
    <p:sldId id="568" r:id="rId21"/>
    <p:sldId id="546" r:id="rId22"/>
    <p:sldId id="529" r:id="rId23"/>
    <p:sldId id="532" r:id="rId24"/>
    <p:sldId id="531" r:id="rId25"/>
    <p:sldId id="536" r:id="rId26"/>
    <p:sldId id="533" r:id="rId27"/>
    <p:sldId id="523" r:id="rId28"/>
    <p:sldId id="534" r:id="rId29"/>
    <p:sldId id="538" r:id="rId30"/>
    <p:sldId id="541" r:id="rId31"/>
    <p:sldId id="524" r:id="rId32"/>
    <p:sldId id="543" r:id="rId33"/>
    <p:sldId id="3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snapToGrid="0">
      <p:cViewPr varScale="1">
        <p:scale>
          <a:sx n="56" d="100"/>
          <a:sy n="56" d="100"/>
        </p:scale>
        <p:origin x="8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ra" userId="65501b5a-e832-41ba-977e-da4c1b6a0277" providerId="ADAL" clId="{9A542F8C-D0F4-4B29-8694-82BA19395E10}"/>
    <pc:docChg chg="custSel mod delSld modSld">
      <pc:chgData name="Sunra" userId="65501b5a-e832-41ba-977e-da4c1b6a0277" providerId="ADAL" clId="{9A542F8C-D0F4-4B29-8694-82BA19395E10}" dt="2020-03-10T09:36:08.323" v="39" actId="26606"/>
      <pc:docMkLst>
        <pc:docMk/>
      </pc:docMkLst>
      <pc:sldChg chg="addSp delSp modSp mod">
        <pc:chgData name="Sunra" userId="65501b5a-e832-41ba-977e-da4c1b6a0277" providerId="ADAL" clId="{9A542F8C-D0F4-4B29-8694-82BA19395E10}" dt="2020-03-10T09:35:52.135" v="38" actId="26606"/>
        <pc:sldMkLst>
          <pc:docMk/>
          <pc:sldMk cId="889076671" sldId="291"/>
        </pc:sldMkLst>
        <pc:spChg chg="mod">
          <ac:chgData name="Sunra" userId="65501b5a-e832-41ba-977e-da4c1b6a0277" providerId="ADAL" clId="{9A542F8C-D0F4-4B29-8694-82BA19395E10}" dt="2020-03-10T09:35:52.135" v="38" actId="26606"/>
          <ac:spMkLst>
            <pc:docMk/>
            <pc:sldMk cId="889076671" sldId="291"/>
            <ac:spMk id="2" creationId="{00000000-0000-0000-0000-000000000000}"/>
          </ac:spMkLst>
        </pc:spChg>
        <pc:spChg chg="mod">
          <ac:chgData name="Sunra" userId="65501b5a-e832-41ba-977e-da4c1b6a0277" providerId="ADAL" clId="{9A542F8C-D0F4-4B29-8694-82BA19395E10}" dt="2020-03-10T09:35:52.135" v="38" actId="26606"/>
          <ac:spMkLst>
            <pc:docMk/>
            <pc:sldMk cId="889076671" sldId="291"/>
            <ac:spMk id="3" creationId="{00000000-0000-0000-0000-000000000000}"/>
          </ac:spMkLst>
        </pc:spChg>
        <pc:spChg chg="mod">
          <ac:chgData name="Sunra" userId="65501b5a-e832-41ba-977e-da4c1b6a0277" providerId="ADAL" clId="{9A542F8C-D0F4-4B29-8694-82BA19395E10}" dt="2020-03-10T09:35:52.135" v="38" actId="26606"/>
          <ac:spMkLst>
            <pc:docMk/>
            <pc:sldMk cId="889076671" sldId="291"/>
            <ac:spMk id="4" creationId="{00000000-0000-0000-0000-000000000000}"/>
          </ac:spMkLst>
        </pc:spChg>
        <pc:spChg chg="del">
          <ac:chgData name="Sunra" userId="65501b5a-e832-41ba-977e-da4c1b6a0277" providerId="ADAL" clId="{9A542F8C-D0F4-4B29-8694-82BA19395E10}" dt="2020-03-10T09:35:52.135" v="38" actId="26606"/>
          <ac:spMkLst>
            <pc:docMk/>
            <pc:sldMk cId="889076671" sldId="291"/>
            <ac:spMk id="10" creationId="{559AE206-7EBA-4D33-8BC9-9D8158553F0E}"/>
          </ac:spMkLst>
        </pc:spChg>
        <pc:spChg chg="del">
          <ac:chgData name="Sunra" userId="65501b5a-e832-41ba-977e-da4c1b6a0277" providerId="ADAL" clId="{9A542F8C-D0F4-4B29-8694-82BA19395E10}" dt="2020-03-10T09:35:52.135" v="38" actId="26606"/>
          <ac:spMkLst>
            <pc:docMk/>
            <pc:sldMk cId="889076671" sldId="291"/>
            <ac:spMk id="12" creationId="{6437D937-A7F1-4011-92B4-328E5BE1B166}"/>
          </ac:spMkLst>
        </pc:spChg>
        <pc:spChg chg="del">
          <ac:chgData name="Sunra" userId="65501b5a-e832-41ba-977e-da4c1b6a0277" providerId="ADAL" clId="{9A542F8C-D0F4-4B29-8694-82BA19395E10}" dt="2020-03-10T09:35:52.135" v="38" actId="26606"/>
          <ac:spMkLst>
            <pc:docMk/>
            <pc:sldMk cId="889076671" sldId="291"/>
            <ac:spMk id="14" creationId="{B672F332-AF08-46C6-94F0-77684310D7B7}"/>
          </ac:spMkLst>
        </pc:spChg>
        <pc:spChg chg="del">
          <ac:chgData name="Sunra" userId="65501b5a-e832-41ba-977e-da4c1b6a0277" providerId="ADAL" clId="{9A542F8C-D0F4-4B29-8694-82BA19395E10}" dt="2020-03-10T09:35:52.135" v="38" actId="26606"/>
          <ac:spMkLst>
            <pc:docMk/>
            <pc:sldMk cId="889076671" sldId="291"/>
            <ac:spMk id="16" creationId="{34244EF8-D73A-40E1-BE73-D46E6B4B04ED}"/>
          </ac:spMkLst>
        </pc:spChg>
        <pc:spChg chg="del">
          <ac:chgData name="Sunra" userId="65501b5a-e832-41ba-977e-da4c1b6a0277" providerId="ADAL" clId="{9A542F8C-D0F4-4B29-8694-82BA19395E10}" dt="2020-03-10T09:35:52.135" v="38" actId="26606"/>
          <ac:spMkLst>
            <pc:docMk/>
            <pc:sldMk cId="889076671" sldId="291"/>
            <ac:spMk id="18" creationId="{AB84D7E8-4ECB-42D7-ADBF-01689B0F24AE}"/>
          </ac:spMkLst>
        </pc:spChg>
        <pc:spChg chg="add">
          <ac:chgData name="Sunra" userId="65501b5a-e832-41ba-977e-da4c1b6a0277" providerId="ADAL" clId="{9A542F8C-D0F4-4B29-8694-82BA19395E10}" dt="2020-03-10T09:35:52.135" v="38" actId="26606"/>
          <ac:spMkLst>
            <pc:docMk/>
            <pc:sldMk cId="889076671" sldId="291"/>
            <ac:spMk id="27" creationId="{2B577FF9-3543-4875-815D-3D87BD8A2002}"/>
          </ac:spMkLst>
        </pc:spChg>
        <pc:spChg chg="add">
          <ac:chgData name="Sunra" userId="65501b5a-e832-41ba-977e-da4c1b6a0277" providerId="ADAL" clId="{9A542F8C-D0F4-4B29-8694-82BA19395E10}" dt="2020-03-10T09:35:52.135" v="38" actId="26606"/>
          <ac:spMkLst>
            <pc:docMk/>
            <pc:sldMk cId="889076671" sldId="291"/>
            <ac:spMk id="29" creationId="{F5569EEC-E12F-4856-B407-02B2813A4AA5}"/>
          </ac:spMkLst>
        </pc:spChg>
        <pc:spChg chg="add">
          <ac:chgData name="Sunra" userId="65501b5a-e832-41ba-977e-da4c1b6a0277" providerId="ADAL" clId="{9A542F8C-D0F4-4B29-8694-82BA19395E10}" dt="2020-03-10T09:35:52.135" v="38" actId="26606"/>
          <ac:spMkLst>
            <pc:docMk/>
            <pc:sldMk cId="889076671" sldId="291"/>
            <ac:spMk id="31" creationId="{CF860788-3A6A-45A3-B3F1-06F159665603}"/>
          </ac:spMkLst>
        </pc:spChg>
        <pc:spChg chg="add">
          <ac:chgData name="Sunra" userId="65501b5a-e832-41ba-977e-da4c1b6a0277" providerId="ADAL" clId="{9A542F8C-D0F4-4B29-8694-82BA19395E10}" dt="2020-03-10T09:35:52.135" v="38" actId="26606"/>
          <ac:spMkLst>
            <pc:docMk/>
            <pc:sldMk cId="889076671" sldId="291"/>
            <ac:spMk id="33" creationId="{DF1E3393-B852-4883-B778-ED3525112942}"/>
          </ac:spMkLst>
        </pc:spChg>
        <pc:spChg chg="add">
          <ac:chgData name="Sunra" userId="65501b5a-e832-41ba-977e-da4c1b6a0277" providerId="ADAL" clId="{9A542F8C-D0F4-4B29-8694-82BA19395E10}" dt="2020-03-10T09:35:52.135" v="38" actId="26606"/>
          <ac:spMkLst>
            <pc:docMk/>
            <pc:sldMk cId="889076671" sldId="291"/>
            <ac:spMk id="35" creationId="{39853D09-4205-4CC7-83EB-288E886AC9E4}"/>
          </ac:spMkLst>
        </pc:spChg>
        <pc:spChg chg="add">
          <ac:chgData name="Sunra" userId="65501b5a-e832-41ba-977e-da4c1b6a0277" providerId="ADAL" clId="{9A542F8C-D0F4-4B29-8694-82BA19395E10}" dt="2020-03-10T09:35:52.135" v="38" actId="26606"/>
          <ac:spMkLst>
            <pc:docMk/>
            <pc:sldMk cId="889076671" sldId="291"/>
            <ac:spMk id="37" creationId="{0D040B79-3E73-4A31-840D-D6B9C9FDFC46}"/>
          </ac:spMkLst>
        </pc:spChg>
        <pc:spChg chg="add">
          <ac:chgData name="Sunra" userId="65501b5a-e832-41ba-977e-da4c1b6a0277" providerId="ADAL" clId="{9A542F8C-D0F4-4B29-8694-82BA19395E10}" dt="2020-03-10T09:35:52.135" v="38" actId="26606"/>
          <ac:spMkLst>
            <pc:docMk/>
            <pc:sldMk cId="889076671" sldId="291"/>
            <ac:spMk id="39" creationId="{156C6AE5-3F8B-42AC-9EA4-1B686A11E93F}"/>
          </ac:spMkLst>
        </pc:spChg>
        <pc:picChg chg="add">
          <ac:chgData name="Sunra" userId="65501b5a-e832-41ba-977e-da4c1b6a0277" providerId="ADAL" clId="{9A542F8C-D0F4-4B29-8694-82BA19395E10}" dt="2020-03-10T09:35:52.135" v="38" actId="26606"/>
          <ac:picMkLst>
            <pc:docMk/>
            <pc:sldMk cId="889076671" sldId="291"/>
            <ac:picMk id="24" creationId="{392DB2D3-31B0-4368-AEAF-FEF842423F1D}"/>
          </ac:picMkLst>
        </pc:picChg>
        <pc:cxnChg chg="del">
          <ac:chgData name="Sunra" userId="65501b5a-e832-41ba-977e-da4c1b6a0277" providerId="ADAL" clId="{9A542F8C-D0F4-4B29-8694-82BA19395E10}" dt="2020-03-10T09:35:52.135" v="38" actId="26606"/>
          <ac:cxnSpMkLst>
            <pc:docMk/>
            <pc:sldMk cId="889076671" sldId="291"/>
            <ac:cxnSpMk id="20" creationId="{9E8E38ED-369A-44C2-B635-0BED0E48A6E8}"/>
          </ac:cxnSpMkLst>
        </pc:cxnChg>
      </pc:sldChg>
      <pc:sldChg chg="modSp mod modAnim">
        <pc:chgData name="Sunra" userId="65501b5a-e832-41ba-977e-da4c1b6a0277" providerId="ADAL" clId="{9A542F8C-D0F4-4B29-8694-82BA19395E10}" dt="2020-03-10T09:32:31.886" v="35" actId="1076"/>
        <pc:sldMkLst>
          <pc:docMk/>
          <pc:sldMk cId="4144747864" sldId="533"/>
        </pc:sldMkLst>
        <pc:graphicFrameChg chg="mod">
          <ac:chgData name="Sunra" userId="65501b5a-e832-41ba-977e-da4c1b6a0277" providerId="ADAL" clId="{9A542F8C-D0F4-4B29-8694-82BA19395E10}" dt="2020-03-10T09:32:31.886" v="35" actId="1076"/>
          <ac:graphicFrameMkLst>
            <pc:docMk/>
            <pc:sldMk cId="4144747864" sldId="533"/>
            <ac:graphicFrameMk id="23" creationId="{6994337C-504B-4E37-A9FC-530C745A2524}"/>
          </ac:graphicFrameMkLst>
        </pc:graphicFrameChg>
        <pc:picChg chg="mod">
          <ac:chgData name="Sunra" userId="65501b5a-e832-41ba-977e-da4c1b6a0277" providerId="ADAL" clId="{9A542F8C-D0F4-4B29-8694-82BA19395E10}" dt="2020-03-10T09:31:54.150" v="29" actId="1076"/>
          <ac:picMkLst>
            <pc:docMk/>
            <pc:sldMk cId="4144747864" sldId="533"/>
            <ac:picMk id="24" creationId="{CED7C44A-437E-41B5-89AB-2EE1FEE90EEA}"/>
          </ac:picMkLst>
        </pc:picChg>
        <pc:picChg chg="mod">
          <ac:chgData name="Sunra" userId="65501b5a-e832-41ba-977e-da4c1b6a0277" providerId="ADAL" clId="{9A542F8C-D0F4-4B29-8694-82BA19395E10}" dt="2020-03-10T09:31:25.372" v="23" actId="1076"/>
          <ac:picMkLst>
            <pc:docMk/>
            <pc:sldMk cId="4144747864" sldId="533"/>
            <ac:picMk id="25" creationId="{0D4AEA92-C47F-4868-884E-B3631D3D3096}"/>
          </ac:picMkLst>
        </pc:picChg>
      </pc:sldChg>
      <pc:sldChg chg="del">
        <pc:chgData name="Sunra" userId="65501b5a-e832-41ba-977e-da4c1b6a0277" providerId="ADAL" clId="{9A542F8C-D0F4-4B29-8694-82BA19395E10}" dt="2020-03-10T09:33:00.462" v="36" actId="47"/>
        <pc:sldMkLst>
          <pc:docMk/>
          <pc:sldMk cId="4118221956" sldId="537"/>
        </pc:sldMkLst>
      </pc:sldChg>
      <pc:sldChg chg="del">
        <pc:chgData name="Sunra" userId="65501b5a-e832-41ba-977e-da4c1b6a0277" providerId="ADAL" clId="{9A542F8C-D0F4-4B29-8694-82BA19395E10}" dt="2020-03-10T09:33:36.586" v="37" actId="47"/>
        <pc:sldMkLst>
          <pc:docMk/>
          <pc:sldMk cId="4290156149" sldId="542"/>
        </pc:sldMkLst>
      </pc:sldChg>
      <pc:sldChg chg="addSp delSp modSp mod">
        <pc:chgData name="Sunra" userId="65501b5a-e832-41ba-977e-da4c1b6a0277" providerId="ADAL" clId="{9A542F8C-D0F4-4B29-8694-82BA19395E10}" dt="2020-03-10T09:36:08.323" v="39" actId="26606"/>
        <pc:sldMkLst>
          <pc:docMk/>
          <pc:sldMk cId="2242575702" sldId="548"/>
        </pc:sldMkLst>
        <pc:spChg chg="mod">
          <ac:chgData name="Sunra" userId="65501b5a-e832-41ba-977e-da4c1b6a0277" providerId="ADAL" clId="{9A542F8C-D0F4-4B29-8694-82BA19395E10}" dt="2020-03-10T09:36:08.323" v="39" actId="26606"/>
          <ac:spMkLst>
            <pc:docMk/>
            <pc:sldMk cId="2242575702" sldId="548"/>
            <ac:spMk id="2" creationId="{4FFA3DCD-5C0E-DF4D-B7F4-B6598A30F0A0}"/>
          </ac:spMkLst>
        </pc:spChg>
        <pc:spChg chg="mod">
          <ac:chgData name="Sunra" userId="65501b5a-e832-41ba-977e-da4c1b6a0277" providerId="ADAL" clId="{9A542F8C-D0F4-4B29-8694-82BA19395E10}" dt="2020-03-10T09:36:08.323" v="39" actId="26606"/>
          <ac:spMkLst>
            <pc:docMk/>
            <pc:sldMk cId="2242575702" sldId="548"/>
            <ac:spMk id="3" creationId="{9AEEE33A-8499-014E-913A-4CFE4E6FC362}"/>
          </ac:spMkLst>
        </pc:spChg>
        <pc:spChg chg="del">
          <ac:chgData name="Sunra" userId="65501b5a-e832-41ba-977e-da4c1b6a0277" providerId="ADAL" clId="{9A542F8C-D0F4-4B29-8694-82BA19395E10}" dt="2020-03-10T09:36:08.323" v="39" actId="26606"/>
          <ac:spMkLst>
            <pc:docMk/>
            <pc:sldMk cId="2242575702" sldId="548"/>
            <ac:spMk id="8" creationId="{8D70B121-56F4-4848-B38B-182089D909FA}"/>
          </ac:spMkLst>
        </pc:spChg>
        <pc:spChg chg="add">
          <ac:chgData name="Sunra" userId="65501b5a-e832-41ba-977e-da4c1b6a0277" providerId="ADAL" clId="{9A542F8C-D0F4-4B29-8694-82BA19395E10}" dt="2020-03-10T09:36:08.323" v="39" actId="26606"/>
          <ac:spMkLst>
            <pc:docMk/>
            <pc:sldMk cId="2242575702" sldId="548"/>
            <ac:spMk id="15" creationId="{389575E1-3389-451A-A5F7-27854C25C599}"/>
          </ac:spMkLst>
        </pc:spChg>
        <pc:spChg chg="add">
          <ac:chgData name="Sunra" userId="65501b5a-e832-41ba-977e-da4c1b6a0277" providerId="ADAL" clId="{9A542F8C-D0F4-4B29-8694-82BA19395E10}" dt="2020-03-10T09:36:08.323" v="39" actId="26606"/>
          <ac:spMkLst>
            <pc:docMk/>
            <pc:sldMk cId="2242575702" sldId="548"/>
            <ac:spMk id="17" creationId="{A53CCC5C-D88E-40FB-B30B-23DCDBD01D37}"/>
          </ac:spMkLst>
        </pc:spChg>
        <pc:spChg chg="add">
          <ac:chgData name="Sunra" userId="65501b5a-e832-41ba-977e-da4c1b6a0277" providerId="ADAL" clId="{9A542F8C-D0F4-4B29-8694-82BA19395E10}" dt="2020-03-10T09:36:08.323" v="39" actId="26606"/>
          <ac:spMkLst>
            <pc:docMk/>
            <pc:sldMk cId="2242575702" sldId="548"/>
            <ac:spMk id="19" creationId="{081E4A58-353D-44AE-B2FC-2A74E2E400F7}"/>
          </ac:spMkLst>
        </pc:spChg>
        <pc:cxnChg chg="del">
          <ac:chgData name="Sunra" userId="65501b5a-e832-41ba-977e-da4c1b6a0277" providerId="ADAL" clId="{9A542F8C-D0F4-4B29-8694-82BA19395E10}" dt="2020-03-10T09:36:08.323" v="39" actId="26606"/>
          <ac:cxnSpMkLst>
            <pc:docMk/>
            <pc:sldMk cId="2242575702" sldId="548"/>
            <ac:cxnSpMk id="10" creationId="{2D72A2C9-F3CA-4216-8BAD-FA4C970C3C4E}"/>
          </ac:cxnSpMkLst>
        </pc:cxnChg>
      </pc:sldChg>
    </pc:docChg>
  </pc:docChgLst>
  <pc:docChgLst>
    <pc:chgData name="Sunra Lambert-Baj" userId="65501b5a-e832-41ba-977e-da4c1b6a0277" providerId="ADAL" clId="{3C5AD172-3656-4866-BB2A-D2B24869CFEC}"/>
    <pc:docChg chg="custSel modSld">
      <pc:chgData name="Sunra Lambert-Baj" userId="65501b5a-e832-41ba-977e-da4c1b6a0277" providerId="ADAL" clId="{3C5AD172-3656-4866-BB2A-D2B24869CFEC}" dt="2020-03-11T10:53:32.861" v="86" actId="20577"/>
      <pc:docMkLst>
        <pc:docMk/>
      </pc:docMkLst>
      <pc:sldChg chg="modSp mod">
        <pc:chgData name="Sunra Lambert-Baj" userId="65501b5a-e832-41ba-977e-da4c1b6a0277" providerId="ADAL" clId="{3C5AD172-3656-4866-BB2A-D2B24869CFEC}" dt="2020-03-11T10:53:32.861" v="86" actId="20577"/>
        <pc:sldMkLst>
          <pc:docMk/>
          <pc:sldMk cId="1547821870" sldId="545"/>
        </pc:sldMkLst>
        <pc:spChg chg="mod">
          <ac:chgData name="Sunra Lambert-Baj" userId="65501b5a-e832-41ba-977e-da4c1b6a0277" providerId="ADAL" clId="{3C5AD172-3656-4866-BB2A-D2B24869CFEC}" dt="2020-03-11T10:53:32.861" v="86" actId="20577"/>
          <ac:spMkLst>
            <pc:docMk/>
            <pc:sldMk cId="1547821870" sldId="545"/>
            <ac:spMk id="2" creationId="{34EB4421-30F5-4F99-B0BB-97A18535933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FB7B3-B99E-4B6B-B26A-7323C64BDCC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A7C8D6B-A564-43B6-A298-55BCBA2F2065}">
      <dgm:prSet custT="1"/>
      <dgm:spPr/>
      <dgm:t>
        <a:bodyPr/>
        <a:lstStyle/>
        <a:p>
          <a:r>
            <a:rPr lang="en-GB" sz="4400" b="1" dirty="0"/>
            <a:t>Factors</a:t>
          </a:r>
          <a:endParaRPr lang="en-US" sz="4400" dirty="0"/>
        </a:p>
      </dgm:t>
    </dgm:pt>
    <dgm:pt modelId="{96D5EBCC-1D34-454F-9FFD-387E5350A4B9}" type="parTrans" cxnId="{92C72DBA-50BC-4538-B4E7-4C17F8758EAB}">
      <dgm:prSet/>
      <dgm:spPr/>
      <dgm:t>
        <a:bodyPr/>
        <a:lstStyle/>
        <a:p>
          <a:endParaRPr lang="en-US"/>
        </a:p>
      </dgm:t>
    </dgm:pt>
    <dgm:pt modelId="{E900A7F0-310C-4322-BA67-8D94415F02FA}" type="sibTrans" cxnId="{92C72DBA-50BC-4538-B4E7-4C17F8758EAB}">
      <dgm:prSet/>
      <dgm:spPr/>
      <dgm:t>
        <a:bodyPr/>
        <a:lstStyle/>
        <a:p>
          <a:endParaRPr lang="en-US"/>
        </a:p>
      </dgm:t>
    </dgm:pt>
    <dgm:pt modelId="{0BBCC870-CE94-4910-A843-3DD19C2F663C}">
      <dgm:prSet/>
      <dgm:spPr/>
      <dgm:t>
        <a:bodyPr/>
        <a:lstStyle/>
        <a:p>
          <a:r>
            <a:rPr lang="en-GB" b="1" dirty="0"/>
            <a:t>Actors</a:t>
          </a:r>
          <a:endParaRPr lang="en-US" dirty="0"/>
        </a:p>
      </dgm:t>
    </dgm:pt>
    <dgm:pt modelId="{C10686A5-0F33-4C8F-A8D3-AB15E4519CA8}" type="parTrans" cxnId="{4044C192-163B-43F5-9377-3F70F336521A}">
      <dgm:prSet/>
      <dgm:spPr/>
      <dgm:t>
        <a:bodyPr/>
        <a:lstStyle/>
        <a:p>
          <a:endParaRPr lang="en-US"/>
        </a:p>
      </dgm:t>
    </dgm:pt>
    <dgm:pt modelId="{D077A0F7-9FF6-4CE9-86C3-2DF16529BB72}" type="sibTrans" cxnId="{4044C192-163B-43F5-9377-3F70F336521A}">
      <dgm:prSet/>
      <dgm:spPr/>
      <dgm:t>
        <a:bodyPr/>
        <a:lstStyle/>
        <a:p>
          <a:endParaRPr lang="en-US"/>
        </a:p>
      </dgm:t>
    </dgm:pt>
    <dgm:pt modelId="{FE64A1E9-5A63-4438-8843-136215FEA280}">
      <dgm:prSet/>
      <dgm:spPr/>
      <dgm:t>
        <a:bodyPr/>
        <a:lstStyle/>
        <a:p>
          <a:r>
            <a:rPr lang="en-GB" b="1"/>
            <a:t>Trends / Dynamics </a:t>
          </a:r>
          <a:endParaRPr lang="en-US"/>
        </a:p>
      </dgm:t>
    </dgm:pt>
    <dgm:pt modelId="{B6DDD89A-319A-4D2C-8C2F-A7DC76B36D18}" type="parTrans" cxnId="{89BDA127-E45A-471F-81AB-D7076BD783C6}">
      <dgm:prSet/>
      <dgm:spPr/>
      <dgm:t>
        <a:bodyPr/>
        <a:lstStyle/>
        <a:p>
          <a:endParaRPr lang="en-US"/>
        </a:p>
      </dgm:t>
    </dgm:pt>
    <dgm:pt modelId="{7C68C6A6-0CD3-4433-A95A-513B2D420E5B}" type="sibTrans" cxnId="{89BDA127-E45A-471F-81AB-D7076BD783C6}">
      <dgm:prSet/>
      <dgm:spPr/>
      <dgm:t>
        <a:bodyPr/>
        <a:lstStyle/>
        <a:p>
          <a:endParaRPr lang="en-US"/>
        </a:p>
      </dgm:t>
    </dgm:pt>
    <dgm:pt modelId="{1CCB5A98-A069-48BF-A9F8-CD2727525519}" type="pres">
      <dgm:prSet presAssocID="{6FEFB7B3-B99E-4B6B-B26A-7323C64BDCC2}" presName="vert0" presStyleCnt="0">
        <dgm:presLayoutVars>
          <dgm:dir/>
          <dgm:animOne val="branch"/>
          <dgm:animLvl val="lvl"/>
        </dgm:presLayoutVars>
      </dgm:prSet>
      <dgm:spPr/>
    </dgm:pt>
    <dgm:pt modelId="{1EE5572A-16A6-4DDA-AF06-07DDB182F40E}" type="pres">
      <dgm:prSet presAssocID="{BA7C8D6B-A564-43B6-A298-55BCBA2F2065}" presName="thickLine" presStyleLbl="alignNode1" presStyleIdx="0" presStyleCnt="3"/>
      <dgm:spPr/>
    </dgm:pt>
    <dgm:pt modelId="{749C5C0E-1516-4B86-9BCC-72C6A13BF6A0}" type="pres">
      <dgm:prSet presAssocID="{BA7C8D6B-A564-43B6-A298-55BCBA2F2065}" presName="horz1" presStyleCnt="0"/>
      <dgm:spPr/>
    </dgm:pt>
    <dgm:pt modelId="{546D9890-AC17-4077-8399-527C665E596A}" type="pres">
      <dgm:prSet presAssocID="{BA7C8D6B-A564-43B6-A298-55BCBA2F2065}" presName="tx1" presStyleLbl="revTx" presStyleIdx="0" presStyleCnt="3"/>
      <dgm:spPr/>
    </dgm:pt>
    <dgm:pt modelId="{EAF8EFE7-AED7-4582-A908-68D9F976B92C}" type="pres">
      <dgm:prSet presAssocID="{BA7C8D6B-A564-43B6-A298-55BCBA2F2065}" presName="vert1" presStyleCnt="0"/>
      <dgm:spPr/>
    </dgm:pt>
    <dgm:pt modelId="{9B0E8660-6A3B-438F-A7D3-B36454123243}" type="pres">
      <dgm:prSet presAssocID="{0BBCC870-CE94-4910-A843-3DD19C2F663C}" presName="thickLine" presStyleLbl="alignNode1" presStyleIdx="1" presStyleCnt="3"/>
      <dgm:spPr/>
    </dgm:pt>
    <dgm:pt modelId="{C4B05E6C-E9C7-48F2-B34C-5B028D2A7EF3}" type="pres">
      <dgm:prSet presAssocID="{0BBCC870-CE94-4910-A843-3DD19C2F663C}" presName="horz1" presStyleCnt="0"/>
      <dgm:spPr/>
    </dgm:pt>
    <dgm:pt modelId="{465AC47B-E41D-481A-9C06-F0A24194CD0E}" type="pres">
      <dgm:prSet presAssocID="{0BBCC870-CE94-4910-A843-3DD19C2F663C}" presName="tx1" presStyleLbl="revTx" presStyleIdx="1" presStyleCnt="3"/>
      <dgm:spPr/>
    </dgm:pt>
    <dgm:pt modelId="{1C95EFA4-8B8A-4E3C-A745-3B71F0FE9A85}" type="pres">
      <dgm:prSet presAssocID="{0BBCC870-CE94-4910-A843-3DD19C2F663C}" presName="vert1" presStyleCnt="0"/>
      <dgm:spPr/>
    </dgm:pt>
    <dgm:pt modelId="{5826A52C-FAE7-4C2C-93B8-673CADD174D7}" type="pres">
      <dgm:prSet presAssocID="{FE64A1E9-5A63-4438-8843-136215FEA280}" presName="thickLine" presStyleLbl="alignNode1" presStyleIdx="2" presStyleCnt="3"/>
      <dgm:spPr/>
    </dgm:pt>
    <dgm:pt modelId="{C11015F0-287E-4C1D-8F7C-025EA9C1D07B}" type="pres">
      <dgm:prSet presAssocID="{FE64A1E9-5A63-4438-8843-136215FEA280}" presName="horz1" presStyleCnt="0"/>
      <dgm:spPr/>
    </dgm:pt>
    <dgm:pt modelId="{280FC100-F793-43C1-90DD-43FB02D6AA5D}" type="pres">
      <dgm:prSet presAssocID="{FE64A1E9-5A63-4438-8843-136215FEA280}" presName="tx1" presStyleLbl="revTx" presStyleIdx="2" presStyleCnt="3"/>
      <dgm:spPr/>
    </dgm:pt>
    <dgm:pt modelId="{F1DCBEC4-E3DD-4AE0-A1A7-CCBE8E68DE30}" type="pres">
      <dgm:prSet presAssocID="{FE64A1E9-5A63-4438-8843-136215FEA280}" presName="vert1" presStyleCnt="0"/>
      <dgm:spPr/>
    </dgm:pt>
  </dgm:ptLst>
  <dgm:cxnLst>
    <dgm:cxn modelId="{89BDA127-E45A-471F-81AB-D7076BD783C6}" srcId="{6FEFB7B3-B99E-4B6B-B26A-7323C64BDCC2}" destId="{FE64A1E9-5A63-4438-8843-136215FEA280}" srcOrd="2" destOrd="0" parTransId="{B6DDD89A-319A-4D2C-8C2F-A7DC76B36D18}" sibTransId="{7C68C6A6-0CD3-4433-A95A-513B2D420E5B}"/>
    <dgm:cxn modelId="{BB81715D-6CEF-4A18-AE6D-72E5689DC3F2}" type="presOf" srcId="{FE64A1E9-5A63-4438-8843-136215FEA280}" destId="{280FC100-F793-43C1-90DD-43FB02D6AA5D}" srcOrd="0" destOrd="0" presId="urn:microsoft.com/office/officeart/2008/layout/LinedList"/>
    <dgm:cxn modelId="{D0B72B65-B2AA-42C8-9BBB-1CAB2DE73F42}" type="presOf" srcId="{0BBCC870-CE94-4910-A843-3DD19C2F663C}" destId="{465AC47B-E41D-481A-9C06-F0A24194CD0E}" srcOrd="0" destOrd="0" presId="urn:microsoft.com/office/officeart/2008/layout/LinedList"/>
    <dgm:cxn modelId="{6D43F286-09BD-4F3E-B425-B39C2D75288A}" type="presOf" srcId="{6FEFB7B3-B99E-4B6B-B26A-7323C64BDCC2}" destId="{1CCB5A98-A069-48BF-A9F8-CD2727525519}" srcOrd="0" destOrd="0" presId="urn:microsoft.com/office/officeart/2008/layout/LinedList"/>
    <dgm:cxn modelId="{4044C192-163B-43F5-9377-3F70F336521A}" srcId="{6FEFB7B3-B99E-4B6B-B26A-7323C64BDCC2}" destId="{0BBCC870-CE94-4910-A843-3DD19C2F663C}" srcOrd="1" destOrd="0" parTransId="{C10686A5-0F33-4C8F-A8D3-AB15E4519CA8}" sibTransId="{D077A0F7-9FF6-4CE9-86C3-2DF16529BB72}"/>
    <dgm:cxn modelId="{92C72DBA-50BC-4538-B4E7-4C17F8758EAB}" srcId="{6FEFB7B3-B99E-4B6B-B26A-7323C64BDCC2}" destId="{BA7C8D6B-A564-43B6-A298-55BCBA2F2065}" srcOrd="0" destOrd="0" parTransId="{96D5EBCC-1D34-454F-9FFD-387E5350A4B9}" sibTransId="{E900A7F0-310C-4322-BA67-8D94415F02FA}"/>
    <dgm:cxn modelId="{10F05AE7-5BF5-4473-BEA1-0B6ACBB2E6F4}" type="presOf" srcId="{BA7C8D6B-A564-43B6-A298-55BCBA2F2065}" destId="{546D9890-AC17-4077-8399-527C665E596A}" srcOrd="0" destOrd="0" presId="urn:microsoft.com/office/officeart/2008/layout/LinedList"/>
    <dgm:cxn modelId="{590BF03D-0AA9-4A0B-9E56-177BCB679505}" type="presParOf" srcId="{1CCB5A98-A069-48BF-A9F8-CD2727525519}" destId="{1EE5572A-16A6-4DDA-AF06-07DDB182F40E}" srcOrd="0" destOrd="0" presId="urn:microsoft.com/office/officeart/2008/layout/LinedList"/>
    <dgm:cxn modelId="{FA751A31-F854-4FCA-8503-4CE58C868EC3}" type="presParOf" srcId="{1CCB5A98-A069-48BF-A9F8-CD2727525519}" destId="{749C5C0E-1516-4B86-9BCC-72C6A13BF6A0}" srcOrd="1" destOrd="0" presId="urn:microsoft.com/office/officeart/2008/layout/LinedList"/>
    <dgm:cxn modelId="{37949C32-C8C0-4844-A871-E14984290163}" type="presParOf" srcId="{749C5C0E-1516-4B86-9BCC-72C6A13BF6A0}" destId="{546D9890-AC17-4077-8399-527C665E596A}" srcOrd="0" destOrd="0" presId="urn:microsoft.com/office/officeart/2008/layout/LinedList"/>
    <dgm:cxn modelId="{0A405D1A-52D2-4665-9597-4EF9A92AC941}" type="presParOf" srcId="{749C5C0E-1516-4B86-9BCC-72C6A13BF6A0}" destId="{EAF8EFE7-AED7-4582-A908-68D9F976B92C}" srcOrd="1" destOrd="0" presId="urn:microsoft.com/office/officeart/2008/layout/LinedList"/>
    <dgm:cxn modelId="{7BF03176-1935-4020-AC8A-A89B037B16F9}" type="presParOf" srcId="{1CCB5A98-A069-48BF-A9F8-CD2727525519}" destId="{9B0E8660-6A3B-438F-A7D3-B36454123243}" srcOrd="2" destOrd="0" presId="urn:microsoft.com/office/officeart/2008/layout/LinedList"/>
    <dgm:cxn modelId="{B2CA16D2-00C1-4D77-8A0E-51C239C47DDC}" type="presParOf" srcId="{1CCB5A98-A069-48BF-A9F8-CD2727525519}" destId="{C4B05E6C-E9C7-48F2-B34C-5B028D2A7EF3}" srcOrd="3" destOrd="0" presId="urn:microsoft.com/office/officeart/2008/layout/LinedList"/>
    <dgm:cxn modelId="{A2C70E88-F9F7-412A-BDAA-A68429E7F68C}" type="presParOf" srcId="{C4B05E6C-E9C7-48F2-B34C-5B028D2A7EF3}" destId="{465AC47B-E41D-481A-9C06-F0A24194CD0E}" srcOrd="0" destOrd="0" presId="urn:microsoft.com/office/officeart/2008/layout/LinedList"/>
    <dgm:cxn modelId="{2E04BD8F-A6D7-42D8-B003-138AF19E10B5}" type="presParOf" srcId="{C4B05E6C-E9C7-48F2-B34C-5B028D2A7EF3}" destId="{1C95EFA4-8B8A-4E3C-A745-3B71F0FE9A85}" srcOrd="1" destOrd="0" presId="urn:microsoft.com/office/officeart/2008/layout/LinedList"/>
    <dgm:cxn modelId="{3732F8DE-C0EA-4838-89F9-E96D9F41C8EA}" type="presParOf" srcId="{1CCB5A98-A069-48BF-A9F8-CD2727525519}" destId="{5826A52C-FAE7-4C2C-93B8-673CADD174D7}" srcOrd="4" destOrd="0" presId="urn:microsoft.com/office/officeart/2008/layout/LinedList"/>
    <dgm:cxn modelId="{E150C815-4819-41BA-8E1B-06C4C75DC5D7}" type="presParOf" srcId="{1CCB5A98-A069-48BF-A9F8-CD2727525519}" destId="{C11015F0-287E-4C1D-8F7C-025EA9C1D07B}" srcOrd="5" destOrd="0" presId="urn:microsoft.com/office/officeart/2008/layout/LinedList"/>
    <dgm:cxn modelId="{C5812A32-3AB6-410D-918B-EBCCFF3C98CD}" type="presParOf" srcId="{C11015F0-287E-4C1D-8F7C-025EA9C1D07B}" destId="{280FC100-F793-43C1-90DD-43FB02D6AA5D}" srcOrd="0" destOrd="0" presId="urn:microsoft.com/office/officeart/2008/layout/LinedList"/>
    <dgm:cxn modelId="{880AF666-5C24-41D3-99D8-41B0C8981A6B}" type="presParOf" srcId="{C11015F0-287E-4C1D-8F7C-025EA9C1D07B}" destId="{F1DCBEC4-E3DD-4AE0-A1A7-CCBE8E68DE3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5572A-16A6-4DDA-AF06-07DDB182F40E}">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D9890-AC17-4077-8399-527C665E596A}">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b="1" kern="1200" dirty="0"/>
            <a:t>Factors</a:t>
          </a:r>
          <a:endParaRPr lang="en-US" sz="4400" kern="1200" dirty="0"/>
        </a:p>
      </dsp:txBody>
      <dsp:txXfrm>
        <a:off x="0" y="2492"/>
        <a:ext cx="6492875" cy="1700138"/>
      </dsp:txXfrm>
    </dsp:sp>
    <dsp:sp modelId="{9B0E8660-6A3B-438F-A7D3-B36454123243}">
      <dsp:nvSpPr>
        <dsp:cNvPr id="0" name=""/>
        <dsp:cNvSpPr/>
      </dsp:nvSpPr>
      <dsp:spPr>
        <a:xfrm>
          <a:off x="0" y="170263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C47B-E41D-481A-9C06-F0A24194CD0E}">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n-GB" sz="6100" b="1" kern="1200" dirty="0"/>
            <a:t>Actors</a:t>
          </a:r>
          <a:endParaRPr lang="en-US" sz="6100" kern="1200" dirty="0"/>
        </a:p>
      </dsp:txBody>
      <dsp:txXfrm>
        <a:off x="0" y="1702630"/>
        <a:ext cx="6492875" cy="1700138"/>
      </dsp:txXfrm>
    </dsp:sp>
    <dsp:sp modelId="{5826A52C-FAE7-4C2C-93B8-673CADD174D7}">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FC100-F793-43C1-90DD-43FB02D6AA5D}">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n-GB" sz="6100" b="1" kern="1200"/>
            <a:t>Trends / Dynamics </a:t>
          </a:r>
          <a:endParaRPr lang="en-US" sz="6100" kern="1200"/>
        </a:p>
      </dsp:txBody>
      <dsp:txXfrm>
        <a:off x="0" y="3402769"/>
        <a:ext cx="6492875" cy="1700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890D5-EDC7-4477-97BA-E201AD98FCDB}" type="datetimeFigureOut">
              <a:rPr lang="en-GB" smtClean="0"/>
              <a:t>11/03/2020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21529-708D-4B90-B60A-316CE18B7967}" type="slidenum">
              <a:rPr lang="en-GB" smtClean="0"/>
              <a:t>‹#›</a:t>
            </a:fld>
            <a:endParaRPr lang="en-GB"/>
          </a:p>
        </p:txBody>
      </p:sp>
    </p:spTree>
    <p:extLst>
      <p:ext uri="{BB962C8B-B14F-4D97-AF65-F5344CB8AC3E}">
        <p14:creationId xmlns:p14="http://schemas.microsoft.com/office/powerpoint/2010/main" val="187821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CLICK</a:t>
            </a:r>
          </a:p>
        </p:txBody>
      </p:sp>
      <p:sp>
        <p:nvSpPr>
          <p:cNvPr id="4" name="Slide Number Placeholder 3"/>
          <p:cNvSpPr>
            <a:spLocks noGrp="1"/>
          </p:cNvSpPr>
          <p:nvPr>
            <p:ph type="sldNum" sz="quarter" idx="10"/>
          </p:nvPr>
        </p:nvSpPr>
        <p:spPr/>
        <p:txBody>
          <a:bodyPr/>
          <a:lstStyle/>
          <a:p>
            <a:fld id="{E49A036B-6BC0-6140-8671-00DAA3B3634F}" type="slidenum">
              <a:rPr lang="en-US" smtClean="0"/>
              <a:t>3</a:t>
            </a:fld>
            <a:endParaRPr lang="en-US"/>
          </a:p>
        </p:txBody>
      </p:sp>
    </p:spTree>
    <p:extLst>
      <p:ext uri="{BB962C8B-B14F-4D97-AF65-F5344CB8AC3E}">
        <p14:creationId xmlns:p14="http://schemas.microsoft.com/office/powerpoint/2010/main" val="275493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2692930-F6A1-4C3E-86E5-C63461EA0C0E}" type="slidenum">
              <a:rPr lang="en-NZ" smtClean="0"/>
              <a:pPr/>
              <a:t>5</a:t>
            </a:fld>
            <a:endParaRPr lang="en-NZ"/>
          </a:p>
        </p:txBody>
      </p:sp>
    </p:spTree>
    <p:extLst>
      <p:ext uri="{BB962C8B-B14F-4D97-AF65-F5344CB8AC3E}">
        <p14:creationId xmlns:p14="http://schemas.microsoft.com/office/powerpoint/2010/main" val="367340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2692930-F6A1-4C3E-86E5-C63461EA0C0E}" type="slidenum">
              <a:rPr lang="en-NZ" smtClean="0"/>
              <a:pPr/>
              <a:t>7</a:t>
            </a:fld>
            <a:endParaRPr lang="en-NZ"/>
          </a:p>
        </p:txBody>
      </p:sp>
    </p:spTree>
    <p:extLst>
      <p:ext uri="{BB962C8B-B14F-4D97-AF65-F5344CB8AC3E}">
        <p14:creationId xmlns:p14="http://schemas.microsoft.com/office/powerpoint/2010/main" val="114908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CLICKS</a:t>
            </a:r>
          </a:p>
        </p:txBody>
      </p:sp>
      <p:sp>
        <p:nvSpPr>
          <p:cNvPr id="4" name="Slide Number Placeholder 3"/>
          <p:cNvSpPr>
            <a:spLocks noGrp="1"/>
          </p:cNvSpPr>
          <p:nvPr>
            <p:ph type="sldNum" sz="quarter" idx="10"/>
          </p:nvPr>
        </p:nvSpPr>
        <p:spPr/>
        <p:txBody>
          <a:bodyPr/>
          <a:lstStyle/>
          <a:p>
            <a:fld id="{E49A036B-6BC0-6140-8671-00DAA3B3634F}" type="slidenum">
              <a:rPr lang="en-US" smtClean="0"/>
              <a:t>24</a:t>
            </a:fld>
            <a:endParaRPr lang="en-US"/>
          </a:p>
        </p:txBody>
      </p:sp>
    </p:spTree>
    <p:extLst>
      <p:ext uri="{BB962C8B-B14F-4D97-AF65-F5344CB8AC3E}">
        <p14:creationId xmlns:p14="http://schemas.microsoft.com/office/powerpoint/2010/main" val="252729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CLICK</a:t>
            </a:r>
          </a:p>
        </p:txBody>
      </p:sp>
      <p:sp>
        <p:nvSpPr>
          <p:cNvPr id="4" name="Slide Number Placeholder 3"/>
          <p:cNvSpPr>
            <a:spLocks noGrp="1"/>
          </p:cNvSpPr>
          <p:nvPr>
            <p:ph type="sldNum" sz="quarter" idx="10"/>
          </p:nvPr>
        </p:nvSpPr>
        <p:spPr/>
        <p:txBody>
          <a:bodyPr/>
          <a:lstStyle/>
          <a:p>
            <a:fld id="{E49A036B-6BC0-6140-8671-00DAA3B3634F}" type="slidenum">
              <a:rPr lang="en-US" smtClean="0"/>
              <a:t>28</a:t>
            </a:fld>
            <a:endParaRPr lang="en-US"/>
          </a:p>
        </p:txBody>
      </p:sp>
    </p:spTree>
    <p:extLst>
      <p:ext uri="{BB962C8B-B14F-4D97-AF65-F5344CB8AC3E}">
        <p14:creationId xmlns:p14="http://schemas.microsoft.com/office/powerpoint/2010/main" val="56186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B2F18-FA25-4E19-AD6D-74EF8357EE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5C2D60-4FED-4C4F-85CC-0209A351C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EDDFC0-7D59-4442-89A1-127F6B282F12}"/>
              </a:ext>
            </a:extLst>
          </p:cNvPr>
          <p:cNvSpPr>
            <a:spLocks noGrp="1"/>
          </p:cNvSpPr>
          <p:nvPr>
            <p:ph type="dt" sz="half" idx="10"/>
          </p:nvPr>
        </p:nvSpPr>
        <p:spPr/>
        <p:txBody>
          <a:bodyPr/>
          <a:lstStyle/>
          <a:p>
            <a:fld id="{3583A33F-0F3F-49F2-B4F3-4631ACE2012F}" type="datetimeFigureOut">
              <a:rPr lang="en-GB" smtClean="0"/>
              <a:t>11/03/2020</a:t>
            </a:fld>
            <a:endParaRPr lang="en-GB"/>
          </a:p>
        </p:txBody>
      </p:sp>
      <p:sp>
        <p:nvSpPr>
          <p:cNvPr id="5" name="Footer Placeholder 4">
            <a:extLst>
              <a:ext uri="{FF2B5EF4-FFF2-40B4-BE49-F238E27FC236}">
                <a16:creationId xmlns:a16="http://schemas.microsoft.com/office/drawing/2014/main" id="{3EF7B408-8E11-4034-A276-E86B1A4E2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DAB89-933B-4FBC-8215-9D424ED14E6A}"/>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149606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759E-2DAC-4B4A-AD71-7F9ED2C152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736B7-0F3B-4EFA-88EE-BBF3630C15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FA4BD9-702A-44D2-88EE-CB953EDD6549}"/>
              </a:ext>
            </a:extLst>
          </p:cNvPr>
          <p:cNvSpPr>
            <a:spLocks noGrp="1"/>
          </p:cNvSpPr>
          <p:nvPr>
            <p:ph type="dt" sz="half" idx="10"/>
          </p:nvPr>
        </p:nvSpPr>
        <p:spPr/>
        <p:txBody>
          <a:bodyPr/>
          <a:lstStyle/>
          <a:p>
            <a:fld id="{3583A33F-0F3F-49F2-B4F3-4631ACE2012F}" type="datetimeFigureOut">
              <a:rPr lang="en-GB" smtClean="0"/>
              <a:t>11/03/2020</a:t>
            </a:fld>
            <a:endParaRPr lang="en-GB"/>
          </a:p>
        </p:txBody>
      </p:sp>
      <p:sp>
        <p:nvSpPr>
          <p:cNvPr id="5" name="Footer Placeholder 4">
            <a:extLst>
              <a:ext uri="{FF2B5EF4-FFF2-40B4-BE49-F238E27FC236}">
                <a16:creationId xmlns:a16="http://schemas.microsoft.com/office/drawing/2014/main" id="{A2D5D3C2-6F18-4804-9423-BD84527AB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CAC912-8A28-4BE6-B507-B93B4268DA96}"/>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3938236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B0A899-63FF-43D5-8C92-F1EEEF3FEF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7C1CC0-2422-430E-9132-911504C19E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9C2153-39B7-461C-854F-63692C70B5F4}"/>
              </a:ext>
            </a:extLst>
          </p:cNvPr>
          <p:cNvSpPr>
            <a:spLocks noGrp="1"/>
          </p:cNvSpPr>
          <p:nvPr>
            <p:ph type="dt" sz="half" idx="10"/>
          </p:nvPr>
        </p:nvSpPr>
        <p:spPr/>
        <p:txBody>
          <a:bodyPr/>
          <a:lstStyle/>
          <a:p>
            <a:fld id="{3583A33F-0F3F-49F2-B4F3-4631ACE2012F}" type="datetimeFigureOut">
              <a:rPr lang="en-GB" smtClean="0"/>
              <a:t>11/03/2020</a:t>
            </a:fld>
            <a:endParaRPr lang="en-GB"/>
          </a:p>
        </p:txBody>
      </p:sp>
      <p:sp>
        <p:nvSpPr>
          <p:cNvPr id="5" name="Footer Placeholder 4">
            <a:extLst>
              <a:ext uri="{FF2B5EF4-FFF2-40B4-BE49-F238E27FC236}">
                <a16:creationId xmlns:a16="http://schemas.microsoft.com/office/drawing/2014/main" id="{DF57C4F6-3495-41E5-A2A3-4FC656A74F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32E8A-C509-4E76-992C-B7B253D94F5E}"/>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274484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4484-74A8-4C72-904A-828396C70E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7CAB82-E746-4B68-BADE-90508A1E27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7E01B4-6955-47FF-9A06-487856D1152B}"/>
              </a:ext>
            </a:extLst>
          </p:cNvPr>
          <p:cNvSpPr>
            <a:spLocks noGrp="1"/>
          </p:cNvSpPr>
          <p:nvPr>
            <p:ph type="dt" sz="half" idx="10"/>
          </p:nvPr>
        </p:nvSpPr>
        <p:spPr/>
        <p:txBody>
          <a:bodyPr/>
          <a:lstStyle/>
          <a:p>
            <a:fld id="{3583A33F-0F3F-49F2-B4F3-4631ACE2012F}" type="datetimeFigureOut">
              <a:rPr lang="en-GB" smtClean="0"/>
              <a:t>11/03/2020</a:t>
            </a:fld>
            <a:endParaRPr lang="en-GB"/>
          </a:p>
        </p:txBody>
      </p:sp>
      <p:sp>
        <p:nvSpPr>
          <p:cNvPr id="5" name="Footer Placeholder 4">
            <a:extLst>
              <a:ext uri="{FF2B5EF4-FFF2-40B4-BE49-F238E27FC236}">
                <a16:creationId xmlns:a16="http://schemas.microsoft.com/office/drawing/2014/main" id="{229B508C-8349-4AD8-A174-68359B3696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51055F-0439-476B-A8CF-618E0F8B0C36}"/>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424433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13FD-3362-43E3-9EA2-2F40577EB4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657B59-10D7-49F3-A8A9-36FD8472F3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952270-F743-4B29-B387-90ECF211F836}"/>
              </a:ext>
            </a:extLst>
          </p:cNvPr>
          <p:cNvSpPr>
            <a:spLocks noGrp="1"/>
          </p:cNvSpPr>
          <p:nvPr>
            <p:ph type="dt" sz="half" idx="10"/>
          </p:nvPr>
        </p:nvSpPr>
        <p:spPr/>
        <p:txBody>
          <a:bodyPr/>
          <a:lstStyle/>
          <a:p>
            <a:fld id="{3583A33F-0F3F-49F2-B4F3-4631ACE2012F}" type="datetimeFigureOut">
              <a:rPr lang="en-GB" smtClean="0"/>
              <a:t>11/03/2020</a:t>
            </a:fld>
            <a:endParaRPr lang="en-GB"/>
          </a:p>
        </p:txBody>
      </p:sp>
      <p:sp>
        <p:nvSpPr>
          <p:cNvPr id="5" name="Footer Placeholder 4">
            <a:extLst>
              <a:ext uri="{FF2B5EF4-FFF2-40B4-BE49-F238E27FC236}">
                <a16:creationId xmlns:a16="http://schemas.microsoft.com/office/drawing/2014/main" id="{19E0E1F6-A262-4C7E-920F-07E818808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B33345-8F2E-42C3-9433-9C34A8CD89E1}"/>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264562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3E55-42CE-4A99-B513-332E7290D7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409C43-5786-4A57-9C55-4B2D4E2526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905BA1-DE37-4285-ACFA-3DBD1B041E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1F37B9-52AA-4DD9-B6CD-ED1B02269610}"/>
              </a:ext>
            </a:extLst>
          </p:cNvPr>
          <p:cNvSpPr>
            <a:spLocks noGrp="1"/>
          </p:cNvSpPr>
          <p:nvPr>
            <p:ph type="dt" sz="half" idx="10"/>
          </p:nvPr>
        </p:nvSpPr>
        <p:spPr/>
        <p:txBody>
          <a:bodyPr/>
          <a:lstStyle/>
          <a:p>
            <a:fld id="{3583A33F-0F3F-49F2-B4F3-4631ACE2012F}" type="datetimeFigureOut">
              <a:rPr lang="en-GB" smtClean="0"/>
              <a:t>11/03/2020</a:t>
            </a:fld>
            <a:endParaRPr lang="en-GB"/>
          </a:p>
        </p:txBody>
      </p:sp>
      <p:sp>
        <p:nvSpPr>
          <p:cNvPr id="6" name="Footer Placeholder 5">
            <a:extLst>
              <a:ext uri="{FF2B5EF4-FFF2-40B4-BE49-F238E27FC236}">
                <a16:creationId xmlns:a16="http://schemas.microsoft.com/office/drawing/2014/main" id="{AD4B317B-732A-4F00-BA6F-299EECF470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B220CD-1256-4BFA-9146-BE5AEFC14980}"/>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134258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BAE5-ED3E-4C05-8C28-A578D828A7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C5BC24-66ED-49E3-B769-C6A0F92E4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5ABAA5-4251-466F-A6A0-CF9BE47A04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4BD942-68A7-4C39-8479-CD917F10BA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1B23CE-0C66-4786-B6A2-F0BEF398D6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154B64-6C9C-4A5E-ACFB-E51E524769DA}"/>
              </a:ext>
            </a:extLst>
          </p:cNvPr>
          <p:cNvSpPr>
            <a:spLocks noGrp="1"/>
          </p:cNvSpPr>
          <p:nvPr>
            <p:ph type="dt" sz="half" idx="10"/>
          </p:nvPr>
        </p:nvSpPr>
        <p:spPr/>
        <p:txBody>
          <a:bodyPr/>
          <a:lstStyle/>
          <a:p>
            <a:fld id="{3583A33F-0F3F-49F2-B4F3-4631ACE2012F}" type="datetimeFigureOut">
              <a:rPr lang="en-GB" smtClean="0"/>
              <a:t>11/03/2020</a:t>
            </a:fld>
            <a:endParaRPr lang="en-GB"/>
          </a:p>
        </p:txBody>
      </p:sp>
      <p:sp>
        <p:nvSpPr>
          <p:cNvPr id="8" name="Footer Placeholder 7">
            <a:extLst>
              <a:ext uri="{FF2B5EF4-FFF2-40B4-BE49-F238E27FC236}">
                <a16:creationId xmlns:a16="http://schemas.microsoft.com/office/drawing/2014/main" id="{048F971B-C27B-4FB0-9299-5526499FF5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EA4CC6-868B-402C-9293-5CA8B8BC7BB6}"/>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378604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2B09-91FC-4DF9-A514-E55323989D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9D5E19-5BD0-4528-9677-F6CDDC959392}"/>
              </a:ext>
            </a:extLst>
          </p:cNvPr>
          <p:cNvSpPr>
            <a:spLocks noGrp="1"/>
          </p:cNvSpPr>
          <p:nvPr>
            <p:ph type="dt" sz="half" idx="10"/>
          </p:nvPr>
        </p:nvSpPr>
        <p:spPr/>
        <p:txBody>
          <a:bodyPr/>
          <a:lstStyle/>
          <a:p>
            <a:fld id="{3583A33F-0F3F-49F2-B4F3-4631ACE2012F}" type="datetimeFigureOut">
              <a:rPr lang="en-GB" smtClean="0"/>
              <a:t>11/03/2020</a:t>
            </a:fld>
            <a:endParaRPr lang="en-GB"/>
          </a:p>
        </p:txBody>
      </p:sp>
      <p:sp>
        <p:nvSpPr>
          <p:cNvPr id="4" name="Footer Placeholder 3">
            <a:extLst>
              <a:ext uri="{FF2B5EF4-FFF2-40B4-BE49-F238E27FC236}">
                <a16:creationId xmlns:a16="http://schemas.microsoft.com/office/drawing/2014/main" id="{9B249126-1071-4B6B-ACC8-551970FA62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F3D08E-5BE9-45EA-B829-189A967A0877}"/>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207074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F1DA0-5F59-4B72-AAC1-327A7A580DB7}"/>
              </a:ext>
            </a:extLst>
          </p:cNvPr>
          <p:cNvSpPr>
            <a:spLocks noGrp="1"/>
          </p:cNvSpPr>
          <p:nvPr>
            <p:ph type="dt" sz="half" idx="10"/>
          </p:nvPr>
        </p:nvSpPr>
        <p:spPr/>
        <p:txBody>
          <a:bodyPr/>
          <a:lstStyle/>
          <a:p>
            <a:fld id="{3583A33F-0F3F-49F2-B4F3-4631ACE2012F}" type="datetimeFigureOut">
              <a:rPr lang="en-GB" smtClean="0"/>
              <a:t>11/03/2020</a:t>
            </a:fld>
            <a:endParaRPr lang="en-GB"/>
          </a:p>
        </p:txBody>
      </p:sp>
      <p:sp>
        <p:nvSpPr>
          <p:cNvPr id="3" name="Footer Placeholder 2">
            <a:extLst>
              <a:ext uri="{FF2B5EF4-FFF2-40B4-BE49-F238E27FC236}">
                <a16:creationId xmlns:a16="http://schemas.microsoft.com/office/drawing/2014/main" id="{1197515C-F05E-4931-BB45-407C969BCE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CB0F13-90FE-4C3F-808A-61D709E5342B}"/>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294587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3E77-791B-4A0E-A1C2-F72DF1376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4B3DEC-7B0E-45BE-82B0-1F645C26B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AE2AE5-79EC-49E5-A115-1944F7A95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FF10FF-4106-45B5-8982-3A4A5A488C4C}"/>
              </a:ext>
            </a:extLst>
          </p:cNvPr>
          <p:cNvSpPr>
            <a:spLocks noGrp="1"/>
          </p:cNvSpPr>
          <p:nvPr>
            <p:ph type="dt" sz="half" idx="10"/>
          </p:nvPr>
        </p:nvSpPr>
        <p:spPr/>
        <p:txBody>
          <a:bodyPr/>
          <a:lstStyle/>
          <a:p>
            <a:fld id="{3583A33F-0F3F-49F2-B4F3-4631ACE2012F}" type="datetimeFigureOut">
              <a:rPr lang="en-GB" smtClean="0"/>
              <a:t>11/03/2020</a:t>
            </a:fld>
            <a:endParaRPr lang="en-GB"/>
          </a:p>
        </p:txBody>
      </p:sp>
      <p:sp>
        <p:nvSpPr>
          <p:cNvPr id="6" name="Footer Placeholder 5">
            <a:extLst>
              <a:ext uri="{FF2B5EF4-FFF2-40B4-BE49-F238E27FC236}">
                <a16:creationId xmlns:a16="http://schemas.microsoft.com/office/drawing/2014/main" id="{279D549C-A6FC-4B4F-8B8C-A92D8E37FF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470A26-5947-4937-8CF2-AD519A7D04DA}"/>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55628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29D5-1224-447E-B873-0C3BEE63B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9ADA0C-B14B-4A7C-A178-64D80C1CF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69ABE2-A22F-47EE-B47D-B92448E44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27A979-A488-4F59-8444-66B5E0981729}"/>
              </a:ext>
            </a:extLst>
          </p:cNvPr>
          <p:cNvSpPr>
            <a:spLocks noGrp="1"/>
          </p:cNvSpPr>
          <p:nvPr>
            <p:ph type="dt" sz="half" idx="10"/>
          </p:nvPr>
        </p:nvSpPr>
        <p:spPr/>
        <p:txBody>
          <a:bodyPr/>
          <a:lstStyle/>
          <a:p>
            <a:fld id="{3583A33F-0F3F-49F2-B4F3-4631ACE2012F}" type="datetimeFigureOut">
              <a:rPr lang="en-GB" smtClean="0"/>
              <a:t>11/03/2020</a:t>
            </a:fld>
            <a:endParaRPr lang="en-GB"/>
          </a:p>
        </p:txBody>
      </p:sp>
      <p:sp>
        <p:nvSpPr>
          <p:cNvPr id="6" name="Footer Placeholder 5">
            <a:extLst>
              <a:ext uri="{FF2B5EF4-FFF2-40B4-BE49-F238E27FC236}">
                <a16:creationId xmlns:a16="http://schemas.microsoft.com/office/drawing/2014/main" id="{3E6CE81D-A940-40AA-8B38-8A1E24D812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0B3115-DC22-45D0-88D4-0830BB4613C3}"/>
              </a:ext>
            </a:extLst>
          </p:cNvPr>
          <p:cNvSpPr>
            <a:spLocks noGrp="1"/>
          </p:cNvSpPr>
          <p:nvPr>
            <p:ph type="sldNum" sz="quarter" idx="12"/>
          </p:nvPr>
        </p:nvSpPr>
        <p:spPr/>
        <p:txBody>
          <a:bodyPr/>
          <a:lstStyle/>
          <a:p>
            <a:fld id="{2184E190-10F1-44CF-8CA9-66E4FCE38EDD}" type="slidenum">
              <a:rPr lang="en-GB" smtClean="0"/>
              <a:t>‹#›</a:t>
            </a:fld>
            <a:endParaRPr lang="en-GB"/>
          </a:p>
        </p:txBody>
      </p:sp>
    </p:spTree>
    <p:extLst>
      <p:ext uri="{BB962C8B-B14F-4D97-AF65-F5344CB8AC3E}">
        <p14:creationId xmlns:p14="http://schemas.microsoft.com/office/powerpoint/2010/main" val="412244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8B851-3522-4605-A2AB-220BF5D08B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8727D4-832D-41AA-B829-16B5F016A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87BA5-211C-4623-B63E-E29EAC94A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3A33F-0F3F-49F2-B4F3-4631ACE2012F}" type="datetimeFigureOut">
              <a:rPr lang="en-GB" smtClean="0"/>
              <a:t>11/03/2020</a:t>
            </a:fld>
            <a:endParaRPr lang="en-GB"/>
          </a:p>
        </p:txBody>
      </p:sp>
      <p:sp>
        <p:nvSpPr>
          <p:cNvPr id="5" name="Footer Placeholder 4">
            <a:extLst>
              <a:ext uri="{FF2B5EF4-FFF2-40B4-BE49-F238E27FC236}">
                <a16:creationId xmlns:a16="http://schemas.microsoft.com/office/drawing/2014/main" id="{C560DFFC-1761-45A0-87AD-66ED1493A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67ADCC-1E05-43A8-A055-2263072E15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4E190-10F1-44CF-8CA9-66E4FCE38EDD}" type="slidenum">
              <a:rPr lang="en-GB" smtClean="0"/>
              <a:t>‹#›</a:t>
            </a:fld>
            <a:endParaRPr lang="en-GB"/>
          </a:p>
        </p:txBody>
      </p:sp>
    </p:spTree>
    <p:extLst>
      <p:ext uri="{BB962C8B-B14F-4D97-AF65-F5344CB8AC3E}">
        <p14:creationId xmlns:p14="http://schemas.microsoft.com/office/powerpoint/2010/main" val="42167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3" Type="http://schemas.openxmlformats.org/officeDocument/2006/relationships/hyperlink" Target="https://reliefweb.int/report/world/3-step-working-fragile-and-conflict-affected-situations-wfc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3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40" name="Oval 3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4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43" name="Rectangle 4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EB4421-30F5-4F99-B0BB-97A185359338}"/>
              </a:ext>
            </a:extLst>
          </p:cNvPr>
          <p:cNvSpPr>
            <a:spLocks noGrp="1"/>
          </p:cNvSpPr>
          <p:nvPr>
            <p:ph type="ctrTitle"/>
          </p:nvPr>
        </p:nvSpPr>
        <p:spPr>
          <a:xfrm>
            <a:off x="1524000" y="2873015"/>
            <a:ext cx="9144000" cy="2940770"/>
          </a:xfrm>
        </p:spPr>
        <p:txBody>
          <a:bodyPr anchor="ctr">
            <a:normAutofit fontScale="90000"/>
          </a:bodyPr>
          <a:lstStyle/>
          <a:p>
            <a:r>
              <a:rPr lang="en-GB" sz="4400" b="1" dirty="0">
                <a:solidFill>
                  <a:srgbClr val="0070C0"/>
                </a:solidFill>
              </a:rPr>
              <a:t>Conflict sensitivity and Peacebuilding:</a:t>
            </a:r>
            <a:br>
              <a:rPr lang="en-GB" sz="4400" b="1" dirty="0">
                <a:solidFill>
                  <a:srgbClr val="0070C0"/>
                </a:solidFill>
              </a:rPr>
            </a:br>
            <a:r>
              <a:rPr lang="en-GB" sz="4400" b="1" dirty="0">
                <a:solidFill>
                  <a:srgbClr val="0070C0"/>
                </a:solidFill>
              </a:rPr>
              <a:t> From Theory to Practice!</a:t>
            </a:r>
            <a:br>
              <a:rPr lang="en-GB" sz="4400" b="1" dirty="0">
                <a:solidFill>
                  <a:srgbClr val="0070C0"/>
                </a:solidFill>
              </a:rPr>
            </a:br>
            <a:r>
              <a:rPr lang="en-GB" sz="4400" b="1" dirty="0">
                <a:solidFill>
                  <a:srgbClr val="0070C0"/>
                </a:solidFill>
              </a:rPr>
              <a:t>Part 2 – </a:t>
            </a:r>
            <a:r>
              <a:rPr lang="en-GB" sz="4400" b="1">
                <a:solidFill>
                  <a:srgbClr val="0070C0"/>
                </a:solidFill>
              </a:rPr>
              <a:t>Theoretical Overview</a:t>
            </a:r>
            <a:br>
              <a:rPr lang="en-GB" sz="4400" b="1" dirty="0"/>
            </a:br>
            <a:br>
              <a:rPr lang="en-GB" sz="4400" b="1" dirty="0"/>
            </a:br>
            <a:r>
              <a:rPr lang="en-GB" sz="4400" dirty="0"/>
              <a:t>10 March 2020</a:t>
            </a:r>
            <a:br>
              <a:rPr lang="en-GB" sz="4400" dirty="0"/>
            </a:br>
            <a:r>
              <a:rPr lang="en-GB" sz="4400" dirty="0"/>
              <a:t> Aarhus University</a:t>
            </a:r>
            <a:br>
              <a:rPr lang="en-GB" sz="4400" dirty="0"/>
            </a:br>
            <a:r>
              <a:rPr lang="en-GB" sz="2200" b="1" dirty="0"/>
              <a:t>Sunra Lambert Baj</a:t>
            </a:r>
            <a:endParaRPr lang="en-DK" sz="4400" dirty="0"/>
          </a:p>
        </p:txBody>
      </p:sp>
      <p:sp>
        <p:nvSpPr>
          <p:cNvPr id="4" name="TextBox 3">
            <a:extLst>
              <a:ext uri="{FF2B5EF4-FFF2-40B4-BE49-F238E27FC236}">
                <a16:creationId xmlns:a16="http://schemas.microsoft.com/office/drawing/2014/main" id="{17C89FB0-0A95-40D0-9E53-30C1728EE440}"/>
              </a:ext>
            </a:extLst>
          </p:cNvPr>
          <p:cNvSpPr txBox="1"/>
          <p:nvPr/>
        </p:nvSpPr>
        <p:spPr>
          <a:xfrm>
            <a:off x="5655379" y="1746950"/>
            <a:ext cx="3371273" cy="369332"/>
          </a:xfrm>
          <a:prstGeom prst="rect">
            <a:avLst/>
          </a:prstGeom>
          <a:noFill/>
        </p:spPr>
        <p:txBody>
          <a:bodyPr wrap="square" rtlCol="0">
            <a:spAutoFit/>
          </a:bodyPr>
          <a:lstStyle/>
          <a:p>
            <a:r>
              <a:rPr lang="en-US" dirty="0">
                <a:solidFill>
                  <a:srgbClr val="FF0000"/>
                </a:solidFill>
              </a:rPr>
              <a:t>Part II</a:t>
            </a:r>
            <a:endParaRPr lang="en-GB" dirty="0">
              <a:solidFill>
                <a:srgbClr val="FF0000"/>
              </a:solidFill>
            </a:endParaRPr>
          </a:p>
        </p:txBody>
      </p:sp>
    </p:spTree>
    <p:extLst>
      <p:ext uri="{BB962C8B-B14F-4D97-AF65-F5344CB8AC3E}">
        <p14:creationId xmlns:p14="http://schemas.microsoft.com/office/powerpoint/2010/main" val="15478218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D9908A6-62E5-4DED-90CF-2554677C99C3}"/>
              </a:ext>
            </a:extLst>
          </p:cNvPr>
          <p:cNvSpPr>
            <a:spLocks noGrp="1"/>
          </p:cNvSpPr>
          <p:nvPr>
            <p:ph idx="1"/>
          </p:nvPr>
        </p:nvSpPr>
        <p:spPr>
          <a:xfrm>
            <a:off x="5040086" y="643466"/>
            <a:ext cx="6508446" cy="5571065"/>
          </a:xfrm>
          <a:noFill/>
        </p:spPr>
        <p:txBody>
          <a:bodyPr vert="horz" lIns="91440" tIns="45720" rIns="91440" bIns="45720" rtlCol="0" anchor="ctr">
            <a:normAutofit/>
          </a:bodyPr>
          <a:lstStyle/>
          <a:p>
            <a:r>
              <a:rPr lang="en-US" sz="2400" dirty="0"/>
              <a:t>Conflict Sensitivity is grounded in analysis that can be used for programme management and strategic planning </a:t>
            </a:r>
          </a:p>
          <a:p>
            <a:r>
              <a:rPr lang="en-US" sz="2400" dirty="0"/>
              <a:t>Analysis is only valuable when it is context-specific and includes gender, age and diversity dimensions as well as other relevant social groupings (e.g. cultural, ethnic, religious, communal). </a:t>
            </a:r>
          </a:p>
          <a:p>
            <a:r>
              <a:rPr lang="en-US" sz="2400" dirty="0"/>
              <a:t>Since Conflict Sensitivity concerns everything related to the provision of assistance/resources, analysis can provide useful input that informs not just a specific initiative, but wider operations and activities. Conflict Sensitivity is best used as an extension, rather than constrained to a tick-box action. </a:t>
            </a:r>
          </a:p>
          <a:p>
            <a:endParaRPr lang="en-US" sz="2000" dirty="0"/>
          </a:p>
        </p:txBody>
      </p:sp>
      <p:sp>
        <p:nvSpPr>
          <p:cNvPr id="14" name="TextBox 13">
            <a:extLst>
              <a:ext uri="{FF2B5EF4-FFF2-40B4-BE49-F238E27FC236}">
                <a16:creationId xmlns:a16="http://schemas.microsoft.com/office/drawing/2014/main" id="{B5E4124B-54E5-4183-B849-672066CAB80F}"/>
              </a:ext>
            </a:extLst>
          </p:cNvPr>
          <p:cNvSpPr txBox="1"/>
          <p:nvPr/>
        </p:nvSpPr>
        <p:spPr>
          <a:xfrm>
            <a:off x="359229" y="3429000"/>
            <a:ext cx="4892040" cy="2862322"/>
          </a:xfrm>
          <a:prstGeom prst="rect">
            <a:avLst/>
          </a:prstGeom>
          <a:noFill/>
        </p:spPr>
        <p:txBody>
          <a:bodyPr wrap="square" rtlCol="0">
            <a:spAutoFit/>
          </a:bodyPr>
          <a:lstStyle/>
          <a:p>
            <a:pPr marL="285750" indent="-285750">
              <a:buFont typeface="Wingdings" panose="05000000000000000000" pitchFamily="2" charset="2"/>
              <a:buChar char="ü"/>
            </a:pPr>
            <a:r>
              <a:rPr lang="en-GB" dirty="0"/>
              <a:t>Consider planning and budgeting to ensure that Conflict Sensitivity is incorporated into core aspects of operations. </a:t>
            </a:r>
          </a:p>
          <a:p>
            <a:pPr marL="285750" indent="-285750">
              <a:buFont typeface="Wingdings" panose="05000000000000000000" pitchFamily="2" charset="2"/>
              <a:buChar char="ü"/>
            </a:pPr>
            <a:r>
              <a:rPr lang="en-GB" dirty="0"/>
              <a:t>Prior to implementation contemplate a dedicated study on the conflict dynamics and how they impact the provision of assistance/resources.</a:t>
            </a:r>
          </a:p>
          <a:p>
            <a:pPr marL="285750" indent="-285750">
              <a:buFont typeface="Wingdings" panose="05000000000000000000" pitchFamily="2" charset="2"/>
              <a:buChar char="ü"/>
            </a:pPr>
            <a:r>
              <a:rPr lang="en-GB" dirty="0"/>
              <a:t>Prove Conflict Sensitivity training/support for all staff and partners.</a:t>
            </a:r>
          </a:p>
          <a:p>
            <a:endParaRPr lang="en-GB" dirty="0"/>
          </a:p>
        </p:txBody>
      </p:sp>
      <p:sp>
        <p:nvSpPr>
          <p:cNvPr id="16" name="Rectangle 15">
            <a:extLst>
              <a:ext uri="{FF2B5EF4-FFF2-40B4-BE49-F238E27FC236}">
                <a16:creationId xmlns:a16="http://schemas.microsoft.com/office/drawing/2014/main" id="{9D3FD57F-07C1-4540-930F-E6B97F8F1373}"/>
              </a:ext>
            </a:extLst>
          </p:cNvPr>
          <p:cNvSpPr/>
          <p:nvPr/>
        </p:nvSpPr>
        <p:spPr>
          <a:xfrm>
            <a:off x="735885" y="894169"/>
            <a:ext cx="2566126" cy="2452851"/>
          </a:xfrm>
          <a:prstGeom prst="rect">
            <a:avLst/>
          </a:prstGeom>
        </p:spPr>
        <p:txBody>
          <a:bodyPr wrap="square">
            <a:spAutoFit/>
          </a:bodyPr>
          <a:lstStyle/>
          <a:p>
            <a:pPr algn="r">
              <a:lnSpc>
                <a:spcPct val="107000"/>
              </a:lnSpc>
            </a:pPr>
            <a:r>
              <a:rPr lang="en-GB" sz="4800" b="1" dirty="0">
                <a:solidFill>
                  <a:srgbClr val="DA291C"/>
                </a:solidFill>
                <a:latin typeface="RealHeadOT-Bold" panose="020B0804030101010102" pitchFamily="34" charset="0"/>
                <a:ea typeface="Calibri" panose="020F0502020204030204" pitchFamily="34" charset="0"/>
                <a:cs typeface="Arial" panose="020B0604020202020204" pitchFamily="34" charset="0"/>
              </a:rPr>
              <a:t>How </a:t>
            </a:r>
            <a:endParaRPr lang="en-GB" sz="32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dirty="0">
                <a:solidFill>
                  <a:srgbClr val="2F5496"/>
                </a:solidFill>
                <a:latin typeface="RealHeadOT-Bold" panose="020B0804030101010102" pitchFamily="34" charset="0"/>
                <a:ea typeface="Calibri" panose="020F0502020204030204" pitchFamily="34" charset="0"/>
                <a:cs typeface="Arial" panose="020B0604020202020204" pitchFamily="34" charset="0"/>
              </a:rPr>
              <a:t>To be more Conflict</a:t>
            </a:r>
            <a:endParaRPr lang="en-GB" sz="32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dirty="0">
                <a:solidFill>
                  <a:srgbClr val="2F5496"/>
                </a:solidFill>
                <a:latin typeface="RealHeadOT-Bold" panose="020B0804030101010102" pitchFamily="34" charset="0"/>
                <a:ea typeface="Calibri" panose="020F0502020204030204" pitchFamily="34" charset="0"/>
                <a:cs typeface="Arial" panose="020B0604020202020204" pitchFamily="34" charset="0"/>
              </a:rPr>
              <a:t>Sensitive</a:t>
            </a:r>
            <a:endParaRPr lang="en-GB"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739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6FA4710-7116-4574-955E-C137C9BD12B5}"/>
              </a:ext>
            </a:extLst>
          </p:cNvPr>
          <p:cNvSpPr>
            <a:spLocks noGrp="1"/>
          </p:cNvSpPr>
          <p:nvPr>
            <p:ph idx="1"/>
          </p:nvPr>
        </p:nvSpPr>
        <p:spPr>
          <a:xfrm>
            <a:off x="5070020" y="288486"/>
            <a:ext cx="6478513" cy="5926046"/>
          </a:xfrm>
        </p:spPr>
        <p:txBody>
          <a:bodyPr>
            <a:normAutofit fontScale="92500" lnSpcReduction="20000"/>
          </a:bodyPr>
          <a:lstStyle/>
          <a:p>
            <a:pPr marL="0" indent="0">
              <a:buNone/>
            </a:pPr>
            <a:r>
              <a:rPr lang="en-GB" sz="2600" dirty="0"/>
              <a:t>There are many interpretations and definitions of peacebuilding</a:t>
            </a:r>
          </a:p>
          <a:p>
            <a:pPr marL="0" indent="0">
              <a:buNone/>
            </a:pPr>
            <a:r>
              <a:rPr lang="en-GB" sz="2600" b="1" dirty="0"/>
              <a:t>In DCA peacebuilding is understood as : </a:t>
            </a:r>
            <a:endParaRPr lang="en-GB" sz="2600" dirty="0"/>
          </a:p>
          <a:p>
            <a:r>
              <a:rPr lang="en-GB" dirty="0"/>
              <a:t>A broad range of approaches implemented in the context of latent, current or post‐conflict situations motivated by a commitment </a:t>
            </a:r>
            <a:r>
              <a:rPr lang="en-GB" b="1" dirty="0"/>
              <a:t>to identify and address the drivers/root causes  of violence</a:t>
            </a:r>
            <a:r>
              <a:rPr lang="en-GB" dirty="0"/>
              <a:t> to transform conflict and promote lasting, just and sustainable peace. </a:t>
            </a:r>
          </a:p>
          <a:p>
            <a:r>
              <a:rPr lang="en-GB" dirty="0"/>
              <a:t>Fragile contexts demand varied multi-disciplinary approaches to address often unique and complex challenges which require holistic, flexible, and innovative responses. </a:t>
            </a:r>
          </a:p>
          <a:p>
            <a:r>
              <a:rPr lang="en-GB" dirty="0"/>
              <a:t>Peacebuilding speaks directly to the peace component of DCA’s Triple Humanitarian-Development-Peace Nexus approach to Saving Lives, Building Resilient Communities, and Fighting Extreme Inequality. </a:t>
            </a:r>
          </a:p>
          <a:p>
            <a:endParaRPr lang="en-GB" sz="20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10">
            <a:extLst>
              <a:ext uri="{FF2B5EF4-FFF2-40B4-BE49-F238E27FC236}">
                <a16:creationId xmlns:a16="http://schemas.microsoft.com/office/drawing/2014/main" id="{719481AE-659E-4D26-A8AD-DB4DF6F4B5B0}"/>
              </a:ext>
            </a:extLst>
          </p:cNvPr>
          <p:cNvSpPr>
            <a:spLocks noGrp="1"/>
          </p:cNvSpPr>
          <p:nvPr>
            <p:ph type="title"/>
          </p:nvPr>
        </p:nvSpPr>
        <p:spPr>
          <a:xfrm>
            <a:off x="642938" y="3257358"/>
            <a:ext cx="3962400" cy="1398973"/>
          </a:xfrm>
          <a:prstGeom prst="rect">
            <a:avLst/>
          </a:prstGeom>
        </p:spPr>
        <p:txBody>
          <a:bodyPr wrap="square">
            <a:spAutoFit/>
          </a:bodyPr>
          <a:lstStyle/>
          <a:p>
            <a:pPr algn="r">
              <a:lnSpc>
                <a:spcPct val="107000"/>
              </a:lnSpc>
            </a:pPr>
            <a:r>
              <a:rPr lang="en-GB" sz="4800" b="1" dirty="0">
                <a:solidFill>
                  <a:srgbClr val="DA291C"/>
                </a:solidFill>
                <a:latin typeface="RealHeadOT-Bold" panose="020B0804030101010102" pitchFamily="34" charset="0"/>
                <a:ea typeface="Calibri" panose="020F0502020204030204" pitchFamily="34" charset="0"/>
                <a:cs typeface="Arial" panose="020B0604020202020204" pitchFamily="34" charset="0"/>
              </a:rPr>
              <a:t>WHAT  </a:t>
            </a:r>
            <a:endParaRPr lang="en-GB" sz="32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dirty="0">
                <a:solidFill>
                  <a:srgbClr val="2F5496"/>
                </a:solidFill>
                <a:latin typeface="RealHeadOT-Bold" panose="020B0804030101010102" pitchFamily="34" charset="0"/>
                <a:ea typeface="Calibri" panose="020F0502020204030204" pitchFamily="34" charset="0"/>
                <a:cs typeface="Arial" panose="020B0604020202020204" pitchFamily="34" charset="0"/>
              </a:rPr>
              <a:t>is peacebuilding?</a:t>
            </a:r>
            <a:endParaRPr lang="en-GB"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402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E699D1B-CF13-4D59-9E2E-FA2BABDF5C3D}"/>
              </a:ext>
            </a:extLst>
          </p:cNvPr>
          <p:cNvSpPr>
            <a:spLocks noGrp="1"/>
          </p:cNvSpPr>
          <p:nvPr>
            <p:ph idx="1"/>
          </p:nvPr>
        </p:nvSpPr>
        <p:spPr>
          <a:xfrm>
            <a:off x="6090998" y="261257"/>
            <a:ext cx="5457533" cy="6424551"/>
          </a:xfrm>
        </p:spPr>
        <p:txBody>
          <a:bodyPr anchor="ctr">
            <a:normAutofit fontScale="92500" lnSpcReduction="20000"/>
          </a:bodyPr>
          <a:lstStyle/>
          <a:p>
            <a:r>
              <a:rPr lang="en-GB" sz="2400" dirty="0"/>
              <a:t>Globally, violent conflict currently drives 80% of all humanitarian needs. Clearly, the reasons why conflicts erupt are multiple and complex, often with far-reaching consequences. </a:t>
            </a:r>
          </a:p>
          <a:p>
            <a:r>
              <a:rPr lang="en-GB" sz="2400" dirty="0"/>
              <a:t>Understanding why a conflict occurs and how to respond is therefore critical for any intervention. For instance, in some fragile contexts, climate change places significant pressure on community access to natural resources (such as land and water) with an increased likelihood that violent conflict may be used between, or within communities, to ‘resolve’ disputes.</a:t>
            </a:r>
          </a:p>
          <a:p>
            <a:r>
              <a:rPr lang="en-GB" sz="2400" dirty="0"/>
              <a:t>Operating in such complex settings demands a thorough understanding of the context to inform local responses that embrace humanitarian action with practices that promote longer-term development and durable peace. If the drivers of conflict are addressed as part of a holistic response, then communities are more likely to strengthen their capacities to prevent conflict and build peace. </a:t>
            </a:r>
            <a:endParaRPr lang="en-GB" sz="1600" dirty="0"/>
          </a:p>
        </p:txBody>
      </p:sp>
      <p:sp>
        <p:nvSpPr>
          <p:cNvPr id="25"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7">
            <a:extLst>
              <a:ext uri="{FF2B5EF4-FFF2-40B4-BE49-F238E27FC236}">
                <a16:creationId xmlns:a16="http://schemas.microsoft.com/office/drawing/2014/main" id="{C440A699-AB49-4FBD-BCDC-45B911F82AF7}"/>
              </a:ext>
            </a:extLst>
          </p:cNvPr>
          <p:cNvSpPr txBox="1">
            <a:spLocks noGrp="1"/>
          </p:cNvSpPr>
          <p:nvPr>
            <p:ph type="title"/>
          </p:nvPr>
        </p:nvSpPr>
        <p:spPr>
          <a:xfrm>
            <a:off x="642938" y="642938"/>
            <a:ext cx="4805362" cy="55721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07000"/>
              </a:lnSpc>
              <a:spcBef>
                <a:spcPts val="0"/>
              </a:spcBef>
              <a:spcAft>
                <a:spcPts val="0"/>
              </a:spcAft>
            </a:pPr>
            <a:r>
              <a:rPr lang="en-GB" sz="6000" b="1" dirty="0">
                <a:solidFill>
                  <a:srgbClr val="DA291C"/>
                </a:solidFill>
                <a:effectLst/>
                <a:latin typeface="RealHeadOT-Bold" panose="020B0804030101010102" pitchFamily="34" charset="0"/>
                <a:ea typeface="Calibri" panose="020F0502020204030204" pitchFamily="34" charset="0"/>
                <a:cs typeface="Arial" panose="020B0604020202020204" pitchFamily="34" charset="0"/>
              </a:rPr>
              <a:t>WHY</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r>
              <a:rPr lang="en-GB" dirty="0">
                <a:solidFill>
                  <a:srgbClr val="2F5496"/>
                </a:solidFill>
                <a:latin typeface="RealHeadOT-Bold" panose="020B0804030101010102" pitchFamily="34" charset="0"/>
                <a:ea typeface="Calibri" panose="020F0502020204030204" pitchFamily="34" charset="0"/>
                <a:cs typeface="Arial" panose="020B0604020202020204" pitchFamily="34" charset="0"/>
              </a:rPr>
              <a:t>i</a:t>
            </a:r>
            <a:r>
              <a:rPr lang="en-GB" dirty="0">
                <a:solidFill>
                  <a:srgbClr val="2F5496"/>
                </a:solidFill>
                <a:effectLst/>
                <a:latin typeface="RealHeadOT-Bold" panose="020B0804030101010102" pitchFamily="34" charset="0"/>
                <a:ea typeface="Calibri" panose="020F0502020204030204" pitchFamily="34" charset="0"/>
                <a:cs typeface="Arial" panose="020B0604020202020204" pitchFamily="34" charset="0"/>
              </a:rPr>
              <a:t>s peacebuilding important?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r>
              <a:rPr lang="en-GB" sz="2100" dirty="0">
                <a:solidFill>
                  <a:srgbClr val="2F5496"/>
                </a:solidFill>
                <a:effectLst/>
                <a:latin typeface="RealHeadOT-Bold" panose="020B0804030101010102" pitchFamily="34"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GB" sz="1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73073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B4691D-0D98-4FF9-9119-549543EAE8E3}"/>
              </a:ext>
            </a:extLst>
          </p:cNvPr>
          <p:cNvSpPr>
            <a:spLocks noGrp="1"/>
          </p:cNvSpPr>
          <p:nvPr>
            <p:ph type="title"/>
          </p:nvPr>
        </p:nvSpPr>
        <p:spPr>
          <a:xfrm>
            <a:off x="97971" y="1698171"/>
            <a:ext cx="5435388" cy="4516360"/>
          </a:xfrm>
        </p:spPr>
        <p:txBody>
          <a:bodyPr anchor="t">
            <a:normAutofit/>
          </a:bodyPr>
          <a:lstStyle/>
          <a:p>
            <a:pPr>
              <a:lnSpc>
                <a:spcPct val="107000"/>
              </a:lnSpc>
            </a:pPr>
            <a:r>
              <a:rPr lang="en-GB" sz="4800" b="1" dirty="0">
                <a:solidFill>
                  <a:srgbClr val="DA291C"/>
                </a:solidFill>
                <a:latin typeface="RealHeadOT-Bold" panose="020B0804030101010102" pitchFamily="34" charset="0"/>
                <a:ea typeface="Calibri" panose="020F0502020204030204" pitchFamily="34" charset="0"/>
                <a:cs typeface="Arial" panose="020B0604020202020204" pitchFamily="34" charset="0"/>
              </a:rPr>
              <a:t>PEACEBUILDING</a:t>
            </a:r>
            <a:br>
              <a:rPr lang="en-GB" sz="3600" dirty="0">
                <a:latin typeface="Calibri" panose="020F0502020204030204" pitchFamily="34" charset="0"/>
                <a:ea typeface="Calibri" panose="020F0502020204030204" pitchFamily="34" charset="0"/>
                <a:cs typeface="Arial" panose="020B0604020202020204" pitchFamily="34" charset="0"/>
              </a:rPr>
            </a:br>
            <a:r>
              <a:rPr lang="en-GB" sz="3600" dirty="0">
                <a:solidFill>
                  <a:srgbClr val="2F5496"/>
                </a:solidFill>
                <a:latin typeface="RealHeadOT-Bold" panose="020B0804030101010102" pitchFamily="34" charset="0"/>
                <a:ea typeface="Calibri" panose="020F0502020204030204" pitchFamily="34" charset="0"/>
                <a:cs typeface="Arial" panose="020B0604020202020204" pitchFamily="34" charset="0"/>
              </a:rPr>
              <a:t>Key Characteristics</a:t>
            </a:r>
            <a:br>
              <a:rPr lang="en-GB" sz="3600" dirty="0">
                <a:latin typeface="Calibri" panose="020F0502020204030204" pitchFamily="34" charset="0"/>
                <a:ea typeface="Calibri" panose="020F0502020204030204" pitchFamily="34" charset="0"/>
                <a:cs typeface="Arial" panose="020B0604020202020204" pitchFamily="34" charset="0"/>
              </a:rPr>
            </a:br>
            <a:endParaRPr lang="en-GB" sz="3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5AAE661-F1F0-4F45-B832-F51C756187C8}"/>
              </a:ext>
            </a:extLst>
          </p:cNvPr>
          <p:cNvSpPr>
            <a:spLocks noGrp="1"/>
          </p:cNvSpPr>
          <p:nvPr>
            <p:ph idx="1"/>
          </p:nvPr>
        </p:nvSpPr>
        <p:spPr>
          <a:xfrm>
            <a:off x="5070020" y="512759"/>
            <a:ext cx="6478513" cy="5940383"/>
          </a:xfrm>
        </p:spPr>
        <p:txBody>
          <a:bodyPr>
            <a:normAutofit fontScale="77500" lnSpcReduction="20000"/>
          </a:bodyPr>
          <a:lstStyle/>
          <a:p>
            <a:pPr marL="0" indent="0">
              <a:buNone/>
            </a:pPr>
            <a:r>
              <a:rPr lang="en-GB" b="1" dirty="0"/>
              <a:t>DCA’s Key peacebuilding characteristics </a:t>
            </a:r>
          </a:p>
          <a:p>
            <a:r>
              <a:rPr lang="en-GB" dirty="0"/>
              <a:t>Examples of initiatives that encompass elements of Conflict Prevention &amp; Peacebuilding include: </a:t>
            </a:r>
          </a:p>
          <a:p>
            <a:pPr lvl="0"/>
            <a:r>
              <a:rPr lang="en-GB" dirty="0"/>
              <a:t>Faith-actor engagement in peace platforms, </a:t>
            </a:r>
          </a:p>
          <a:p>
            <a:pPr lvl="0"/>
            <a:r>
              <a:rPr lang="en-GB" dirty="0"/>
              <a:t>Dialogue</a:t>
            </a:r>
          </a:p>
          <a:p>
            <a:pPr lvl="0"/>
            <a:r>
              <a:rPr lang="en-GB" dirty="0"/>
              <a:t>Mediation</a:t>
            </a:r>
          </a:p>
          <a:p>
            <a:pPr lvl="0"/>
            <a:r>
              <a:rPr lang="en-GB" dirty="0"/>
              <a:t>Reconciliation</a:t>
            </a:r>
          </a:p>
          <a:p>
            <a:pPr lvl="0"/>
            <a:r>
              <a:rPr lang="en-GB" dirty="0"/>
              <a:t>Social cohesion</a:t>
            </a:r>
          </a:p>
          <a:p>
            <a:pPr lvl="0"/>
            <a:r>
              <a:rPr lang="en-GB" dirty="0"/>
              <a:t>Early warning</a:t>
            </a:r>
          </a:p>
          <a:p>
            <a:pPr lvl="0"/>
            <a:r>
              <a:rPr lang="en-GB" dirty="0"/>
              <a:t>Conflict transformation / management / resolution</a:t>
            </a:r>
          </a:p>
          <a:p>
            <a:pPr lvl="0"/>
            <a:r>
              <a:rPr lang="en-GB" dirty="0"/>
              <a:t>Transformation of violent extremism </a:t>
            </a:r>
          </a:p>
          <a:p>
            <a:pPr lvl="0"/>
            <a:r>
              <a:rPr lang="en-GB" dirty="0"/>
              <a:t>Peace education / peace messaging</a:t>
            </a:r>
          </a:p>
          <a:p>
            <a:pPr lvl="0"/>
            <a:r>
              <a:rPr lang="en-GB" dirty="0"/>
              <a:t>Community safety planning, </a:t>
            </a:r>
          </a:p>
          <a:p>
            <a:pPr lvl="0"/>
            <a:r>
              <a:rPr lang="en-GB" dirty="0"/>
              <a:t>peace committees / groups</a:t>
            </a:r>
          </a:p>
          <a:p>
            <a:r>
              <a:rPr lang="en-GB" dirty="0"/>
              <a:t>Peacebuilding processes are applicable to all SDGs in conflict-affected settings, with an added emphasis on SDG 16.</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696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36A40D3-1830-41EC-A2CE-C4DE5FDD10BC}"/>
              </a:ext>
            </a:extLst>
          </p:cNvPr>
          <p:cNvSpPr>
            <a:spLocks noGrp="1"/>
          </p:cNvSpPr>
          <p:nvPr>
            <p:ph idx="1"/>
          </p:nvPr>
        </p:nvSpPr>
        <p:spPr>
          <a:xfrm>
            <a:off x="3777344" y="892629"/>
            <a:ext cx="7771190" cy="5676885"/>
          </a:xfrm>
        </p:spPr>
        <p:txBody>
          <a:bodyPr>
            <a:normAutofit/>
          </a:bodyPr>
          <a:lstStyle/>
          <a:p>
            <a:r>
              <a:rPr lang="en-GB" sz="1800" b="1" dirty="0"/>
              <a:t>You may wish to consider the following:</a:t>
            </a:r>
            <a:endParaRPr lang="en-GB" sz="1800" dirty="0"/>
          </a:p>
          <a:p>
            <a:pPr lvl="0"/>
            <a:r>
              <a:rPr lang="en-GB" sz="1800" dirty="0"/>
              <a:t>Take a Conflict Sensitive/Do No Harm approach to programming as a starting point. Good analysis can identify conflict drivers as well as provide useful input on how to address root causes. </a:t>
            </a:r>
          </a:p>
          <a:p>
            <a:pPr lvl="0"/>
            <a:r>
              <a:rPr lang="en-GB" sz="1800" dirty="0"/>
              <a:t>Factor in means to identify and address multiple forms of violence such as direct </a:t>
            </a:r>
            <a:r>
              <a:rPr lang="en-GB" sz="1800" u="sng" dirty="0"/>
              <a:t>physical violence</a:t>
            </a:r>
            <a:r>
              <a:rPr lang="en-GB" sz="1800" dirty="0"/>
              <a:t> (e.g. war, ecological destruction, murder, rape, and assault); </a:t>
            </a:r>
            <a:r>
              <a:rPr lang="en-GB" sz="1800" u="sng" dirty="0"/>
              <a:t>structural violence</a:t>
            </a:r>
            <a:r>
              <a:rPr lang="en-GB" sz="1800" dirty="0"/>
              <a:t> (e.g. discrimination, injustice, exclusion); and </a:t>
            </a:r>
            <a:r>
              <a:rPr lang="en-GB" sz="1800" u="sng" dirty="0"/>
              <a:t>cultures of violence</a:t>
            </a:r>
            <a:r>
              <a:rPr lang="en-GB" sz="1800" dirty="0"/>
              <a:t> that normalise physical and structural violence in society through cultural channels (e.g. language, ideology, art, music, law, science, social media, press, TV &amp; radio).</a:t>
            </a:r>
          </a:p>
          <a:p>
            <a:r>
              <a:rPr lang="en-GB" sz="1800" dirty="0"/>
              <a:t>Actively include women and youth in all initiatives. Consider all gender, age and diversity dimensions in programming as well as other relevant social groupings (e.g. cultural, ethnic, religious, communal).</a:t>
            </a:r>
          </a:p>
          <a:p>
            <a:pPr lvl="0"/>
            <a:r>
              <a:rPr lang="en-GB" sz="1800" dirty="0"/>
              <a:t>Ensure M&amp;E systems are sufficiently resourced to analyse progress, investigate evidence of change, and to learn more about what works and what does not.</a:t>
            </a:r>
          </a:p>
          <a:p>
            <a:r>
              <a:rPr lang="en-GB" sz="1800" dirty="0"/>
              <a:t>Promote ‘silo-free’ responses, informed by the context and defined by the agency of people in crises. Contemplate Peace as part of the Nexus approach. </a:t>
            </a:r>
          </a:p>
          <a:p>
            <a:pPr lvl="0"/>
            <a:endParaRPr lang="en-GB" sz="1800" dirty="0"/>
          </a:p>
          <a:p>
            <a:pPr lvl="0"/>
            <a:endParaRPr lang="en-GB" sz="1800" dirty="0"/>
          </a:p>
        </p:txBody>
      </p:sp>
      <p:sp>
        <p:nvSpPr>
          <p:cNvPr id="27"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 Box 6">
            <a:extLst>
              <a:ext uri="{FF2B5EF4-FFF2-40B4-BE49-F238E27FC236}">
                <a16:creationId xmlns:a16="http://schemas.microsoft.com/office/drawing/2014/main" id="{FA1AD6FE-D554-4275-8E9F-A7A35894DA84}"/>
              </a:ext>
            </a:extLst>
          </p:cNvPr>
          <p:cNvSpPr txBox="1">
            <a:spLocks noGrp="1"/>
          </p:cNvSpPr>
          <p:nvPr>
            <p:ph type="title"/>
          </p:nvPr>
        </p:nvSpPr>
        <p:spPr>
          <a:xfrm>
            <a:off x="642938" y="1698625"/>
            <a:ext cx="3134406" cy="451643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07000"/>
              </a:lnSpc>
              <a:spcBef>
                <a:spcPts val="0"/>
              </a:spcBef>
              <a:spcAft>
                <a:spcPts val="0"/>
              </a:spcAft>
            </a:pPr>
            <a:r>
              <a:rPr lang="en-GB" b="1" dirty="0">
                <a:solidFill>
                  <a:srgbClr val="DA291C"/>
                </a:solidFill>
                <a:effectLst/>
                <a:latin typeface="RealHeadOT-Bold" panose="020B0804030101010102" pitchFamily="34" charset="0"/>
                <a:ea typeface="Calibri" panose="020F0502020204030204" pitchFamily="34" charset="0"/>
                <a:cs typeface="Arial" panose="020B0604020202020204" pitchFamily="34" charset="0"/>
              </a:rPr>
              <a:t>HOW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r>
              <a:rPr lang="en-GB" sz="3200" dirty="0">
                <a:solidFill>
                  <a:srgbClr val="1F3864"/>
                </a:solidFill>
                <a:latin typeface="RealHeadOT-Bold" panose="020B0804030101010102" pitchFamily="34" charset="0"/>
                <a:ea typeface="Calibri" panose="020F0502020204030204" pitchFamily="34" charset="0"/>
                <a:cs typeface="Arial" panose="020B0604020202020204" pitchFamily="34" charset="0"/>
              </a:rPr>
              <a:t>t</a:t>
            </a:r>
            <a:r>
              <a:rPr lang="en-GB" sz="3200" dirty="0">
                <a:solidFill>
                  <a:srgbClr val="1F3864"/>
                </a:solidFill>
                <a:effectLst/>
                <a:latin typeface="RealHeadOT-Bold" panose="020B0804030101010102" pitchFamily="34" charset="0"/>
                <a:ea typeface="Calibri" panose="020F0502020204030204" pitchFamily="34" charset="0"/>
                <a:cs typeface="Arial" panose="020B0604020202020204" pitchFamily="34" charset="0"/>
              </a:rPr>
              <a:t>o </a:t>
            </a:r>
            <a:r>
              <a:rPr lang="en-GB" sz="3200" dirty="0">
                <a:solidFill>
                  <a:srgbClr val="1F3864"/>
                </a:solidFill>
                <a:latin typeface="RealHeadOT-Bold" panose="020B0804030101010102" pitchFamily="34" charset="0"/>
                <a:ea typeface="Calibri" panose="020F0502020204030204" pitchFamily="34" charset="0"/>
                <a:cs typeface="Arial" panose="020B0604020202020204" pitchFamily="34" charset="0"/>
              </a:rPr>
              <a:t>w</a:t>
            </a:r>
            <a:r>
              <a:rPr lang="en-GB" sz="3200" dirty="0">
                <a:solidFill>
                  <a:srgbClr val="1F3864"/>
                </a:solidFill>
                <a:effectLst/>
                <a:latin typeface="RealHeadOT-Bold" panose="020B0804030101010102" pitchFamily="34" charset="0"/>
                <a:ea typeface="Calibri" panose="020F0502020204030204" pitchFamily="34" charset="0"/>
                <a:cs typeface="Arial" panose="020B0604020202020204" pitchFamily="34" charset="0"/>
              </a:rPr>
              <a:t>ork on peacebuilding?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060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A1CD-6F46-4E1E-936F-397755D610AC}"/>
              </a:ext>
            </a:extLst>
          </p:cNvPr>
          <p:cNvSpPr>
            <a:spLocks noGrp="1"/>
          </p:cNvSpPr>
          <p:nvPr>
            <p:ph type="title"/>
          </p:nvPr>
        </p:nvSpPr>
        <p:spPr>
          <a:xfrm>
            <a:off x="-254331" y="1215657"/>
            <a:ext cx="10515600" cy="1325563"/>
          </a:xfrm>
        </p:spPr>
        <p:txBody>
          <a:bodyPr>
            <a:normAutofit/>
          </a:bodyPr>
          <a:lstStyle/>
          <a:p>
            <a:pPr algn="ctr"/>
            <a:r>
              <a:rPr lang="en-GB" b="1" dirty="0"/>
              <a:t>Humanitarian 	 Development 	 Peace</a:t>
            </a:r>
            <a:br>
              <a:rPr lang="en-GB" dirty="0"/>
            </a:br>
            <a:r>
              <a:rPr lang="en-GB" dirty="0"/>
              <a:t> </a:t>
            </a:r>
          </a:p>
        </p:txBody>
      </p:sp>
      <p:sp>
        <p:nvSpPr>
          <p:cNvPr id="3" name="Content Placeholder 2">
            <a:extLst>
              <a:ext uri="{FF2B5EF4-FFF2-40B4-BE49-F238E27FC236}">
                <a16:creationId xmlns:a16="http://schemas.microsoft.com/office/drawing/2014/main" id="{1311ADC1-A0F9-4642-B072-AFEA17653421}"/>
              </a:ext>
            </a:extLst>
          </p:cNvPr>
          <p:cNvSpPr>
            <a:spLocks noGrp="1"/>
          </p:cNvSpPr>
          <p:nvPr>
            <p:ph idx="1"/>
          </p:nvPr>
        </p:nvSpPr>
        <p:spPr>
          <a:xfrm>
            <a:off x="629392" y="3857072"/>
            <a:ext cx="10515600" cy="1813952"/>
          </a:xfrm>
        </p:spPr>
        <p:txBody>
          <a:bodyPr/>
          <a:lstStyle/>
          <a:p>
            <a:pPr marL="0" indent="0">
              <a:buNone/>
            </a:pPr>
            <a:r>
              <a:rPr lang="en-GB" dirty="0"/>
              <a:t>Put simply:</a:t>
            </a:r>
          </a:p>
          <a:p>
            <a:pPr marL="0" indent="0">
              <a:buNone/>
            </a:pPr>
            <a:r>
              <a:rPr lang="en-GB" dirty="0"/>
              <a:t>The Humanitarian Development Peace nexus is about absorbing short-term action into a longer-term vision of fulfilling local wishes and addressing locally validated needs. </a:t>
            </a:r>
          </a:p>
        </p:txBody>
      </p:sp>
      <p:sp>
        <p:nvSpPr>
          <p:cNvPr id="6" name="Arc 5">
            <a:extLst>
              <a:ext uri="{FF2B5EF4-FFF2-40B4-BE49-F238E27FC236}">
                <a16:creationId xmlns:a16="http://schemas.microsoft.com/office/drawing/2014/main" id="{1845987F-31C8-48EE-8500-260683B33ED4}"/>
              </a:ext>
            </a:extLst>
          </p:cNvPr>
          <p:cNvSpPr/>
          <p:nvPr/>
        </p:nvSpPr>
        <p:spPr>
          <a:xfrm>
            <a:off x="1662546" y="2057399"/>
            <a:ext cx="6935354" cy="1472747"/>
          </a:xfrm>
          <a:prstGeom prst="arc">
            <a:avLst>
              <a:gd name="adj1" fmla="val 10861299"/>
              <a:gd name="adj2" fmla="val 21562421"/>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6D66F6F1-1BE4-4C2A-A0F1-A9955D6C260B}"/>
              </a:ext>
            </a:extLst>
          </p:cNvPr>
          <p:cNvSpPr txBox="1"/>
          <p:nvPr/>
        </p:nvSpPr>
        <p:spPr>
          <a:xfrm>
            <a:off x="629392" y="2770096"/>
            <a:ext cx="3063833" cy="584775"/>
          </a:xfrm>
          <a:prstGeom prst="rect">
            <a:avLst/>
          </a:prstGeom>
          <a:noFill/>
        </p:spPr>
        <p:txBody>
          <a:bodyPr wrap="square" rtlCol="0">
            <a:spAutoFit/>
          </a:bodyPr>
          <a:lstStyle/>
          <a:p>
            <a:r>
              <a:rPr lang="en-GB" sz="3200" b="1" spc="600" dirty="0">
                <a:solidFill>
                  <a:srgbClr val="FF0000"/>
                </a:solidFill>
              </a:rPr>
              <a:t>Crisis</a:t>
            </a:r>
          </a:p>
        </p:txBody>
      </p:sp>
      <p:sp>
        <p:nvSpPr>
          <p:cNvPr id="8" name="TextBox 7">
            <a:extLst>
              <a:ext uri="{FF2B5EF4-FFF2-40B4-BE49-F238E27FC236}">
                <a16:creationId xmlns:a16="http://schemas.microsoft.com/office/drawing/2014/main" id="{2334E1FB-118E-4858-AB03-7B6AE0AC4B5E}"/>
              </a:ext>
            </a:extLst>
          </p:cNvPr>
          <p:cNvSpPr txBox="1"/>
          <p:nvPr/>
        </p:nvSpPr>
        <p:spPr>
          <a:xfrm>
            <a:off x="1093684" y="2900653"/>
            <a:ext cx="9797308" cy="584775"/>
          </a:xfrm>
          <a:prstGeom prst="rect">
            <a:avLst/>
          </a:prstGeom>
          <a:noFill/>
        </p:spPr>
        <p:txBody>
          <a:bodyPr wrap="square" rtlCol="0">
            <a:spAutoFit/>
          </a:bodyPr>
          <a:lstStyle/>
          <a:p>
            <a:r>
              <a:rPr lang="en-GB" sz="3200" b="1" spc="600" dirty="0">
                <a:solidFill>
                  <a:schemeClr val="bg1">
                    <a:lumMod val="65000"/>
                  </a:schemeClr>
                </a:solidFill>
              </a:rPr>
              <a:t>Development</a:t>
            </a:r>
            <a:r>
              <a:rPr lang="en-GB" sz="3200" spc="600" dirty="0"/>
              <a:t> and </a:t>
            </a:r>
            <a:r>
              <a:rPr lang="en-GB" sz="3200" spc="600" dirty="0">
                <a:solidFill>
                  <a:srgbClr val="00B0F0"/>
                </a:solidFill>
              </a:rPr>
              <a:t>Peace</a:t>
            </a:r>
            <a:r>
              <a:rPr lang="en-GB" sz="3200" spc="600" dirty="0"/>
              <a:t> Response</a:t>
            </a:r>
          </a:p>
        </p:txBody>
      </p:sp>
      <p:cxnSp>
        <p:nvCxnSpPr>
          <p:cNvPr id="10" name="Straight Arrow Connector 9">
            <a:extLst>
              <a:ext uri="{FF2B5EF4-FFF2-40B4-BE49-F238E27FC236}">
                <a16:creationId xmlns:a16="http://schemas.microsoft.com/office/drawing/2014/main" id="{05E30920-12C0-4486-80B4-3F3E070C331C}"/>
              </a:ext>
            </a:extLst>
          </p:cNvPr>
          <p:cNvCxnSpPr/>
          <p:nvPr/>
        </p:nvCxnSpPr>
        <p:spPr>
          <a:xfrm>
            <a:off x="3693225" y="1615045"/>
            <a:ext cx="6768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09C2755-0ED4-422B-8F04-A0F39051218C}"/>
              </a:ext>
            </a:extLst>
          </p:cNvPr>
          <p:cNvCxnSpPr/>
          <p:nvPr/>
        </p:nvCxnSpPr>
        <p:spPr>
          <a:xfrm>
            <a:off x="7360722" y="1615045"/>
            <a:ext cx="6768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9C46CFA-CD45-4559-97DD-B07A05E4A12A}"/>
              </a:ext>
            </a:extLst>
          </p:cNvPr>
          <p:cNvSpPr txBox="1"/>
          <p:nvPr/>
        </p:nvSpPr>
        <p:spPr>
          <a:xfrm>
            <a:off x="2434442" y="299193"/>
            <a:ext cx="6008914" cy="923330"/>
          </a:xfrm>
          <a:prstGeom prst="rect">
            <a:avLst/>
          </a:prstGeom>
          <a:noFill/>
        </p:spPr>
        <p:txBody>
          <a:bodyPr wrap="square" rtlCol="0">
            <a:spAutoFit/>
          </a:bodyPr>
          <a:lstStyle/>
          <a:p>
            <a:pPr algn="ctr"/>
            <a:r>
              <a:rPr lang="en-GB" sz="5400" b="1" dirty="0">
                <a:solidFill>
                  <a:schemeClr val="accent1">
                    <a:lumMod val="75000"/>
                  </a:schemeClr>
                </a:solidFill>
              </a:rPr>
              <a:t>Nexus </a:t>
            </a:r>
            <a:endParaRPr lang="en-GB" b="1" dirty="0">
              <a:solidFill>
                <a:schemeClr val="accent1">
                  <a:lumMod val="75000"/>
                </a:schemeClr>
              </a:solidFill>
            </a:endParaRPr>
          </a:p>
        </p:txBody>
      </p:sp>
      <p:cxnSp>
        <p:nvCxnSpPr>
          <p:cNvPr id="19" name="Connector: Curved 18">
            <a:extLst>
              <a:ext uri="{FF2B5EF4-FFF2-40B4-BE49-F238E27FC236}">
                <a16:creationId xmlns:a16="http://schemas.microsoft.com/office/drawing/2014/main" id="{ADAD41F2-1801-4FCD-97A6-7FD85918F735}"/>
              </a:ext>
            </a:extLst>
          </p:cNvPr>
          <p:cNvCxnSpPr>
            <a:cxnSpLocks/>
          </p:cNvCxnSpPr>
          <p:nvPr/>
        </p:nvCxnSpPr>
        <p:spPr>
          <a:xfrm flipV="1">
            <a:off x="3365500" y="1447800"/>
            <a:ext cx="4521200" cy="380723"/>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07EDB10-A06F-451D-AF84-834CC95227CF}"/>
              </a:ext>
            </a:extLst>
          </p:cNvPr>
          <p:cNvSpPr/>
          <p:nvPr/>
        </p:nvSpPr>
        <p:spPr>
          <a:xfrm>
            <a:off x="1539836" y="2569370"/>
            <a:ext cx="344384" cy="30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F8EDB828-C3A4-469A-9662-17625842932D}"/>
              </a:ext>
            </a:extLst>
          </p:cNvPr>
          <p:cNvSpPr/>
          <p:nvPr/>
        </p:nvSpPr>
        <p:spPr>
          <a:xfrm rot="3365279">
            <a:off x="8539089" y="2715633"/>
            <a:ext cx="344384" cy="280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93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726D0BE-C08D-4944-94CC-AF6E8167D7E7}"/>
              </a:ext>
            </a:extLst>
          </p:cNvPr>
          <p:cNvSpPr>
            <a:spLocks noGrp="1"/>
          </p:cNvSpPr>
          <p:nvPr>
            <p:ph type="ctrTitle"/>
          </p:nvPr>
        </p:nvSpPr>
        <p:spPr>
          <a:xfrm>
            <a:off x="1812981" y="696237"/>
            <a:ext cx="6339840" cy="619203"/>
          </a:xfrm>
        </p:spPr>
        <p:txBody>
          <a:bodyPr>
            <a:normAutofit fontScale="90000"/>
          </a:bodyPr>
          <a:lstStyle/>
          <a:p>
            <a:pPr algn="l"/>
            <a:r>
              <a:rPr lang="en-US" sz="4100" dirty="0">
                <a:solidFill>
                  <a:schemeClr val="tx1">
                    <a:lumMod val="85000"/>
                    <a:lumOff val="15000"/>
                  </a:schemeClr>
                </a:solidFill>
              </a:rPr>
              <a:t>What’s the difference?</a:t>
            </a:r>
            <a:endParaRPr lang="en-GB" sz="4100" dirty="0">
              <a:solidFill>
                <a:schemeClr val="tx1">
                  <a:lumMod val="85000"/>
                  <a:lumOff val="15000"/>
                </a:schemeClr>
              </a:solidFill>
            </a:endParaRPr>
          </a:p>
        </p:txBody>
      </p:sp>
      <p:cxnSp>
        <p:nvCxnSpPr>
          <p:cNvPr id="13" name="Straight Connector 12">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8CEC0A7-B49E-4DE9-9DBF-E096AFB6C4A4}"/>
              </a:ext>
            </a:extLst>
          </p:cNvPr>
          <p:cNvSpPr txBox="1"/>
          <p:nvPr/>
        </p:nvSpPr>
        <p:spPr>
          <a:xfrm>
            <a:off x="8829964" y="1588655"/>
            <a:ext cx="2299854" cy="1323439"/>
          </a:xfrm>
          <a:prstGeom prst="rect">
            <a:avLst/>
          </a:prstGeom>
          <a:noFill/>
        </p:spPr>
        <p:txBody>
          <a:bodyPr wrap="square" rtlCol="0">
            <a:spAutoFit/>
          </a:bodyPr>
          <a:lstStyle/>
          <a:p>
            <a:r>
              <a:rPr lang="en-US" sz="4000" dirty="0">
                <a:solidFill>
                  <a:schemeClr val="bg1"/>
                </a:solidFill>
              </a:rPr>
              <a:t>Conflict Sensitivity</a:t>
            </a:r>
            <a:endParaRPr lang="en-GB" sz="4000" dirty="0">
              <a:solidFill>
                <a:schemeClr val="bg1"/>
              </a:solidFill>
            </a:endParaRPr>
          </a:p>
        </p:txBody>
      </p:sp>
      <p:sp>
        <p:nvSpPr>
          <p:cNvPr id="8" name="TextBox 7">
            <a:extLst>
              <a:ext uri="{FF2B5EF4-FFF2-40B4-BE49-F238E27FC236}">
                <a16:creationId xmlns:a16="http://schemas.microsoft.com/office/drawing/2014/main" id="{1A56D202-2E93-411A-9A4D-60F83E92815A}"/>
              </a:ext>
            </a:extLst>
          </p:cNvPr>
          <p:cNvSpPr txBox="1"/>
          <p:nvPr/>
        </p:nvSpPr>
        <p:spPr>
          <a:xfrm>
            <a:off x="1939254" y="4630736"/>
            <a:ext cx="3753658" cy="769441"/>
          </a:xfrm>
          <a:prstGeom prst="rect">
            <a:avLst/>
          </a:prstGeom>
          <a:noFill/>
        </p:spPr>
        <p:txBody>
          <a:bodyPr wrap="square" rtlCol="0">
            <a:spAutoFit/>
          </a:bodyPr>
          <a:lstStyle/>
          <a:p>
            <a:r>
              <a:rPr lang="en-US" sz="4400" dirty="0">
                <a:solidFill>
                  <a:schemeClr val="bg1"/>
                </a:solidFill>
              </a:rPr>
              <a:t>Peacebuilding</a:t>
            </a:r>
            <a:endParaRPr lang="en-GB" sz="4400" dirty="0">
              <a:solidFill>
                <a:schemeClr val="bg1"/>
              </a:solidFill>
            </a:endParaRPr>
          </a:p>
        </p:txBody>
      </p:sp>
    </p:spTree>
    <p:extLst>
      <p:ext uri="{BB962C8B-B14F-4D97-AF65-F5344CB8AC3E}">
        <p14:creationId xmlns:p14="http://schemas.microsoft.com/office/powerpoint/2010/main" val="365041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2C2C-1355-4869-96B2-5472EE27C87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79DBFC1-4F90-4B14-AA26-875E319CC42F}"/>
              </a:ext>
            </a:extLst>
          </p:cNvPr>
          <p:cNvSpPr>
            <a:spLocks noGrp="1"/>
          </p:cNvSpPr>
          <p:nvPr>
            <p:ph idx="1"/>
          </p:nvPr>
        </p:nvSpPr>
        <p:spPr/>
        <p:txBody>
          <a:bodyPr/>
          <a:lstStyle/>
          <a:p>
            <a:r>
              <a:rPr lang="en-GB"/>
              <a:t>Conflict sensitivity can be applied to any project. It does not have to have peace as its primary outcome.</a:t>
            </a:r>
          </a:p>
          <a:p>
            <a:r>
              <a:rPr lang="en-GB"/>
              <a:t>Peacebuilding should always begin with conflict sensitivity. </a:t>
            </a:r>
          </a:p>
          <a:p>
            <a:r>
              <a:rPr lang="en-GB"/>
              <a:t>Many peacebuilding programmes assume that because they are concerned with peace that it will do no harm. </a:t>
            </a:r>
          </a:p>
          <a:p>
            <a:r>
              <a:rPr lang="en-GB"/>
              <a:t>But, peacebuilding is not automatically conflict sensitive. Steps need to be taken to Do No Harm.</a:t>
            </a:r>
          </a:p>
          <a:p>
            <a:endParaRPr lang="en-GB" dirty="0"/>
          </a:p>
        </p:txBody>
      </p:sp>
      <p:pic>
        <p:nvPicPr>
          <p:cNvPr id="4" name="Picture 3" descr="A picture containing hula-hoop, light, sky&#10;&#10;Description generated with high confidence">
            <a:extLst>
              <a:ext uri="{FF2B5EF4-FFF2-40B4-BE49-F238E27FC236}">
                <a16:creationId xmlns:a16="http://schemas.microsoft.com/office/drawing/2014/main" id="{2B411372-8813-46EC-B2FD-303901A40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36" y="4841240"/>
            <a:ext cx="7172248" cy="2016760"/>
          </a:xfrm>
          <a:prstGeom prst="rect">
            <a:avLst/>
          </a:prstGeom>
        </p:spPr>
      </p:pic>
    </p:spTree>
    <p:extLst>
      <p:ext uri="{BB962C8B-B14F-4D97-AF65-F5344CB8AC3E}">
        <p14:creationId xmlns:p14="http://schemas.microsoft.com/office/powerpoint/2010/main" val="371271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6F1CB8-0BAE-4C1D-B7C4-E6B2FCAD2601}"/>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Conflict Sensitivity might sound interesting, but…</a:t>
            </a:r>
          </a:p>
        </p:txBody>
      </p:sp>
      <p:sp>
        <p:nvSpPr>
          <p:cNvPr id="3" name="Content Placeholder 2">
            <a:extLst>
              <a:ext uri="{FF2B5EF4-FFF2-40B4-BE49-F238E27FC236}">
                <a16:creationId xmlns:a16="http://schemas.microsoft.com/office/drawing/2014/main" id="{DDA028C0-5C14-416E-A41D-BE34487C1561}"/>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4400" kern="1200" dirty="0">
                <a:solidFill>
                  <a:schemeClr val="accent1"/>
                </a:solidFill>
                <a:latin typeface="+mn-lt"/>
                <a:ea typeface="+mn-ea"/>
                <a:cs typeface="+mn-cs"/>
              </a:rPr>
              <a:t>how do we do it ? </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96744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B6A77753-76EE-452D-9701-8F37A68FAB27}"/>
              </a:ext>
            </a:extLst>
          </p:cNvPr>
          <p:cNvSpPr>
            <a:spLocks noGrp="1"/>
          </p:cNvSpPr>
          <p:nvPr>
            <p:ph type="ctrTitle"/>
          </p:nvPr>
        </p:nvSpPr>
        <p:spPr>
          <a:xfrm>
            <a:off x="804620" y="5073812"/>
            <a:ext cx="6331904" cy="1146013"/>
          </a:xfrm>
        </p:spPr>
        <p:txBody>
          <a:bodyPr anchor="t">
            <a:normAutofit/>
          </a:bodyPr>
          <a:lstStyle/>
          <a:p>
            <a:pPr algn="l"/>
            <a:r>
              <a:rPr lang="en-US" sz="3600" dirty="0">
                <a:solidFill>
                  <a:srgbClr val="000000"/>
                </a:solidFill>
              </a:rPr>
              <a:t>There are three steps to Conflict Sensitivity</a:t>
            </a:r>
            <a:endParaRPr lang="en-GB" sz="3600" dirty="0">
              <a:solidFill>
                <a:srgbClr val="000000"/>
              </a:solidFill>
            </a:endParaRPr>
          </a:p>
        </p:txBody>
      </p:sp>
      <p:sp>
        <p:nvSpPr>
          <p:cNvPr id="3" name="Subtitle 2">
            <a:extLst>
              <a:ext uri="{FF2B5EF4-FFF2-40B4-BE49-F238E27FC236}">
                <a16:creationId xmlns:a16="http://schemas.microsoft.com/office/drawing/2014/main" id="{3E1A0ECB-B11B-40F6-A9A4-0662BCC41E6E}"/>
              </a:ext>
            </a:extLst>
          </p:cNvPr>
          <p:cNvSpPr>
            <a:spLocks noGrp="1"/>
          </p:cNvSpPr>
          <p:nvPr>
            <p:ph type="subTitle" idx="1"/>
          </p:nvPr>
        </p:nvSpPr>
        <p:spPr>
          <a:xfrm>
            <a:off x="2900419" y="5551230"/>
            <a:ext cx="5946202" cy="805978"/>
          </a:xfrm>
        </p:spPr>
        <p:txBody>
          <a:bodyPr anchor="b">
            <a:normAutofit/>
          </a:bodyPr>
          <a:lstStyle/>
          <a:p>
            <a:pPr algn="l"/>
            <a:r>
              <a:rPr lang="en-US" sz="1800" dirty="0">
                <a:solidFill>
                  <a:srgbClr val="000000"/>
                </a:solidFill>
              </a:rPr>
              <a:t>Do you know them?</a:t>
            </a:r>
            <a:endParaRPr lang="en-GB" sz="1800" dirty="0">
              <a:solidFill>
                <a:srgbClr val="000000"/>
              </a:solidFill>
            </a:endParaRPr>
          </a:p>
        </p:txBody>
      </p:sp>
      <p:sp>
        <p:nvSpPr>
          <p:cNvPr id="32" name="Freeform: Shape 31">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Checkmark">
            <a:extLst>
              <a:ext uri="{FF2B5EF4-FFF2-40B4-BE49-F238E27FC236}">
                <a16:creationId xmlns:a16="http://schemas.microsoft.com/office/drawing/2014/main" id="{D032401A-431E-4566-A04B-0DBF9E46F2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100" y="389581"/>
            <a:ext cx="2629584" cy="2629584"/>
          </a:xfrm>
          <a:prstGeom prst="rect">
            <a:avLst/>
          </a:prstGeom>
        </p:spPr>
      </p:pic>
      <p:sp>
        <p:nvSpPr>
          <p:cNvPr id="34"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Graphic 12" descr="Checkmark">
            <a:extLst>
              <a:ext uri="{FF2B5EF4-FFF2-40B4-BE49-F238E27FC236}">
                <a16:creationId xmlns:a16="http://schemas.microsoft.com/office/drawing/2014/main" id="{EE82CD56-266C-436E-AC7A-1E1E9B9283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2725" y="388314"/>
            <a:ext cx="1893076" cy="1893076"/>
          </a:xfrm>
          <a:prstGeom prst="rect">
            <a:avLst/>
          </a:prstGeom>
        </p:spPr>
      </p:pic>
      <p:pic>
        <p:nvPicPr>
          <p:cNvPr id="11" name="Graphic 10" descr="Checkmark">
            <a:extLst>
              <a:ext uri="{FF2B5EF4-FFF2-40B4-BE49-F238E27FC236}">
                <a16:creationId xmlns:a16="http://schemas.microsoft.com/office/drawing/2014/main" id="{DCABA10A-44D9-4D0B-B627-BC00FFCA3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4899" y="3214928"/>
            <a:ext cx="3217333" cy="3217333"/>
          </a:xfrm>
          <a:prstGeom prst="rect">
            <a:avLst/>
          </a:prstGeom>
        </p:spPr>
      </p:pic>
      <p:sp>
        <p:nvSpPr>
          <p:cNvPr id="18" name="TextBox 17">
            <a:extLst>
              <a:ext uri="{FF2B5EF4-FFF2-40B4-BE49-F238E27FC236}">
                <a16:creationId xmlns:a16="http://schemas.microsoft.com/office/drawing/2014/main" id="{ED5E7F54-854B-4DFC-8DC9-8D9844F14526}"/>
              </a:ext>
            </a:extLst>
          </p:cNvPr>
          <p:cNvSpPr txBox="1"/>
          <p:nvPr/>
        </p:nvSpPr>
        <p:spPr>
          <a:xfrm>
            <a:off x="3753686" y="6188295"/>
            <a:ext cx="7956409" cy="646331"/>
          </a:xfrm>
          <a:prstGeom prst="rect">
            <a:avLst/>
          </a:prstGeom>
          <a:noFill/>
        </p:spPr>
        <p:txBody>
          <a:bodyPr wrap="square" rtlCol="0">
            <a:spAutoFit/>
          </a:bodyPr>
          <a:lstStyle/>
          <a:p>
            <a:pPr algn="ctr"/>
            <a:r>
              <a:rPr lang="en-US" sz="3600" dirty="0">
                <a:solidFill>
                  <a:srgbClr val="C00000"/>
                </a:solidFill>
              </a:rPr>
              <a:t>In pairs discuss what you think they are</a:t>
            </a:r>
            <a:endParaRPr lang="en-GB" sz="3600" dirty="0">
              <a:solidFill>
                <a:srgbClr val="C00000"/>
              </a:solidFill>
            </a:endParaRPr>
          </a:p>
        </p:txBody>
      </p:sp>
    </p:spTree>
    <p:extLst>
      <p:ext uri="{BB962C8B-B14F-4D97-AF65-F5344CB8AC3E}">
        <p14:creationId xmlns:p14="http://schemas.microsoft.com/office/powerpoint/2010/main" val="166855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FA3DCD-5C0E-DF4D-B7F4-B6598A30F0A0}"/>
              </a:ext>
            </a:extLst>
          </p:cNvPr>
          <p:cNvSpPr>
            <a:spLocks noGrp="1"/>
          </p:cNvSpPr>
          <p:nvPr>
            <p:ph type="title"/>
          </p:nvPr>
        </p:nvSpPr>
        <p:spPr>
          <a:xfrm>
            <a:off x="686834" y="591344"/>
            <a:ext cx="3200400" cy="5585619"/>
          </a:xfrm>
        </p:spPr>
        <p:txBody>
          <a:bodyPr>
            <a:normAutofit/>
          </a:bodyPr>
          <a:lstStyle/>
          <a:p>
            <a:r>
              <a:rPr lang="en-GB">
                <a:solidFill>
                  <a:srgbClr val="FFFFFF"/>
                </a:solidFill>
              </a:rPr>
              <a:t>Defining Conflict Sensitivity </a:t>
            </a:r>
            <a:br>
              <a:rPr lang="en-GB">
                <a:solidFill>
                  <a:srgbClr val="FFFFFF"/>
                </a:solidFill>
              </a:rPr>
            </a:br>
            <a:endParaRPr lang="en-US">
              <a:solidFill>
                <a:srgbClr val="FFFFFF"/>
              </a:solidFill>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AEEE33A-8499-014E-913A-4CFE4E6FC362}"/>
              </a:ext>
            </a:extLst>
          </p:cNvPr>
          <p:cNvSpPr>
            <a:spLocks noGrp="1"/>
          </p:cNvSpPr>
          <p:nvPr>
            <p:ph idx="1"/>
          </p:nvPr>
        </p:nvSpPr>
        <p:spPr>
          <a:xfrm>
            <a:off x="4447308" y="591344"/>
            <a:ext cx="6906491" cy="5585619"/>
          </a:xfrm>
        </p:spPr>
        <p:txBody>
          <a:bodyPr anchor="ctr">
            <a:normAutofit/>
          </a:bodyPr>
          <a:lstStyle/>
          <a:p>
            <a:pPr marL="0" indent="0">
              <a:buNone/>
            </a:pPr>
            <a:r>
              <a:rPr lang="en-US" b="1"/>
              <a:t>Purpose</a:t>
            </a:r>
          </a:p>
          <a:p>
            <a:r>
              <a:rPr lang="en-GB"/>
              <a:t>To strengthen participants understanding of conflict sensitivity and peacebuilding</a:t>
            </a:r>
          </a:p>
          <a:p>
            <a:pPr marL="0" indent="0">
              <a:buNone/>
            </a:pPr>
            <a:endParaRPr lang="en-US"/>
          </a:p>
          <a:p>
            <a:pPr marL="0" indent="0">
              <a:buNone/>
            </a:pPr>
            <a:r>
              <a:rPr lang="en-US" b="1"/>
              <a:t>Objectives </a:t>
            </a:r>
          </a:p>
          <a:p>
            <a:r>
              <a:rPr lang="en-GB"/>
              <a:t>Participants can describe conflict sensitivity and the links to peacebuilding</a:t>
            </a:r>
          </a:p>
          <a:p>
            <a:r>
              <a:rPr lang="en-GB"/>
              <a:t>Participants are familiar with the use of analytical tools</a:t>
            </a:r>
          </a:p>
          <a:p>
            <a:endParaRPr lang="en-US"/>
          </a:p>
        </p:txBody>
      </p:sp>
    </p:spTree>
    <p:extLst>
      <p:ext uri="{BB962C8B-B14F-4D97-AF65-F5344CB8AC3E}">
        <p14:creationId xmlns:p14="http://schemas.microsoft.com/office/powerpoint/2010/main" val="22425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17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D4496-C0F8-470C-BCEF-2757DF9CE75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Step 1</a:t>
            </a:r>
          </a:p>
        </p:txBody>
      </p:sp>
      <p:pic>
        <p:nvPicPr>
          <p:cNvPr id="5" name="Content Placeholder 4" descr="A close up of a map&#10;&#10;Description generated with very high confidence">
            <a:extLst>
              <a:ext uri="{FF2B5EF4-FFF2-40B4-BE49-F238E27FC236}">
                <a16:creationId xmlns:a16="http://schemas.microsoft.com/office/drawing/2014/main" id="{54214207-2189-4E9E-9604-98CC0ABCEE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5775" y="1404282"/>
            <a:ext cx="6321778" cy="4297679"/>
          </a:xfrm>
          <a:prstGeom prst="rect">
            <a:avLst/>
          </a:prstGeom>
        </p:spPr>
      </p:pic>
      <p:sp>
        <p:nvSpPr>
          <p:cNvPr id="13" name="TextBox 12">
            <a:extLst>
              <a:ext uri="{FF2B5EF4-FFF2-40B4-BE49-F238E27FC236}">
                <a16:creationId xmlns:a16="http://schemas.microsoft.com/office/drawing/2014/main" id="{10553ED3-6A0E-40B9-A0B5-B6C93EB6B17D}"/>
              </a:ext>
            </a:extLst>
          </p:cNvPr>
          <p:cNvSpPr txBox="1"/>
          <p:nvPr/>
        </p:nvSpPr>
        <p:spPr>
          <a:xfrm>
            <a:off x="6011685" y="4417878"/>
            <a:ext cx="3079467" cy="1661993"/>
          </a:xfrm>
          <a:prstGeom prst="rect">
            <a:avLst/>
          </a:prstGeom>
          <a:noFill/>
        </p:spPr>
        <p:txBody>
          <a:bodyPr wrap="square" rtlCol="0">
            <a:spAutoFit/>
          </a:bodyPr>
          <a:lstStyle/>
          <a:p>
            <a:pPr algn="ctr"/>
            <a:r>
              <a:rPr lang="en-US" sz="2700" b="1" dirty="0"/>
              <a:t>Understanding </a:t>
            </a:r>
          </a:p>
          <a:p>
            <a:pPr algn="ctr"/>
            <a:r>
              <a:rPr lang="en-US" sz="2700" b="1" dirty="0"/>
              <a:t>The </a:t>
            </a:r>
            <a:r>
              <a:rPr lang="en-US" sz="2700" b="1" u="sng" dirty="0"/>
              <a:t>Context</a:t>
            </a:r>
          </a:p>
          <a:p>
            <a:pPr algn="ctr"/>
            <a:endParaRPr lang="en-US" sz="2400" b="1" dirty="0"/>
          </a:p>
          <a:p>
            <a:pPr algn="ctr"/>
            <a:r>
              <a:rPr lang="en-US" sz="2400" b="1" dirty="0"/>
              <a:t> </a:t>
            </a:r>
            <a:endParaRPr lang="en-US" sz="2400" dirty="0"/>
          </a:p>
        </p:txBody>
      </p:sp>
    </p:spTree>
    <p:extLst>
      <p:ext uri="{BB962C8B-B14F-4D97-AF65-F5344CB8AC3E}">
        <p14:creationId xmlns:p14="http://schemas.microsoft.com/office/powerpoint/2010/main" val="369452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dissolv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821BD-B11B-4E00-AB94-CFC7559B93F0}"/>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Mapping Analysis </a:t>
            </a:r>
          </a:p>
        </p:txBody>
      </p:sp>
      <p:pic>
        <p:nvPicPr>
          <p:cNvPr id="45" name="Content Placeholder 4">
            <a:extLst>
              <a:ext uri="{FF2B5EF4-FFF2-40B4-BE49-F238E27FC236}">
                <a16:creationId xmlns:a16="http://schemas.microsoft.com/office/drawing/2014/main" id="{9A45F1B1-041A-4C57-8E2C-F3A655063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652" y="198120"/>
            <a:ext cx="9127965" cy="6461760"/>
          </a:xfrm>
          <a:prstGeom prst="rect">
            <a:avLst/>
          </a:prstGeom>
        </p:spPr>
      </p:pic>
    </p:spTree>
    <p:extLst>
      <p:ext uri="{BB962C8B-B14F-4D97-AF65-F5344CB8AC3E}">
        <p14:creationId xmlns:p14="http://schemas.microsoft.com/office/powerpoint/2010/main" val="417522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C50E7C-195F-44B0-A407-69609F9DB7B9}"/>
              </a:ext>
            </a:extLst>
          </p:cNvPr>
          <p:cNvSpPr>
            <a:spLocks noGrp="1"/>
          </p:cNvSpPr>
          <p:nvPr>
            <p:ph type="title"/>
          </p:nvPr>
        </p:nvSpPr>
        <p:spPr>
          <a:xfrm>
            <a:off x="966952" y="1204108"/>
            <a:ext cx="2669406" cy="1781175"/>
          </a:xfrm>
        </p:spPr>
        <p:txBody>
          <a:bodyPr>
            <a:normAutofit/>
          </a:bodyPr>
          <a:lstStyle/>
          <a:p>
            <a:r>
              <a:rPr lang="en-US" sz="3200" dirty="0">
                <a:solidFill>
                  <a:srgbClr val="FFFFFF"/>
                </a:solidFill>
              </a:rPr>
              <a:t>History Overview</a:t>
            </a:r>
            <a:endParaRPr lang="en-GB" sz="3200" dirty="0">
              <a:solidFill>
                <a:srgbClr val="FFFFFF"/>
              </a:solidFill>
            </a:endParaRPr>
          </a:p>
        </p:txBody>
      </p:sp>
      <p:sp>
        <p:nvSpPr>
          <p:cNvPr id="10" name="Content Placeholder 9">
            <a:extLst>
              <a:ext uri="{FF2B5EF4-FFF2-40B4-BE49-F238E27FC236}">
                <a16:creationId xmlns:a16="http://schemas.microsoft.com/office/drawing/2014/main" id="{CA0A5BB2-3A5F-4784-A543-6EAD07CB9279}"/>
              </a:ext>
            </a:extLst>
          </p:cNvPr>
          <p:cNvSpPr>
            <a:spLocks noGrp="1"/>
          </p:cNvSpPr>
          <p:nvPr>
            <p:ph idx="1"/>
          </p:nvPr>
        </p:nvSpPr>
        <p:spPr>
          <a:xfrm>
            <a:off x="966951" y="3355130"/>
            <a:ext cx="2669407" cy="2427333"/>
          </a:xfrm>
        </p:spPr>
        <p:txBody>
          <a:bodyPr>
            <a:normAutofit/>
          </a:bodyPr>
          <a:lstStyle/>
          <a:p>
            <a:r>
              <a:rPr lang="en-US" sz="1600" dirty="0"/>
              <a:t>Timeline River Tool</a:t>
            </a:r>
          </a:p>
        </p:txBody>
      </p:sp>
      <p:pic>
        <p:nvPicPr>
          <p:cNvPr id="8" name="Content Placeholder 4">
            <a:extLst>
              <a:ext uri="{FF2B5EF4-FFF2-40B4-BE49-F238E27FC236}">
                <a16:creationId xmlns:a16="http://schemas.microsoft.com/office/drawing/2014/main" id="{54DD668C-5370-4B63-BFAA-CE26A1E52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516" y="1320800"/>
            <a:ext cx="6917309" cy="4461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632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Relationship.jpg">
            <a:extLst>
              <a:ext uri="{FF2B5EF4-FFF2-40B4-BE49-F238E27FC236}">
                <a16:creationId xmlns:a16="http://schemas.microsoft.com/office/drawing/2014/main" id="{0D4AEA92-C47F-4868-884E-B3631D3D30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71803" y="2668712"/>
            <a:ext cx="1895459" cy="11023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60F6739C-86F5-4D77-8202-523922C3BF71}"/>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Further Analysis</a:t>
            </a:r>
            <a:endParaRPr lang="en-GB" sz="4000" dirty="0">
              <a:solidFill>
                <a:srgbClr val="FFFFFF"/>
              </a:solidFill>
            </a:endParaRPr>
          </a:p>
        </p:txBody>
      </p:sp>
      <p:graphicFrame>
        <p:nvGraphicFramePr>
          <p:cNvPr id="23" name="Content Placeholder 2">
            <a:extLst>
              <a:ext uri="{FF2B5EF4-FFF2-40B4-BE49-F238E27FC236}">
                <a16:creationId xmlns:a16="http://schemas.microsoft.com/office/drawing/2014/main" id="{6994337C-504B-4E37-A9FC-530C745A2524}"/>
              </a:ext>
            </a:extLst>
          </p:cNvPr>
          <p:cNvGraphicFramePr>
            <a:graphicFrameLocks noGrp="1"/>
          </p:cNvGraphicFramePr>
          <p:nvPr>
            <p:ph idx="1"/>
            <p:extLst>
              <p:ext uri="{D42A27DB-BD31-4B8C-83A1-F6EECF244321}">
                <p14:modId xmlns:p14="http://schemas.microsoft.com/office/powerpoint/2010/main" val="2612218220"/>
              </p:ext>
            </p:extLst>
          </p:nvPr>
        </p:nvGraphicFramePr>
        <p:xfrm>
          <a:off x="4948803" y="649639"/>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descr="Conflict tree.jpg">
            <a:extLst>
              <a:ext uri="{FF2B5EF4-FFF2-40B4-BE49-F238E27FC236}">
                <a16:creationId xmlns:a16="http://schemas.microsoft.com/office/drawing/2014/main" id="{CED7C44A-437E-41B5-89AB-2EE1FEE90E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19001" y="522996"/>
            <a:ext cx="2389692" cy="1525814"/>
          </a:xfrm>
          <a:prstGeom prst="rect">
            <a:avLst/>
          </a:prstGeom>
        </p:spPr>
      </p:pic>
      <p:sp>
        <p:nvSpPr>
          <p:cNvPr id="26" name="Arrow: Up 25">
            <a:extLst>
              <a:ext uri="{FF2B5EF4-FFF2-40B4-BE49-F238E27FC236}">
                <a16:creationId xmlns:a16="http://schemas.microsoft.com/office/drawing/2014/main" id="{CB6CC195-1E81-4216-8FD0-F07D8E4AE560}"/>
              </a:ext>
            </a:extLst>
          </p:cNvPr>
          <p:cNvSpPr/>
          <p:nvPr/>
        </p:nvSpPr>
        <p:spPr>
          <a:xfrm>
            <a:off x="7243198" y="5329238"/>
            <a:ext cx="498764" cy="443346"/>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Up 26">
            <a:extLst>
              <a:ext uri="{FF2B5EF4-FFF2-40B4-BE49-F238E27FC236}">
                <a16:creationId xmlns:a16="http://schemas.microsoft.com/office/drawing/2014/main" id="{3D057495-4F64-4A63-9E0B-65E2668183AD}"/>
              </a:ext>
            </a:extLst>
          </p:cNvPr>
          <p:cNvSpPr/>
          <p:nvPr/>
        </p:nvSpPr>
        <p:spPr>
          <a:xfrm rot="10800000">
            <a:off x="7838354" y="5329238"/>
            <a:ext cx="498764" cy="44334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47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524000" y="1122362"/>
            <a:ext cx="9144000" cy="2840037"/>
          </a:xfrm>
        </p:spPr>
        <p:txBody>
          <a:bodyPr>
            <a:normAutofit/>
          </a:bodyPr>
          <a:lstStyle/>
          <a:p>
            <a:r>
              <a:rPr lang="en-US" sz="5800"/>
              <a:t>Step 2?</a:t>
            </a:r>
          </a:p>
        </p:txBody>
      </p:sp>
      <p:sp>
        <p:nvSpPr>
          <p:cNvPr id="3" name="Subtitle 2">
            <a:extLst>
              <a:ext uri="{FF2B5EF4-FFF2-40B4-BE49-F238E27FC236}">
                <a16:creationId xmlns:a16="http://schemas.microsoft.com/office/drawing/2014/main" id="{2E6A80A2-E5DD-46FF-B479-0E4A44E6118E}"/>
              </a:ext>
            </a:extLst>
          </p:cNvPr>
          <p:cNvSpPr>
            <a:spLocks noGrp="1"/>
          </p:cNvSpPr>
          <p:nvPr>
            <p:ph type="subTitle" idx="1"/>
          </p:nvPr>
        </p:nvSpPr>
        <p:spPr>
          <a:xfrm>
            <a:off x="1524000" y="4256436"/>
            <a:ext cx="9144000" cy="1600818"/>
          </a:xfrm>
        </p:spPr>
        <p:txBody>
          <a:bodyPr>
            <a:normAutofit/>
          </a:bodyPr>
          <a:lstStyle/>
          <a:p>
            <a:endParaRPr lang="en-GB" dirty="0">
              <a:solidFill>
                <a:schemeClr val="accent1"/>
              </a:solidFill>
            </a:endParaRP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610600" y="6159710"/>
            <a:ext cx="2743200" cy="365125"/>
          </a:xfrm>
        </p:spPr>
        <p:txBody>
          <a:bodyPr>
            <a:normAutofit/>
          </a:bodyPr>
          <a:lstStyle/>
          <a:p>
            <a:pPr>
              <a:spcAft>
                <a:spcPts val="600"/>
              </a:spcAft>
            </a:pPr>
            <a:fld id="{1E40BB70-EB3D-6D4C-8CFA-D73112F8F6EC}" type="slidenum">
              <a:rPr lang="en-US" smtClean="0"/>
              <a:pPr>
                <a:spcAft>
                  <a:spcPts val="600"/>
                </a:spcAft>
              </a:pPr>
              <a:t>24</a:t>
            </a:fld>
            <a:endParaRPr lang="en-US"/>
          </a:p>
        </p:txBody>
      </p:sp>
    </p:spTree>
    <p:extLst>
      <p:ext uri="{BB962C8B-B14F-4D97-AF65-F5344CB8AC3E}">
        <p14:creationId xmlns:p14="http://schemas.microsoft.com/office/powerpoint/2010/main" val="44144501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8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D39A6-398C-4E89-A116-1CD8A8FE88F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Step 2 </a:t>
            </a:r>
          </a:p>
        </p:txBody>
      </p:sp>
      <p:pic>
        <p:nvPicPr>
          <p:cNvPr id="7" name="Content Placeholder 6">
            <a:extLst>
              <a:ext uri="{FF2B5EF4-FFF2-40B4-BE49-F238E27FC236}">
                <a16:creationId xmlns:a16="http://schemas.microsoft.com/office/drawing/2014/main" id="{02AC2DFF-5862-4824-A92F-20BE797CAA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0" y="1943685"/>
            <a:ext cx="7188199" cy="2192399"/>
          </a:xfrm>
          <a:prstGeom prst="rect">
            <a:avLst/>
          </a:prstGeom>
        </p:spPr>
      </p:pic>
      <p:sp>
        <p:nvSpPr>
          <p:cNvPr id="8" name="Rectangle 7">
            <a:extLst>
              <a:ext uri="{FF2B5EF4-FFF2-40B4-BE49-F238E27FC236}">
                <a16:creationId xmlns:a16="http://schemas.microsoft.com/office/drawing/2014/main" id="{6335414E-057D-4F88-BAC6-8499D2CFC838}"/>
              </a:ext>
            </a:extLst>
          </p:cNvPr>
          <p:cNvSpPr/>
          <p:nvPr/>
        </p:nvSpPr>
        <p:spPr>
          <a:xfrm>
            <a:off x="2509520" y="4914315"/>
            <a:ext cx="9164320" cy="830997"/>
          </a:xfrm>
          <a:prstGeom prst="rect">
            <a:avLst/>
          </a:prstGeom>
        </p:spPr>
        <p:txBody>
          <a:bodyPr wrap="square">
            <a:spAutoFit/>
          </a:bodyPr>
          <a:lstStyle/>
          <a:p>
            <a:pPr algn="ctr"/>
            <a:r>
              <a:rPr lang="en-GB" sz="2400" b="1" dirty="0"/>
              <a:t>Understanding the two-way interaction between project activities and the context </a:t>
            </a:r>
          </a:p>
        </p:txBody>
      </p:sp>
    </p:spTree>
    <p:extLst>
      <p:ext uri="{BB962C8B-B14F-4D97-AF65-F5344CB8AC3E}">
        <p14:creationId xmlns:p14="http://schemas.microsoft.com/office/powerpoint/2010/main" val="36309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A934403-2011-424A-91EE-D8C17CFDC783}"/>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Step 3?</a:t>
            </a:r>
          </a:p>
        </p:txBody>
      </p:sp>
      <p:sp>
        <p:nvSpPr>
          <p:cNvPr id="5" name="Text Placeholder 4">
            <a:extLst>
              <a:ext uri="{FF2B5EF4-FFF2-40B4-BE49-F238E27FC236}">
                <a16:creationId xmlns:a16="http://schemas.microsoft.com/office/drawing/2014/main" id="{D3117ADD-406A-471A-9D44-89FF1EE380BF}"/>
              </a:ext>
            </a:extLst>
          </p:cNvPr>
          <p:cNvSpPr>
            <a:spLocks noGrp="1"/>
          </p:cNvSpPr>
          <p:nvPr>
            <p:ph type="body" idx="1"/>
          </p:nvPr>
        </p:nvSpPr>
        <p:spPr>
          <a:xfrm>
            <a:off x="1524000" y="4256436"/>
            <a:ext cx="9144000" cy="1600818"/>
          </a:xfrm>
        </p:spPr>
        <p:txBody>
          <a:bodyPr vert="horz" lIns="91440" tIns="45720" rIns="91440" bIns="45720" rtlCol="0">
            <a:normAutofit/>
          </a:bodyPr>
          <a:lstStyle/>
          <a:p>
            <a:pPr algn="ctr"/>
            <a:endParaRPr lang="en-US" sz="2400" kern="1200" dirty="0">
              <a:solidFill>
                <a:schemeClr val="accent1"/>
              </a:solidFill>
              <a:latin typeface="+mn-lt"/>
              <a:ea typeface="+mn-ea"/>
              <a:cs typeface="+mn-cs"/>
            </a:endParaRP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8586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E5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A65811-9AF2-489B-ABBB-F5D65AF7BEEF}"/>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a:solidFill>
                  <a:srgbClr val="FFFFFF"/>
                </a:solidFill>
              </a:rPr>
              <a:t>Step 3</a:t>
            </a:r>
            <a:endParaRPr lang="en-GB" sz="2600">
              <a:solidFill>
                <a:srgbClr val="FFFFFF"/>
              </a:solidFill>
            </a:endParaRPr>
          </a:p>
        </p:txBody>
      </p:sp>
      <p:pic>
        <p:nvPicPr>
          <p:cNvPr id="10" name="Content Placeholder 6">
            <a:extLst>
              <a:ext uri="{FF2B5EF4-FFF2-40B4-BE49-F238E27FC236}">
                <a16:creationId xmlns:a16="http://schemas.microsoft.com/office/drawing/2014/main" id="{684CE354-419E-4C3B-9476-C3DD9D7E9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220" y="1903314"/>
            <a:ext cx="6151976" cy="1911116"/>
          </a:xfrm>
          <a:prstGeom prst="rect">
            <a:avLst/>
          </a:prstGeom>
        </p:spPr>
      </p:pic>
      <p:sp>
        <p:nvSpPr>
          <p:cNvPr id="16" name="Content Placeholder 11">
            <a:extLst>
              <a:ext uri="{FF2B5EF4-FFF2-40B4-BE49-F238E27FC236}">
                <a16:creationId xmlns:a16="http://schemas.microsoft.com/office/drawing/2014/main" id="{42DFA4EE-0646-487F-A6EB-1D69B12C0365}"/>
              </a:ext>
            </a:extLst>
          </p:cNvPr>
          <p:cNvSpPr>
            <a:spLocks noGrp="1"/>
          </p:cNvSpPr>
          <p:nvPr>
            <p:ph idx="1"/>
          </p:nvPr>
        </p:nvSpPr>
        <p:spPr>
          <a:xfrm>
            <a:off x="3598986" y="4230472"/>
            <a:ext cx="7627814" cy="2264113"/>
          </a:xfrm>
        </p:spPr>
        <p:txBody>
          <a:bodyPr>
            <a:normAutofit/>
          </a:bodyPr>
          <a:lstStyle/>
          <a:p>
            <a:r>
              <a:rPr lang="en-US" b="1" dirty="0"/>
              <a:t>Planning based on context and documenting recommendations can help an organization to:</a:t>
            </a:r>
            <a:endParaRPr lang="en-GB" b="1" u="sng" dirty="0">
              <a:solidFill>
                <a:srgbClr val="FF0000"/>
              </a:solidFill>
            </a:endParaRPr>
          </a:p>
          <a:p>
            <a:pPr lvl="1"/>
            <a:r>
              <a:rPr lang="en-GB" b="1" u="sng" dirty="0">
                <a:solidFill>
                  <a:srgbClr val="FF0000"/>
                </a:solidFill>
              </a:rPr>
              <a:t>Act</a:t>
            </a:r>
            <a:r>
              <a:rPr lang="en-GB" b="1" dirty="0">
                <a:solidFill>
                  <a:srgbClr val="FF0000"/>
                </a:solidFill>
              </a:rPr>
              <a:t> to minimise negative impact </a:t>
            </a:r>
          </a:p>
          <a:p>
            <a:pPr lvl="1"/>
            <a:r>
              <a:rPr lang="en-GB" b="1" u="sng" dirty="0">
                <a:solidFill>
                  <a:srgbClr val="00B050"/>
                </a:solidFill>
              </a:rPr>
              <a:t>Act</a:t>
            </a:r>
            <a:r>
              <a:rPr lang="en-GB" b="1" dirty="0">
                <a:solidFill>
                  <a:srgbClr val="00B050"/>
                </a:solidFill>
              </a:rPr>
              <a:t> to maximise positive impact</a:t>
            </a:r>
            <a:r>
              <a:rPr lang="en-GB" b="1" dirty="0"/>
              <a:t> </a:t>
            </a:r>
          </a:p>
          <a:p>
            <a:endParaRPr lang="en-US" sz="1800" dirty="0"/>
          </a:p>
        </p:txBody>
      </p:sp>
      <p:sp>
        <p:nvSpPr>
          <p:cNvPr id="8" name="TextBox 7">
            <a:extLst>
              <a:ext uri="{FF2B5EF4-FFF2-40B4-BE49-F238E27FC236}">
                <a16:creationId xmlns:a16="http://schemas.microsoft.com/office/drawing/2014/main" id="{D0ABC4E5-8D4A-47AB-95A9-FDC3344757D8}"/>
              </a:ext>
            </a:extLst>
          </p:cNvPr>
          <p:cNvSpPr txBox="1"/>
          <p:nvPr/>
        </p:nvSpPr>
        <p:spPr>
          <a:xfrm>
            <a:off x="4599709" y="518302"/>
            <a:ext cx="7019636" cy="400110"/>
          </a:xfrm>
          <a:prstGeom prst="rect">
            <a:avLst/>
          </a:prstGeom>
          <a:noFill/>
        </p:spPr>
        <p:txBody>
          <a:bodyPr wrap="square" rtlCol="0">
            <a:spAutoFit/>
          </a:bodyPr>
          <a:lstStyle/>
          <a:p>
            <a:r>
              <a:rPr lang="en-US" sz="2000" b="1" dirty="0"/>
              <a:t>(Strategic Planning &amp; Project Management)</a:t>
            </a:r>
            <a:endParaRPr lang="en-GB" sz="2000" dirty="0"/>
          </a:p>
        </p:txBody>
      </p:sp>
    </p:spTree>
    <p:extLst>
      <p:ext uri="{BB962C8B-B14F-4D97-AF65-F5344CB8AC3E}">
        <p14:creationId xmlns:p14="http://schemas.microsoft.com/office/powerpoint/2010/main" val="10291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 calcmode="lin" valueType="num">
                                      <p:cBhvr additive="base">
                                        <p:cTn id="2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1848465" y="3298722"/>
            <a:ext cx="8495070" cy="1784402"/>
          </a:xfrm>
        </p:spPr>
        <p:txBody>
          <a:bodyPr anchor="b">
            <a:normAutofit/>
          </a:bodyPr>
          <a:lstStyle/>
          <a:p>
            <a:r>
              <a:rPr lang="en-US">
                <a:solidFill>
                  <a:srgbClr val="FFFFFF"/>
                </a:solidFill>
              </a:rPr>
              <a:t>Can you remember the steps?</a:t>
            </a:r>
          </a:p>
        </p:txBody>
      </p:sp>
      <p:sp>
        <p:nvSpPr>
          <p:cNvPr id="5" name="Subtitle 4"/>
          <p:cNvSpPr>
            <a:spLocks noGrp="1"/>
          </p:cNvSpPr>
          <p:nvPr>
            <p:ph type="subTitle" idx="1"/>
          </p:nvPr>
        </p:nvSpPr>
        <p:spPr>
          <a:xfrm>
            <a:off x="1848465" y="5258851"/>
            <a:ext cx="8495070" cy="904005"/>
          </a:xfrm>
        </p:spPr>
        <p:txBody>
          <a:bodyPr>
            <a:normAutofit/>
          </a:bodyPr>
          <a:lstStyle/>
          <a:p>
            <a:r>
              <a:rPr lang="en-US" dirty="0">
                <a:solidFill>
                  <a:srgbClr val="FFFFFF"/>
                </a:solidFill>
                <a:latin typeface="Zawgyi-One" panose="020B0604030504040204" pitchFamily="34" charset="0"/>
                <a:cs typeface="Zawgyi-One" panose="020B0604030504040204" pitchFamily="34" charset="0"/>
              </a:rPr>
              <a:t>In pairs discuss the three steps and how you would go about conducting them</a:t>
            </a:r>
          </a:p>
        </p:txBody>
      </p:sp>
      <p:sp>
        <p:nvSpPr>
          <p:cNvPr id="19" name="Oval 1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8" descr="Light Bulb and Gear">
            <a:extLst>
              <a:ext uri="{FF2B5EF4-FFF2-40B4-BE49-F238E27FC236}">
                <a16:creationId xmlns:a16="http://schemas.microsoft.com/office/drawing/2014/main" id="{7E7A6483-E1FF-4AEB-A590-63E449E292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40BB70-EB3D-6D4C-8CFA-D73112F8F6EC}" type="slidenum">
              <a:rPr lang="en-US">
                <a:solidFill>
                  <a:prstClr val="white"/>
                </a:solidFill>
              </a:rPr>
              <a:pPr>
                <a:spcAft>
                  <a:spcPts val="600"/>
                </a:spcAft>
              </a:pPr>
              <a:t>28</a:t>
            </a:fld>
            <a:endParaRPr lang="en-US">
              <a:solidFill>
                <a:prstClr val="white"/>
              </a:solidFill>
            </a:endParaRPr>
          </a:p>
        </p:txBody>
      </p:sp>
    </p:spTree>
    <p:extLst>
      <p:ext uri="{BB962C8B-B14F-4D97-AF65-F5344CB8AC3E}">
        <p14:creationId xmlns:p14="http://schemas.microsoft.com/office/powerpoint/2010/main" val="15948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864B36-3330-441C-B2AA-363C9774B8F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Conflict Sensitivity Circle</a:t>
            </a:r>
          </a:p>
        </p:txBody>
      </p:sp>
      <p:pic>
        <p:nvPicPr>
          <p:cNvPr id="16" name="Content Placeholder 4">
            <a:extLst>
              <a:ext uri="{FF2B5EF4-FFF2-40B4-BE49-F238E27FC236}">
                <a16:creationId xmlns:a16="http://schemas.microsoft.com/office/drawing/2014/main" id="{59363494-C8F0-44B4-A436-DCBB870762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954" y="1625123"/>
            <a:ext cx="8980001" cy="5051250"/>
          </a:xfrm>
          <a:prstGeom prst="rect">
            <a:avLst/>
          </a:prstGeom>
        </p:spPr>
      </p:pic>
      <p:sp>
        <p:nvSpPr>
          <p:cNvPr id="14" name="TextBox 13">
            <a:extLst>
              <a:ext uri="{FF2B5EF4-FFF2-40B4-BE49-F238E27FC236}">
                <a16:creationId xmlns:a16="http://schemas.microsoft.com/office/drawing/2014/main" id="{93221668-20C5-41D2-AA51-72A187E38113}"/>
              </a:ext>
            </a:extLst>
          </p:cNvPr>
          <p:cNvSpPr txBox="1"/>
          <p:nvPr/>
        </p:nvSpPr>
        <p:spPr>
          <a:xfrm>
            <a:off x="8760165" y="3272161"/>
            <a:ext cx="3431835" cy="1477328"/>
          </a:xfrm>
          <a:prstGeom prst="rect">
            <a:avLst/>
          </a:prstGeom>
          <a:noFill/>
        </p:spPr>
        <p:txBody>
          <a:bodyPr wrap="square" rtlCol="0">
            <a:spAutoFit/>
          </a:bodyPr>
          <a:lstStyle/>
          <a:p>
            <a:r>
              <a:rPr lang="en-US" dirty="0">
                <a:solidFill>
                  <a:schemeClr val="bg1">
                    <a:lumMod val="65000"/>
                  </a:schemeClr>
                </a:solidFill>
              </a:rPr>
              <a:t>Source: Helvetas ‘3 steps for working in fragile conflict-affected situations’ (WFCS) 2013</a:t>
            </a:r>
          </a:p>
          <a:p>
            <a:r>
              <a:rPr lang="en-US" dirty="0">
                <a:solidFill>
                  <a:schemeClr val="bg1">
                    <a:lumMod val="65000"/>
                  </a:schemeClr>
                </a:solidFill>
              </a:rPr>
              <a:t>See </a:t>
            </a:r>
            <a:r>
              <a:rPr lang="en-US" dirty="0">
                <a:solidFill>
                  <a:schemeClr val="bg1">
                    <a:lumMod val="65000"/>
                  </a:schemeClr>
                </a:solidFill>
                <a:hlinkClick r:id="rId3"/>
              </a:rPr>
              <a:t>here</a:t>
            </a:r>
            <a:r>
              <a:rPr lang="en-US" dirty="0">
                <a:solidFill>
                  <a:schemeClr val="bg1">
                    <a:lumMod val="65000"/>
                  </a:schemeClr>
                </a:solidFill>
              </a:rPr>
              <a:t> for more information</a:t>
            </a:r>
          </a:p>
          <a:p>
            <a:endParaRPr lang="en-US" dirty="0"/>
          </a:p>
        </p:txBody>
      </p:sp>
    </p:spTree>
    <p:extLst>
      <p:ext uri="{BB962C8B-B14F-4D97-AF65-F5344CB8AC3E}">
        <p14:creationId xmlns:p14="http://schemas.microsoft.com/office/powerpoint/2010/main" val="223371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874815" y="798703"/>
            <a:ext cx="5221185" cy="3072015"/>
          </a:xfrm>
        </p:spPr>
        <p:txBody>
          <a:bodyPr anchor="b">
            <a:normAutofit/>
          </a:bodyPr>
          <a:lstStyle/>
          <a:p>
            <a:r>
              <a:rPr lang="en-US" sz="5100" b="1"/>
              <a:t>Part 2</a:t>
            </a:r>
            <a:br>
              <a:rPr lang="en-US" sz="5100" b="1"/>
            </a:br>
            <a:r>
              <a:rPr lang="en-US" sz="5100" b="1"/>
              <a:t>What is Conflict Sensitivity?</a:t>
            </a:r>
            <a:br>
              <a:rPr lang="en-US" sz="5100"/>
            </a:br>
            <a:endParaRPr lang="en-US" sz="5100" b="1"/>
          </a:p>
        </p:txBody>
      </p:sp>
      <p:sp>
        <p:nvSpPr>
          <p:cNvPr id="3" name="Subtitle 2"/>
          <p:cNvSpPr>
            <a:spLocks noGrp="1"/>
          </p:cNvSpPr>
          <p:nvPr>
            <p:ph type="subTitle" idx="1"/>
          </p:nvPr>
        </p:nvSpPr>
        <p:spPr>
          <a:xfrm>
            <a:off x="870148" y="3962792"/>
            <a:ext cx="5221185" cy="2102108"/>
          </a:xfrm>
        </p:spPr>
        <p:txBody>
          <a:bodyPr anchor="t">
            <a:normAutofit/>
          </a:bodyPr>
          <a:lstStyle/>
          <a:p>
            <a:r>
              <a:rPr lang="en-US"/>
              <a:t> </a:t>
            </a:r>
            <a:endParaRPr lang="en-US" b="1"/>
          </a:p>
          <a:p>
            <a:endParaRPr lang="en-US" b="1"/>
          </a:p>
          <a:p>
            <a:endParaRPr lang="en-US" b="1"/>
          </a:p>
        </p:txBody>
      </p:sp>
      <p:sp>
        <p:nvSpPr>
          <p:cNvPr id="29" name="Freeform: Shape 28">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raphic 23" descr="History">
            <a:extLst>
              <a:ext uri="{FF2B5EF4-FFF2-40B4-BE49-F238E27FC236}">
                <a16:creationId xmlns:a16="http://schemas.microsoft.com/office/drawing/2014/main" id="{392DB2D3-31B0-4368-AEAF-FEF842423F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3" name="Freeform: Shape 32">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p:cNvSpPr>
            <a:spLocks noGrp="1"/>
          </p:cNvSpPr>
          <p:nvPr>
            <p:ph type="sldNum" sz="quarter" idx="12"/>
          </p:nvPr>
        </p:nvSpPr>
        <p:spPr>
          <a:xfrm>
            <a:off x="8610600" y="6356350"/>
            <a:ext cx="2711252" cy="365125"/>
          </a:xfrm>
          <a:prstGeom prst="ellipse">
            <a:avLst/>
          </a:prstGeom>
        </p:spPr>
        <p:txBody>
          <a:bodyPr>
            <a:normAutofit/>
          </a:bodyPr>
          <a:lstStyle/>
          <a:p>
            <a:pPr>
              <a:lnSpc>
                <a:spcPct val="90000"/>
              </a:lnSpc>
              <a:spcAft>
                <a:spcPts val="600"/>
              </a:spcAft>
            </a:pPr>
            <a:fld id="{1E40BB70-EB3D-6D4C-8CFA-D73112F8F6EC}" type="slidenum">
              <a:rPr lang="en-US"/>
              <a:pPr>
                <a:lnSpc>
                  <a:spcPct val="90000"/>
                </a:lnSpc>
                <a:spcAft>
                  <a:spcPts val="600"/>
                </a:spcAft>
              </a:pPr>
              <a:t>3</a:t>
            </a:fld>
            <a:endParaRPr lang="en-US"/>
          </a:p>
        </p:txBody>
      </p:sp>
      <p:sp>
        <p:nvSpPr>
          <p:cNvPr id="35" name="Freeform: Shape 34">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TextBox 4"/>
          <p:cNvSpPr txBox="1"/>
          <p:nvPr/>
        </p:nvSpPr>
        <p:spPr>
          <a:xfrm>
            <a:off x="2689412" y="1112109"/>
            <a:ext cx="6432176" cy="1785104"/>
          </a:xfrm>
          <a:prstGeom prst="rect">
            <a:avLst/>
          </a:prstGeom>
          <a:noFill/>
        </p:spPr>
        <p:txBody>
          <a:bodyPr wrap="square" rtlCol="0">
            <a:spAutoFit/>
          </a:bodyPr>
          <a:lstStyle/>
          <a:p>
            <a:pPr>
              <a:spcAft>
                <a:spcPts val="600"/>
              </a:spcAft>
            </a:pPr>
            <a:endParaRPr lang="en-US">
              <a:latin typeface="Zawgyi-One" panose="020B0604030504040204" pitchFamily="34" charset="0"/>
              <a:cs typeface="Zawgyi-One" panose="020B0604030504040204" pitchFamily="34" charset="0"/>
            </a:endParaRPr>
          </a:p>
          <a:p>
            <a:pPr>
              <a:spcAft>
                <a:spcPts val="600"/>
              </a:spcAft>
            </a:pPr>
            <a:endParaRPr lang="en-US">
              <a:latin typeface="Zawgyi-One" panose="020B0604030504040204" pitchFamily="34" charset="0"/>
              <a:cs typeface="Zawgyi-One" panose="020B0604030504040204" pitchFamily="34" charset="0"/>
            </a:endParaRPr>
          </a:p>
          <a:p>
            <a:pPr>
              <a:spcAft>
                <a:spcPts val="600"/>
              </a:spcAft>
            </a:pPr>
            <a:endParaRPr lang="en-US">
              <a:latin typeface="Zawgyi-One" panose="020B0604030504040204" pitchFamily="34" charset="0"/>
              <a:cs typeface="Zawgyi-One" panose="020B0604030504040204" pitchFamily="34" charset="0"/>
            </a:endParaRPr>
          </a:p>
          <a:p>
            <a:pPr>
              <a:spcAft>
                <a:spcPts val="600"/>
              </a:spcAft>
            </a:pPr>
            <a:r>
              <a:rPr lang="en-US" dirty="0"/>
              <a:t> </a:t>
            </a:r>
            <a:endParaRPr lang="en-US"/>
          </a:p>
          <a:p>
            <a:pPr>
              <a:spcAft>
                <a:spcPts val="600"/>
              </a:spcAft>
            </a:pPr>
            <a:endParaRPr lang="en-US"/>
          </a:p>
        </p:txBody>
      </p:sp>
    </p:spTree>
    <p:extLst>
      <p:ext uri="{BB962C8B-B14F-4D97-AF65-F5344CB8AC3E}">
        <p14:creationId xmlns:p14="http://schemas.microsoft.com/office/powerpoint/2010/main" val="88907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Title 7">
            <a:extLst>
              <a:ext uri="{FF2B5EF4-FFF2-40B4-BE49-F238E27FC236}">
                <a16:creationId xmlns:a16="http://schemas.microsoft.com/office/drawing/2014/main" id="{B84916E0-19E7-447E-8316-6113D3854A08}"/>
              </a:ext>
            </a:extLst>
          </p:cNvPr>
          <p:cNvSpPr>
            <a:spLocks noGrp="1"/>
          </p:cNvSpPr>
          <p:nvPr>
            <p:ph type="ctrTitle"/>
          </p:nvPr>
        </p:nvSpPr>
        <p:spPr>
          <a:xfrm>
            <a:off x="804484" y="4267832"/>
            <a:ext cx="4805996" cy="1297115"/>
          </a:xfrm>
        </p:spPr>
        <p:txBody>
          <a:bodyPr anchor="t">
            <a:normAutofit/>
          </a:bodyPr>
          <a:lstStyle/>
          <a:p>
            <a:pPr algn="l"/>
            <a:r>
              <a:rPr lang="en-GB" sz="2800" b="1" dirty="0">
                <a:solidFill>
                  <a:srgbClr val="000000"/>
                </a:solidFill>
              </a:rPr>
              <a:t>Conflict sensitivity </a:t>
            </a:r>
            <a:br>
              <a:rPr lang="en-GB" sz="2800" b="1" dirty="0">
                <a:solidFill>
                  <a:srgbClr val="000000"/>
                </a:solidFill>
              </a:rPr>
            </a:br>
            <a:r>
              <a:rPr lang="en-GB" sz="2800" b="1" dirty="0">
                <a:solidFill>
                  <a:srgbClr val="000000"/>
                </a:solidFill>
              </a:rPr>
              <a:t>does not mean you are conflict-proof!</a:t>
            </a:r>
          </a:p>
        </p:txBody>
      </p:sp>
      <p:sp>
        <p:nvSpPr>
          <p:cNvPr id="9" name="Subtitle 8">
            <a:extLst>
              <a:ext uri="{FF2B5EF4-FFF2-40B4-BE49-F238E27FC236}">
                <a16:creationId xmlns:a16="http://schemas.microsoft.com/office/drawing/2014/main" id="{AA959AC2-C068-4962-8065-D8AEEA61C08A}"/>
              </a:ext>
            </a:extLst>
          </p:cNvPr>
          <p:cNvSpPr>
            <a:spLocks noGrp="1"/>
          </p:cNvSpPr>
          <p:nvPr>
            <p:ph type="subTitle" idx="1"/>
          </p:nvPr>
        </p:nvSpPr>
        <p:spPr>
          <a:xfrm>
            <a:off x="804788" y="3428999"/>
            <a:ext cx="4805691" cy="838831"/>
          </a:xfrm>
        </p:spPr>
        <p:txBody>
          <a:bodyPr anchor="b">
            <a:normAutofit/>
          </a:bodyPr>
          <a:lstStyle/>
          <a:p>
            <a:pPr algn="l"/>
            <a:r>
              <a:rPr lang="en-US" sz="1800" dirty="0">
                <a:solidFill>
                  <a:srgbClr val="000000"/>
                </a:solidFill>
              </a:rPr>
              <a:t>Wait a minute…</a:t>
            </a:r>
            <a:endParaRPr lang="en-GB" sz="1800" dirty="0">
              <a:solidFill>
                <a:srgbClr val="000000"/>
              </a:solidFill>
            </a:endParaRPr>
          </a:p>
        </p:txBody>
      </p:sp>
      <p:sp>
        <p:nvSpPr>
          <p:cNvPr id="38"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9" name="Graphic 19" descr="Slippery">
            <a:extLst>
              <a:ext uri="{FF2B5EF4-FFF2-40B4-BE49-F238E27FC236}">
                <a16:creationId xmlns:a16="http://schemas.microsoft.com/office/drawing/2014/main" id="{AA4A8FD1-9A8D-4856-B610-F0083839D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9770" y="1815320"/>
            <a:ext cx="4141760" cy="4141760"/>
          </a:xfrm>
          <a:prstGeom prst="rect">
            <a:avLst/>
          </a:prstGeom>
        </p:spPr>
      </p:pic>
    </p:spTree>
    <p:extLst>
      <p:ext uri="{BB962C8B-B14F-4D97-AF65-F5344CB8AC3E}">
        <p14:creationId xmlns:p14="http://schemas.microsoft.com/office/powerpoint/2010/main" val="20505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0">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0D358D-CEAB-43ED-9665-DC502B25A255}"/>
              </a:ext>
            </a:extLst>
          </p:cNvPr>
          <p:cNvSpPr>
            <a:spLocks noGrp="1"/>
          </p:cNvSpPr>
          <p:nvPr>
            <p:ph type="ctrTitle"/>
          </p:nvPr>
        </p:nvSpPr>
        <p:spPr>
          <a:xfrm>
            <a:off x="2794370" y="719908"/>
            <a:ext cx="6339840" cy="916441"/>
          </a:xfrm>
        </p:spPr>
        <p:txBody>
          <a:bodyPr>
            <a:normAutofit/>
          </a:bodyPr>
          <a:lstStyle/>
          <a:p>
            <a:pPr algn="l"/>
            <a:r>
              <a:rPr lang="en-US" sz="4100" b="1" dirty="0">
                <a:solidFill>
                  <a:schemeClr val="tx1">
                    <a:lumMod val="85000"/>
                    <a:lumOff val="15000"/>
                  </a:schemeClr>
                </a:solidFill>
              </a:rPr>
              <a:t>What is the difference?</a:t>
            </a:r>
            <a:endParaRPr lang="en-GB" sz="4100" b="1" dirty="0">
              <a:solidFill>
                <a:schemeClr val="tx1">
                  <a:lumMod val="85000"/>
                  <a:lumOff val="15000"/>
                </a:schemeClr>
              </a:solidFill>
            </a:endParaRPr>
          </a:p>
        </p:txBody>
      </p:sp>
      <p:sp>
        <p:nvSpPr>
          <p:cNvPr id="4" name="Subtitle 3">
            <a:extLst>
              <a:ext uri="{FF2B5EF4-FFF2-40B4-BE49-F238E27FC236}">
                <a16:creationId xmlns:a16="http://schemas.microsoft.com/office/drawing/2014/main" id="{53252F59-D65F-46A3-9303-5128724CCC4A}"/>
              </a:ext>
            </a:extLst>
          </p:cNvPr>
          <p:cNvSpPr>
            <a:spLocks noGrp="1"/>
          </p:cNvSpPr>
          <p:nvPr>
            <p:ph type="subTitle" idx="1"/>
          </p:nvPr>
        </p:nvSpPr>
        <p:spPr>
          <a:xfrm>
            <a:off x="1158240" y="4700588"/>
            <a:ext cx="5252288" cy="1655762"/>
          </a:xfrm>
        </p:spPr>
        <p:txBody>
          <a:bodyPr>
            <a:normAutofit/>
          </a:bodyPr>
          <a:lstStyle/>
          <a:p>
            <a:pPr algn="l"/>
            <a:r>
              <a:rPr lang="en-US" sz="4000" dirty="0">
                <a:solidFill>
                  <a:schemeClr val="bg1"/>
                </a:solidFill>
              </a:rPr>
              <a:t>Conflict Sensitivity</a:t>
            </a:r>
            <a:endParaRPr lang="en-GB" sz="4000" dirty="0">
              <a:solidFill>
                <a:schemeClr val="bg1"/>
              </a:solidFill>
            </a:endParaRPr>
          </a:p>
        </p:txBody>
      </p:sp>
      <p:cxnSp>
        <p:nvCxnSpPr>
          <p:cNvPr id="23" name="Straight Connector 12">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Oval 14">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ubtitle 3">
            <a:extLst>
              <a:ext uri="{FF2B5EF4-FFF2-40B4-BE49-F238E27FC236}">
                <a16:creationId xmlns:a16="http://schemas.microsoft.com/office/drawing/2014/main" id="{7D69D12E-E4E0-48CF-8C75-3F12EC743806}"/>
              </a:ext>
            </a:extLst>
          </p:cNvPr>
          <p:cNvSpPr txBox="1">
            <a:spLocks/>
          </p:cNvSpPr>
          <p:nvPr/>
        </p:nvSpPr>
        <p:spPr>
          <a:xfrm>
            <a:off x="8566681" y="2500110"/>
            <a:ext cx="2793284" cy="1542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solidFill>
                  <a:schemeClr val="bg1"/>
                </a:solidFill>
              </a:rPr>
              <a:t>Do No Harm</a:t>
            </a:r>
            <a:endParaRPr lang="en-GB" sz="3200" dirty="0">
              <a:solidFill>
                <a:schemeClr val="bg1"/>
              </a:solidFill>
            </a:endParaRPr>
          </a:p>
        </p:txBody>
      </p:sp>
    </p:spTree>
    <p:extLst>
      <p:ext uri="{BB962C8B-B14F-4D97-AF65-F5344CB8AC3E}">
        <p14:creationId xmlns:p14="http://schemas.microsoft.com/office/powerpoint/2010/main" val="22068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185783-18EF-4908-8F34-F7FDCD7B371F}"/>
              </a:ext>
            </a:extLst>
          </p:cNvPr>
          <p:cNvSpPr>
            <a:spLocks noGrp="1"/>
          </p:cNvSpPr>
          <p:nvPr>
            <p:ph type="title"/>
          </p:nvPr>
        </p:nvSpPr>
        <p:spPr>
          <a:xfrm>
            <a:off x="643468" y="643467"/>
            <a:ext cx="3710818" cy="5571065"/>
          </a:xfrm>
        </p:spPr>
        <p:txBody>
          <a:bodyPr>
            <a:normAutofit/>
          </a:bodyPr>
          <a:lstStyle/>
          <a:p>
            <a:br>
              <a:rPr lang="en-NZ" sz="3600" dirty="0"/>
            </a:br>
            <a:endParaRPr lang="en-GB" sz="3600" dirty="0"/>
          </a:p>
        </p:txBody>
      </p:sp>
      <p:sp>
        <p:nvSpPr>
          <p:cNvPr id="8" name="Freeform: Shape 11">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13">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8B23B623-421F-4DF7-92F0-A5AC3849A73B}"/>
              </a:ext>
            </a:extLst>
          </p:cNvPr>
          <p:cNvSpPr>
            <a:spLocks noGrp="1"/>
          </p:cNvSpPr>
          <p:nvPr>
            <p:ph idx="1"/>
          </p:nvPr>
        </p:nvSpPr>
        <p:spPr>
          <a:xfrm>
            <a:off x="4570790" y="707103"/>
            <a:ext cx="7009188" cy="5571065"/>
          </a:xfrm>
        </p:spPr>
        <p:txBody>
          <a:bodyPr anchor="ctr">
            <a:normAutofit/>
          </a:bodyPr>
          <a:lstStyle/>
          <a:p>
            <a:pPr marL="0" indent="0">
              <a:buNone/>
            </a:pPr>
            <a:r>
              <a:rPr lang="en-US" dirty="0"/>
              <a:t>Conflict Sensitivity seeks to shape activities by understanding the context and acting to </a:t>
            </a:r>
            <a:r>
              <a:rPr lang="en-US" u="sng" dirty="0"/>
              <a:t>minimise</a:t>
            </a:r>
            <a:r>
              <a:rPr lang="en-US" dirty="0"/>
              <a:t> negative impact (do no harm) and </a:t>
            </a:r>
            <a:r>
              <a:rPr lang="en-US" u="sng" dirty="0"/>
              <a:t>maximise </a:t>
            </a:r>
            <a:r>
              <a:rPr lang="en-US" dirty="0"/>
              <a:t>positive impact.*</a:t>
            </a:r>
          </a:p>
          <a:p>
            <a:pPr marL="0" indent="0">
              <a:buNone/>
            </a:pPr>
            <a:endParaRPr lang="en-US" dirty="0"/>
          </a:p>
          <a:p>
            <a:pPr marL="0" indent="0">
              <a:buNone/>
            </a:pPr>
            <a:r>
              <a:rPr lang="en-US" sz="1600" dirty="0"/>
              <a:t>*As understood by DCA.</a:t>
            </a:r>
          </a:p>
          <a:p>
            <a:pPr marL="0" indent="0">
              <a:buNone/>
            </a:pPr>
            <a:endParaRPr lang="en-US" dirty="0"/>
          </a:p>
        </p:txBody>
      </p:sp>
      <p:sp>
        <p:nvSpPr>
          <p:cNvPr id="11"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7">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3">
            <a:extLst>
              <a:ext uri="{FF2B5EF4-FFF2-40B4-BE49-F238E27FC236}">
                <a16:creationId xmlns:a16="http://schemas.microsoft.com/office/drawing/2014/main" id="{8F886A11-97A5-441C-9D7E-5FCB4BEACB2A}"/>
              </a:ext>
            </a:extLst>
          </p:cNvPr>
          <p:cNvSpPr txBox="1"/>
          <p:nvPr/>
        </p:nvSpPr>
        <p:spPr>
          <a:xfrm>
            <a:off x="289557" y="1905816"/>
            <a:ext cx="3211246" cy="399418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ct val="107000"/>
              </a:lnSpc>
              <a:spcBef>
                <a:spcPts val="0"/>
              </a:spcBef>
              <a:spcAft>
                <a:spcPts val="0"/>
              </a:spcAft>
            </a:pPr>
            <a:r>
              <a:rPr lang="en-GB" sz="5400" b="1" dirty="0">
                <a:solidFill>
                  <a:srgbClr val="DA291C"/>
                </a:solidFill>
                <a:effectLst/>
                <a:latin typeface="RealHeadOT-Bold" panose="020B0804030101010102" pitchFamily="34" charset="0"/>
                <a:ea typeface="Calibri" panose="020F0502020204030204" pitchFamily="34" charset="0"/>
                <a:cs typeface="Arial" panose="020B0604020202020204" pitchFamily="34" charset="0"/>
              </a:rPr>
              <a:t>WHAT</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r>
              <a:rPr lang="en-GB" sz="3600" dirty="0">
                <a:solidFill>
                  <a:srgbClr val="2F5496"/>
                </a:solidFill>
                <a:effectLst/>
                <a:latin typeface="RealHeadOT-Bold" panose="020B0804030101010102" pitchFamily="34" charset="0"/>
                <a:ea typeface="Calibri" panose="020F0502020204030204" pitchFamily="34" charset="0"/>
                <a:cs typeface="Arial" panose="020B0604020202020204" pitchFamily="34" charset="0"/>
              </a:rPr>
              <a:t>is conflict</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0"/>
              </a:spcAft>
            </a:pPr>
            <a:r>
              <a:rPr lang="en-GB" sz="3600" dirty="0">
                <a:solidFill>
                  <a:srgbClr val="2F5496"/>
                </a:solidFill>
                <a:effectLst/>
                <a:latin typeface="RealHeadOT-Bold" panose="020B0804030101010102" pitchFamily="34" charset="0"/>
                <a:ea typeface="Calibri" panose="020F0502020204030204" pitchFamily="34" charset="0"/>
                <a:cs typeface="Arial" panose="020B0604020202020204" pitchFamily="34" charset="0"/>
              </a:rPr>
              <a:t>sensitivity?</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GB"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807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6E0B5B1-392A-49C0-A5E3-F5B5FD293DA7}"/>
              </a:ext>
            </a:extLst>
          </p:cNvPr>
          <p:cNvSpPr>
            <a:spLocks noGrp="1"/>
          </p:cNvSpPr>
          <p:nvPr>
            <p:ph idx="1"/>
          </p:nvPr>
        </p:nvSpPr>
        <p:spPr>
          <a:xfrm>
            <a:off x="4354830" y="512760"/>
            <a:ext cx="7193703" cy="5701772"/>
          </a:xfrm>
        </p:spPr>
        <p:txBody>
          <a:bodyPr>
            <a:normAutofit lnSpcReduction="10000"/>
          </a:bodyPr>
          <a:lstStyle/>
          <a:p>
            <a:r>
              <a:rPr lang="en-GB" sz="2400" dirty="0"/>
              <a:t>International organisations operate in a complex, fragile and ever-changing world where armed conflicts, violent confrontations, climate related disasters, poverty and extreme inequality continue to cause human suffering. </a:t>
            </a:r>
          </a:p>
          <a:p>
            <a:r>
              <a:rPr lang="en-GB" sz="2400" dirty="0"/>
              <a:t>In complex settings, good intentions can sometimes inadvertently make a situation worse. Seen through this lens, Conflict Sensitivity is based on the premise that the provision of assistance/resources is not always considered neutral especially when applied to areas affected by violent conflict.</a:t>
            </a:r>
          </a:p>
          <a:p>
            <a:r>
              <a:rPr lang="en-GB" sz="2400" dirty="0"/>
              <a:t> Assistance is a form of resource that can be misused to strengthen one side of a conflict or weaken an opposing side. The possibility of substantial harm increases when interventions fail to identify and address the detrimental effects of otherwise well-intended actions. </a:t>
            </a:r>
          </a:p>
          <a:p>
            <a:endParaRPr lang="en-GB" sz="20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9C5620B7-193D-4653-8EA3-F5878F0956EB}"/>
              </a:ext>
            </a:extLst>
          </p:cNvPr>
          <p:cNvSpPr/>
          <p:nvPr/>
        </p:nvSpPr>
        <p:spPr>
          <a:xfrm>
            <a:off x="894352" y="1714490"/>
            <a:ext cx="2566126" cy="2452851"/>
          </a:xfrm>
          <a:prstGeom prst="rect">
            <a:avLst/>
          </a:prstGeom>
        </p:spPr>
        <p:txBody>
          <a:bodyPr wrap="square">
            <a:spAutoFit/>
          </a:bodyPr>
          <a:lstStyle/>
          <a:p>
            <a:pPr algn="r">
              <a:lnSpc>
                <a:spcPct val="107000"/>
              </a:lnSpc>
            </a:pPr>
            <a:r>
              <a:rPr lang="en-GB" sz="4800" b="1" dirty="0">
                <a:solidFill>
                  <a:srgbClr val="DA291C"/>
                </a:solidFill>
                <a:latin typeface="RealHeadOT-Bold" panose="020B0804030101010102" pitchFamily="34" charset="0"/>
                <a:ea typeface="Calibri" panose="020F0502020204030204" pitchFamily="34" charset="0"/>
                <a:cs typeface="Arial" panose="020B0604020202020204" pitchFamily="34" charset="0"/>
              </a:rPr>
              <a:t>WHY</a:t>
            </a:r>
            <a:endParaRPr lang="en-GB" sz="32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dirty="0">
                <a:solidFill>
                  <a:srgbClr val="2F5496"/>
                </a:solidFill>
                <a:latin typeface="RealHeadOT-Bold" panose="020B0804030101010102" pitchFamily="34" charset="0"/>
                <a:ea typeface="Calibri" panose="020F0502020204030204" pitchFamily="34" charset="0"/>
                <a:cs typeface="Arial" panose="020B0604020202020204" pitchFamily="34" charset="0"/>
              </a:rPr>
              <a:t>is  conflict</a:t>
            </a:r>
            <a:endParaRPr lang="en-GB" sz="32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dirty="0">
                <a:solidFill>
                  <a:srgbClr val="2F5496"/>
                </a:solidFill>
                <a:latin typeface="RealHeadOT-Bold" panose="020B0804030101010102" pitchFamily="34" charset="0"/>
                <a:ea typeface="Calibri" panose="020F0502020204030204" pitchFamily="34" charset="0"/>
                <a:cs typeface="Arial" panose="020B0604020202020204" pitchFamily="34" charset="0"/>
              </a:rPr>
              <a:t>Sensitivity important?</a:t>
            </a:r>
            <a:endParaRPr lang="en-GB"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08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8B23B623-421F-4DF7-92F0-A5AC3849A73B}"/>
              </a:ext>
            </a:extLst>
          </p:cNvPr>
          <p:cNvSpPr>
            <a:spLocks noGrp="1"/>
          </p:cNvSpPr>
          <p:nvPr>
            <p:ph idx="1"/>
          </p:nvPr>
        </p:nvSpPr>
        <p:spPr>
          <a:xfrm>
            <a:off x="4484914" y="643466"/>
            <a:ext cx="7063618" cy="5571065"/>
          </a:xfrm>
          <a:noFill/>
        </p:spPr>
        <p:txBody>
          <a:bodyPr anchor="ctr">
            <a:normAutofit/>
          </a:bodyPr>
          <a:lstStyle/>
          <a:p>
            <a:r>
              <a:rPr lang="en-GB" sz="2400" dirty="0"/>
              <a:t>Conflict Sensitivity came into existence as an approach to improve the provision of assistance in conflict-prone settings. </a:t>
            </a:r>
          </a:p>
          <a:p>
            <a:r>
              <a:rPr lang="en-GB" sz="2400" dirty="0"/>
              <a:t>It is based on the Do No Harm concept, borrowed from the medical profession (e.g. Hippocratic oath) and was applied initially by aid actors during the 1990s (e.g. Rwanda, Bosnia &amp; Herzegovina, Lebanon). Mary B. Anderson.</a:t>
            </a:r>
          </a:p>
          <a:p>
            <a:r>
              <a:rPr lang="en-GB" sz="2400" dirty="0"/>
              <a:t>‘Do No Harm’ gave rise to Conflict Sensitivity as a term that came into use in the early 2000s.  The difference between conflict sensitivity and Do No Harm is so small that both terms are frequently used interchangeably. </a:t>
            </a:r>
          </a:p>
          <a:p>
            <a:pPr marL="0" indent="0">
              <a:buNone/>
            </a:pPr>
            <a:endParaRPr lang="en-GB" sz="1900" dirty="0"/>
          </a:p>
        </p:txBody>
      </p:sp>
      <p:sp>
        <p:nvSpPr>
          <p:cNvPr id="4" name="Title 3">
            <a:extLst>
              <a:ext uri="{FF2B5EF4-FFF2-40B4-BE49-F238E27FC236}">
                <a16:creationId xmlns:a16="http://schemas.microsoft.com/office/drawing/2014/main" id="{7BE85495-DA4C-46BE-B70C-1B9FEC0ABA38}"/>
              </a:ext>
            </a:extLst>
          </p:cNvPr>
          <p:cNvSpPr>
            <a:spLocks noGrp="1"/>
          </p:cNvSpPr>
          <p:nvPr>
            <p:ph type="title"/>
          </p:nvPr>
        </p:nvSpPr>
        <p:spPr/>
        <p:txBody>
          <a:bodyPr/>
          <a:lstStyle/>
          <a:p>
            <a:endParaRPr lang="en-GB"/>
          </a:p>
        </p:txBody>
      </p:sp>
      <p:sp>
        <p:nvSpPr>
          <p:cNvPr id="6" name="Rectangle 5">
            <a:extLst>
              <a:ext uri="{FF2B5EF4-FFF2-40B4-BE49-F238E27FC236}">
                <a16:creationId xmlns:a16="http://schemas.microsoft.com/office/drawing/2014/main" id="{6B043F67-DD93-4719-AEE4-4F3EBBDD4376}"/>
              </a:ext>
            </a:extLst>
          </p:cNvPr>
          <p:cNvSpPr/>
          <p:nvPr/>
        </p:nvSpPr>
        <p:spPr>
          <a:xfrm>
            <a:off x="1064366" y="2309098"/>
            <a:ext cx="2901431" cy="1928541"/>
          </a:xfrm>
          <a:prstGeom prst="rect">
            <a:avLst/>
          </a:prstGeom>
        </p:spPr>
        <p:txBody>
          <a:bodyPr wrap="square">
            <a:spAutoFit/>
          </a:bodyPr>
          <a:lstStyle/>
          <a:p>
            <a:pPr algn="r">
              <a:lnSpc>
                <a:spcPct val="107000"/>
              </a:lnSpc>
            </a:pPr>
            <a:r>
              <a:rPr lang="en-GB" sz="4000" b="1" dirty="0">
                <a:solidFill>
                  <a:srgbClr val="DA291C"/>
                </a:solidFill>
                <a:latin typeface="RealHeadOT-Bold" panose="020B0804030101010102" pitchFamily="34" charset="0"/>
                <a:ea typeface="Calibri" panose="020F0502020204030204" pitchFamily="34" charset="0"/>
                <a:cs typeface="Arial" panose="020B0604020202020204" pitchFamily="34" charset="0"/>
              </a:rPr>
              <a:t>WHERE</a:t>
            </a:r>
            <a:endParaRPr lang="en-GB" sz="24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2400" dirty="0">
                <a:solidFill>
                  <a:srgbClr val="2F5496"/>
                </a:solidFill>
                <a:latin typeface="RealHeadOT-Bold" panose="020B0804030101010102" pitchFamily="34" charset="0"/>
                <a:ea typeface="Calibri" panose="020F0502020204030204" pitchFamily="34" charset="0"/>
                <a:cs typeface="Arial" panose="020B0604020202020204" pitchFamily="34" charset="0"/>
              </a:rPr>
              <a:t>does Conflict</a:t>
            </a:r>
            <a:endParaRPr lang="en-GB" sz="24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2400" dirty="0">
                <a:solidFill>
                  <a:srgbClr val="2F5496"/>
                </a:solidFill>
                <a:latin typeface="RealHeadOT-Bold" panose="020B0804030101010102" pitchFamily="34" charset="0"/>
                <a:ea typeface="Calibri" panose="020F0502020204030204" pitchFamily="34" charset="0"/>
                <a:cs typeface="Arial" panose="020B0604020202020204" pitchFamily="34" charset="0"/>
              </a:rPr>
              <a:t>Sensitivity come from ?</a:t>
            </a:r>
            <a:endParaRPr lang="en-GB"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772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BEFD2B6-4C7E-4C19-BA2C-8FDEB0E0D9B7}"/>
              </a:ext>
            </a:extLst>
          </p:cNvPr>
          <p:cNvSpPr>
            <a:spLocks noGrp="1"/>
          </p:cNvSpPr>
          <p:nvPr>
            <p:ph idx="1"/>
          </p:nvPr>
        </p:nvSpPr>
        <p:spPr>
          <a:xfrm>
            <a:off x="3233058" y="512760"/>
            <a:ext cx="8958942" cy="5701772"/>
          </a:xfrm>
        </p:spPr>
        <p:txBody>
          <a:bodyPr>
            <a:noAutofit/>
          </a:bodyPr>
          <a:lstStyle/>
          <a:p>
            <a:pPr lvl="0"/>
            <a:r>
              <a:rPr lang="en-GB" sz="2000" b="1" dirty="0"/>
              <a:t>Conflict Sensitivity and Do No Harm are often used interchangeably. </a:t>
            </a:r>
          </a:p>
          <a:p>
            <a:pPr lvl="0"/>
            <a:r>
              <a:rPr lang="en-GB" sz="2000" b="1" dirty="0"/>
              <a:t>Gender is integral, consequently Conflict Sensitivity is also referred to as Gender and Conflict Sensitivity.</a:t>
            </a:r>
          </a:p>
          <a:p>
            <a:pPr lvl="0"/>
            <a:r>
              <a:rPr lang="en-GB" sz="2000" b="1" dirty="0"/>
              <a:t>Conflict Sensitivity is applicable to all conflict-prone settings irrespective of the severity or frequency of violence. This includes contexts experiencing underlying tensions (e.g. latent conflict), cultural violence (e.g. linguistic, cultural), structural violence (e.g. socio-economic, political, legal, apartheid, discrimination) and/or direct violence (e.g. extra judicial killings, use of lethal force, torture). 	 </a:t>
            </a:r>
          </a:p>
          <a:p>
            <a:pPr lvl="0"/>
            <a:r>
              <a:rPr lang="en-GB" sz="2000" b="1" dirty="0"/>
              <a:t>Conflict Sensitivity is applicable to all offices as well as regional and HQ units/departments supporting initiatives in conflict-prone settings. This includes human resources, </a:t>
            </a:r>
            <a:r>
              <a:rPr lang="en-GB" sz="2000" b="1" dirty="0" err="1"/>
              <a:t>ProLog</a:t>
            </a:r>
            <a:r>
              <a:rPr lang="en-GB" sz="2000" b="1" dirty="0"/>
              <a:t>, legal, finance, fundraising, media/communications, advocacy, projects and programmes.</a:t>
            </a:r>
          </a:p>
          <a:p>
            <a:pPr lvl="0"/>
            <a:r>
              <a:rPr lang="en-GB" sz="2000" b="1" dirty="0"/>
              <a:t>Conflict Sensitivity is considered international good practice in conflict-prone settings, and is often used as an approach by  international institutions, International Non-Governmental Organisations, Local Non-Governmental Organisations, Community Based Organisations, Inter-Governmental Organisations,  diplomatic missions, state bodies, local authorities, and the private sector.</a:t>
            </a:r>
          </a:p>
        </p:txBody>
      </p:sp>
      <p:sp>
        <p:nvSpPr>
          <p:cNvPr id="27"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38387CB6-86B8-41C8-BFCD-DB95F1450E89}"/>
              </a:ext>
            </a:extLst>
          </p:cNvPr>
          <p:cNvSpPr/>
          <p:nvPr/>
        </p:nvSpPr>
        <p:spPr>
          <a:xfrm>
            <a:off x="521534" y="1944810"/>
            <a:ext cx="2711523" cy="1436612"/>
          </a:xfrm>
          <a:prstGeom prst="rect">
            <a:avLst/>
          </a:prstGeom>
        </p:spPr>
        <p:txBody>
          <a:bodyPr wrap="square">
            <a:spAutoFit/>
          </a:bodyPr>
          <a:lstStyle/>
          <a:p>
            <a:pPr algn="r">
              <a:lnSpc>
                <a:spcPct val="107000"/>
              </a:lnSpc>
            </a:pPr>
            <a:r>
              <a:rPr lang="en-GB" sz="3200" b="1" dirty="0">
                <a:solidFill>
                  <a:srgbClr val="DA291C"/>
                </a:solidFill>
                <a:latin typeface="RealHeadOT-Bold" panose="020B0804030101010102" pitchFamily="34" charset="0"/>
                <a:ea typeface="Calibri" panose="020F0502020204030204" pitchFamily="34" charset="0"/>
                <a:cs typeface="Arial" panose="020B0604020202020204" pitchFamily="34" charset="0"/>
              </a:rPr>
              <a:t>CONFLICT SENSITIVITY</a:t>
            </a:r>
            <a:endParaRPr lang="en-GB"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dirty="0">
                <a:solidFill>
                  <a:srgbClr val="2F5496"/>
                </a:solidFill>
                <a:latin typeface="RealHeadOT-Bold" panose="020B0804030101010102" pitchFamily="34" charset="0"/>
                <a:ea typeface="Calibri" panose="020F0502020204030204" pitchFamily="34" charset="0"/>
                <a:cs typeface="Arial" panose="020B0604020202020204" pitchFamily="34" charset="0"/>
              </a:rPr>
              <a:t>Key Characteristics?</a:t>
            </a:r>
            <a:endParaRPr lang="en-GB"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60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89E1484-0C6A-4877-BD9E-6832E2F306A0}"/>
              </a:ext>
            </a:extLst>
          </p:cNvPr>
          <p:cNvSpPr>
            <a:spLocks noGrp="1"/>
          </p:cNvSpPr>
          <p:nvPr>
            <p:ph idx="1"/>
          </p:nvPr>
        </p:nvSpPr>
        <p:spPr>
          <a:xfrm>
            <a:off x="4041626" y="512759"/>
            <a:ext cx="6478513" cy="5028070"/>
          </a:xfrm>
        </p:spPr>
        <p:txBody>
          <a:bodyPr vert="horz" lIns="91440" tIns="45720" rIns="91440" bIns="45720" rtlCol="0">
            <a:normAutofit lnSpcReduction="10000"/>
          </a:bodyPr>
          <a:lstStyle/>
          <a:p>
            <a:pPr marL="0" indent="0">
              <a:buNone/>
            </a:pPr>
            <a:r>
              <a:rPr lang="en-US" dirty="0"/>
              <a:t>There are three main steps to Conflict Sensitivity that should be considered. These include the ability to:</a:t>
            </a:r>
          </a:p>
          <a:p>
            <a:pPr marL="800100" lvl="0" indent="-514350">
              <a:buFont typeface="+mj-lt"/>
              <a:buAutoNum type="arabicPeriod"/>
            </a:pPr>
            <a:r>
              <a:rPr lang="en-US" dirty="0"/>
              <a:t>Understand the context;</a:t>
            </a:r>
          </a:p>
          <a:p>
            <a:pPr marL="800100" lvl="0" indent="-514350">
              <a:buFont typeface="+mj-lt"/>
              <a:buAutoNum type="arabicPeriod"/>
            </a:pPr>
            <a:r>
              <a:rPr lang="en-US" dirty="0"/>
              <a:t>Understand the two-way interaction between activities/operations and the context;</a:t>
            </a:r>
          </a:p>
          <a:p>
            <a:pPr marL="800100" lvl="0" indent="-514350">
              <a:buFont typeface="+mj-lt"/>
              <a:buAutoNum type="arabicPeriod"/>
            </a:pPr>
            <a:r>
              <a:rPr lang="en-US" dirty="0"/>
              <a:t>Act to adjust initiatives to avert harmful outcomes and reinforce opportunities to maximise positive impact and where possible support peace. </a:t>
            </a:r>
          </a:p>
          <a:p>
            <a:endParaRPr lang="en-US" sz="2000" dirty="0"/>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E4488EDB-8C13-416F-9F16-0DDB7C685B88}"/>
              </a:ext>
            </a:extLst>
          </p:cNvPr>
          <p:cNvSpPr/>
          <p:nvPr/>
        </p:nvSpPr>
        <p:spPr>
          <a:xfrm>
            <a:off x="542285" y="1448181"/>
            <a:ext cx="2566126" cy="2452851"/>
          </a:xfrm>
          <a:prstGeom prst="rect">
            <a:avLst/>
          </a:prstGeom>
        </p:spPr>
        <p:txBody>
          <a:bodyPr wrap="square">
            <a:spAutoFit/>
          </a:bodyPr>
          <a:lstStyle/>
          <a:p>
            <a:pPr algn="r">
              <a:lnSpc>
                <a:spcPct val="107000"/>
              </a:lnSpc>
            </a:pPr>
            <a:r>
              <a:rPr lang="en-GB" sz="4800" b="1" dirty="0">
                <a:solidFill>
                  <a:srgbClr val="DA291C"/>
                </a:solidFill>
                <a:latin typeface="RealHeadOT-Bold" panose="020B0804030101010102" pitchFamily="34" charset="0"/>
                <a:ea typeface="Calibri" panose="020F0502020204030204" pitchFamily="34" charset="0"/>
                <a:cs typeface="Arial" panose="020B0604020202020204" pitchFamily="34" charset="0"/>
              </a:rPr>
              <a:t>How </a:t>
            </a:r>
            <a:endParaRPr lang="en-GB" sz="32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dirty="0">
                <a:solidFill>
                  <a:srgbClr val="2F5496"/>
                </a:solidFill>
                <a:latin typeface="RealHeadOT-Bold" panose="020B0804030101010102" pitchFamily="34" charset="0"/>
                <a:ea typeface="Calibri" panose="020F0502020204030204" pitchFamily="34" charset="0"/>
                <a:cs typeface="Arial" panose="020B0604020202020204" pitchFamily="34" charset="0"/>
              </a:rPr>
              <a:t>To be more conflict</a:t>
            </a:r>
            <a:endParaRPr lang="en-GB" sz="32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pPr>
            <a:r>
              <a:rPr lang="en-GB" sz="3200" dirty="0">
                <a:solidFill>
                  <a:srgbClr val="2F5496"/>
                </a:solidFill>
                <a:latin typeface="RealHeadOT-Bold" panose="020B0804030101010102" pitchFamily="34" charset="0"/>
                <a:ea typeface="Calibri" panose="020F0502020204030204" pitchFamily="34" charset="0"/>
                <a:cs typeface="Arial" panose="020B0604020202020204" pitchFamily="34" charset="0"/>
              </a:rPr>
              <a:t>Sensitive</a:t>
            </a:r>
            <a:endParaRPr lang="en-GB"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528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3647061BBBD94C852BC76E52E501A4" ma:contentTypeVersion="13" ma:contentTypeDescription="Create a new document." ma:contentTypeScope="" ma:versionID="107e32308884617349dfa89e14c857ca">
  <xsd:schema xmlns:xsd="http://www.w3.org/2001/XMLSchema" xmlns:xs="http://www.w3.org/2001/XMLSchema" xmlns:p="http://schemas.microsoft.com/office/2006/metadata/properties" xmlns:ns3="fba77120-691c-46b1-b5ac-b47fe8ffe31b" xmlns:ns4="e7093fd6-4359-4d94-9ae0-a2372f5d3995" targetNamespace="http://schemas.microsoft.com/office/2006/metadata/properties" ma:root="true" ma:fieldsID="59c060b0739c3e17642b9fb1d134e5e4" ns3:_="" ns4:_="">
    <xsd:import namespace="fba77120-691c-46b1-b5ac-b47fe8ffe31b"/>
    <xsd:import namespace="e7093fd6-4359-4d94-9ae0-a2372f5d39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77120-691c-46b1-b5ac-b47fe8ffe3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093fd6-4359-4d94-9ae0-a2372f5d399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8FAF30-3DE6-4E70-A171-EFD3D037ACA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FA38874-76D0-49EB-B16A-8F02E4D46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a77120-691c-46b1-b5ac-b47fe8ffe31b"/>
    <ds:schemaRef ds:uri="e7093fd6-4359-4d94-9ae0-a2372f5d3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20C59B-F0E8-4DCB-B428-454869082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1684</Words>
  <Application>Microsoft Office PowerPoint</Application>
  <PresentationFormat>Widescreen</PresentationFormat>
  <Paragraphs>155</Paragraphs>
  <Slides>30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RealHeadOT-Bold</vt:lpstr>
      <vt:lpstr>Wingdings</vt:lpstr>
      <vt:lpstr>Zawgyi-One</vt:lpstr>
      <vt:lpstr>Office Theme</vt:lpstr>
      <vt:lpstr>Conflict sensitivity and Peacebuilding:  From Theory to Practice! Part 2 – Theoretical Overview  10 March 2020  Aarhus University Sunra Lambert Baj</vt:lpstr>
      <vt:lpstr>Defining Conflict Sensitivity  </vt:lpstr>
      <vt:lpstr>Part 2 What is Conflict Sensitivity? </vt:lpstr>
      <vt:lpstr>What is the difference?</vt:lpstr>
      <vt:lpstr> </vt:lpstr>
      <vt:lpstr>PowerPoint Presentation</vt:lpstr>
      <vt:lpstr>PowerPoint Presentation</vt:lpstr>
      <vt:lpstr>PowerPoint Presentation</vt:lpstr>
      <vt:lpstr>PowerPoint Presentation</vt:lpstr>
      <vt:lpstr>PowerPoint Presentation</vt:lpstr>
      <vt:lpstr>WHAT   is peacebuilding?</vt:lpstr>
      <vt:lpstr>WHY is peacebuilding important?    </vt:lpstr>
      <vt:lpstr>PEACEBUILDING Key Characteristics </vt:lpstr>
      <vt:lpstr>HOW to work on peacebuilding? </vt:lpstr>
      <vt:lpstr>Humanitarian   Development   Peace  </vt:lpstr>
      <vt:lpstr>What’s the difference?</vt:lpstr>
      <vt:lpstr>PowerPoint Presentation</vt:lpstr>
      <vt:lpstr>Conflict Sensitivity might sound interesting, but…</vt:lpstr>
      <vt:lpstr>There are three steps to Conflict Sensitivity</vt:lpstr>
      <vt:lpstr>Step 1</vt:lpstr>
      <vt:lpstr>Mapping Analysis </vt:lpstr>
      <vt:lpstr>History Overview</vt:lpstr>
      <vt:lpstr>Further Analysis</vt:lpstr>
      <vt:lpstr>Step 2?</vt:lpstr>
      <vt:lpstr>Step 2 </vt:lpstr>
      <vt:lpstr>Step 3?</vt:lpstr>
      <vt:lpstr>Step 3</vt:lpstr>
      <vt:lpstr>Can you remember the steps?</vt:lpstr>
      <vt:lpstr>Conflict Sensitivity Circle</vt:lpstr>
      <vt:lpstr>Conflict sensitivity  does not mean you are conflict-proof!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sensitivity and Peacebuilding:  From Theory to Practice! Part 2  10 March 2020  Aarhus University Sunra Lambert Baj</dc:title>
  <dc:creator>Sunra</dc:creator>
  <cp:lastModifiedBy>Sunra Lambert-Baj</cp:lastModifiedBy>
  <cp:revision>1</cp:revision>
  <dcterms:created xsi:type="dcterms:W3CDTF">2020-03-10T09:36:08Z</dcterms:created>
  <dcterms:modified xsi:type="dcterms:W3CDTF">2020-03-11T10:53:33Z</dcterms:modified>
</cp:coreProperties>
</file>