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6"/>
  </p:notesMasterIdLst>
  <p:sldIdLst>
    <p:sldId id="272" r:id="rId5"/>
    <p:sldId id="568" r:id="rId6"/>
    <p:sldId id="273" r:id="rId7"/>
    <p:sldId id="556" r:id="rId8"/>
    <p:sldId id="555" r:id="rId9"/>
    <p:sldId id="544" r:id="rId10"/>
    <p:sldId id="559" r:id="rId11"/>
    <p:sldId id="560" r:id="rId12"/>
    <p:sldId id="567" r:id="rId13"/>
    <p:sldId id="547" r:id="rId14"/>
    <p:sldId id="558" r:id="rId15"/>
    <p:sldId id="525" r:id="rId16"/>
    <p:sldId id="563" r:id="rId17"/>
    <p:sldId id="564" r:id="rId18"/>
    <p:sldId id="561" r:id="rId19"/>
    <p:sldId id="562" r:id="rId20"/>
    <p:sldId id="565" r:id="rId21"/>
    <p:sldId id="566" r:id="rId22"/>
    <p:sldId id="382" r:id="rId23"/>
    <p:sldId id="569" r:id="rId24"/>
    <p:sldId id="57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a Andersen" initials="DA" lastIdx="3" clrIdx="0">
    <p:extLst>
      <p:ext uri="{19B8F6BF-5375-455C-9EA6-DF929625EA0E}">
        <p15:presenceInfo xmlns:p15="http://schemas.microsoft.com/office/powerpoint/2012/main" userId="S::dean@dca.dk::b723d6fa-c68f-442f-b040-4638c859104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DB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2CC40D-5906-4930-B150-31EE310BDE48}" v="4" dt="2020-09-08T11:54:43.0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64" d="100"/>
          <a:sy n="64" d="100"/>
        </p:scale>
        <p:origin x="7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 Andersen" userId="b723d6fa-c68f-442f-b040-4638c859104b" providerId="ADAL" clId="{10E3594D-1446-4AAF-B2CD-F4C2740EEDE6}"/>
    <pc:docChg chg="modSld">
      <pc:chgData name="Dea Andersen" userId="b723d6fa-c68f-442f-b040-4638c859104b" providerId="ADAL" clId="{10E3594D-1446-4AAF-B2CD-F4C2740EEDE6}" dt="2020-09-04T10:44:01.543" v="0"/>
      <pc:docMkLst>
        <pc:docMk/>
      </pc:docMkLst>
      <pc:sldChg chg="modCm">
        <pc:chgData name="Dea Andersen" userId="b723d6fa-c68f-442f-b040-4638c859104b" providerId="ADAL" clId="{10E3594D-1446-4AAF-B2CD-F4C2740EEDE6}" dt="2020-09-04T10:44:01.543" v="0"/>
        <pc:sldMkLst>
          <pc:docMk/>
          <pc:sldMk cId="3756203497" sldId="562"/>
        </pc:sldMkLst>
      </pc:sldChg>
    </pc:docChg>
  </pc:docChgLst>
  <pc:docChgLst>
    <pc:chgData name="Dea Andersen" userId="S::dean@dca.dk::b723d6fa-c68f-442f-b040-4638c859104b" providerId="AD" clId="Web-{45B9A36A-7A68-EAFC-C6A2-BAA5164BBF29}"/>
    <pc:docChg chg="modSld">
      <pc:chgData name="Dea Andersen" userId="S::dean@dca.dk::b723d6fa-c68f-442f-b040-4638c859104b" providerId="AD" clId="Web-{45B9A36A-7A68-EAFC-C6A2-BAA5164BBF29}" dt="2020-09-04T09:12:16.456" v="157"/>
      <pc:docMkLst>
        <pc:docMk/>
      </pc:docMkLst>
      <pc:sldChg chg="modSp">
        <pc:chgData name="Dea Andersen" userId="S::dean@dca.dk::b723d6fa-c68f-442f-b040-4638c859104b" providerId="AD" clId="Web-{45B9A36A-7A68-EAFC-C6A2-BAA5164BBF29}" dt="2020-09-04T09:00:53.379" v="24" actId="20577"/>
        <pc:sldMkLst>
          <pc:docMk/>
          <pc:sldMk cId="586415028" sldId="272"/>
        </pc:sldMkLst>
        <pc:spChg chg="mod">
          <ac:chgData name="Dea Andersen" userId="S::dean@dca.dk::b723d6fa-c68f-442f-b040-4638c859104b" providerId="AD" clId="Web-{45B9A36A-7A68-EAFC-C6A2-BAA5164BBF29}" dt="2020-09-04T09:00:53.379" v="24" actId="20577"/>
          <ac:spMkLst>
            <pc:docMk/>
            <pc:sldMk cId="586415028" sldId="272"/>
            <ac:spMk id="7" creationId="{00000000-0000-0000-0000-000000000000}"/>
          </ac:spMkLst>
        </pc:spChg>
      </pc:sldChg>
      <pc:sldChg chg="addCm delCm">
        <pc:chgData name="Dea Andersen" userId="S::dean@dca.dk::b723d6fa-c68f-442f-b040-4638c859104b" providerId="AD" clId="Web-{45B9A36A-7A68-EAFC-C6A2-BAA5164BBF29}" dt="2020-09-04T09:03:41.649" v="47"/>
        <pc:sldMkLst>
          <pc:docMk/>
          <pc:sldMk cId="1085608238" sldId="555"/>
        </pc:sldMkLst>
      </pc:sldChg>
      <pc:sldChg chg="modSp">
        <pc:chgData name="Dea Andersen" userId="S::dean@dca.dk::b723d6fa-c68f-442f-b040-4638c859104b" providerId="AD" clId="Web-{45B9A36A-7A68-EAFC-C6A2-BAA5164BBF29}" dt="2020-09-04T09:06:01.870" v="58" actId="20577"/>
        <pc:sldMkLst>
          <pc:docMk/>
          <pc:sldMk cId="494803367" sldId="558"/>
        </pc:sldMkLst>
        <pc:spChg chg="mod">
          <ac:chgData name="Dea Andersen" userId="S::dean@dca.dk::b723d6fa-c68f-442f-b040-4638c859104b" providerId="AD" clId="Web-{45B9A36A-7A68-EAFC-C6A2-BAA5164BBF29}" dt="2020-09-04T09:06:01.870" v="58" actId="20577"/>
          <ac:spMkLst>
            <pc:docMk/>
            <pc:sldMk cId="494803367" sldId="558"/>
            <ac:spMk id="3" creationId="{F1932D42-029E-45FB-B03A-6BCB4C8EACC2}"/>
          </ac:spMkLst>
        </pc:spChg>
      </pc:sldChg>
      <pc:sldChg chg="modSp">
        <pc:chgData name="Dea Andersen" userId="S::dean@dca.dk::b723d6fa-c68f-442f-b040-4638c859104b" providerId="AD" clId="Web-{45B9A36A-7A68-EAFC-C6A2-BAA5164BBF29}" dt="2020-09-04T09:09:08.312" v="142" actId="20577"/>
        <pc:sldMkLst>
          <pc:docMk/>
          <pc:sldMk cId="150831922" sldId="561"/>
        </pc:sldMkLst>
        <pc:spChg chg="mod">
          <ac:chgData name="Dea Andersen" userId="S::dean@dca.dk::b723d6fa-c68f-442f-b040-4638c859104b" providerId="AD" clId="Web-{45B9A36A-7A68-EAFC-C6A2-BAA5164BBF29}" dt="2020-09-04T09:09:08.312" v="142" actId="20577"/>
          <ac:spMkLst>
            <pc:docMk/>
            <pc:sldMk cId="150831922" sldId="561"/>
            <ac:spMk id="3" creationId="{62B84D65-E020-4319-8719-346814BF2154}"/>
          </ac:spMkLst>
        </pc:spChg>
      </pc:sldChg>
      <pc:sldChg chg="addCm modCm">
        <pc:chgData name="Dea Andersen" userId="S::dean@dca.dk::b723d6fa-c68f-442f-b040-4638c859104b" providerId="AD" clId="Web-{45B9A36A-7A68-EAFC-C6A2-BAA5164BBF29}" dt="2020-09-04T09:10:38.657" v="148"/>
        <pc:sldMkLst>
          <pc:docMk/>
          <pc:sldMk cId="3756203497" sldId="562"/>
        </pc:sldMkLst>
      </pc:sldChg>
      <pc:sldChg chg="modSp">
        <pc:chgData name="Dea Andersen" userId="S::dean@dca.dk::b723d6fa-c68f-442f-b040-4638c859104b" providerId="AD" clId="Web-{45B9A36A-7A68-EAFC-C6A2-BAA5164BBF29}" dt="2020-09-04T09:09:47.953" v="144" actId="20577"/>
        <pc:sldMkLst>
          <pc:docMk/>
          <pc:sldMk cId="2886109328" sldId="565"/>
        </pc:sldMkLst>
        <pc:spChg chg="mod">
          <ac:chgData name="Dea Andersen" userId="S::dean@dca.dk::b723d6fa-c68f-442f-b040-4638c859104b" providerId="AD" clId="Web-{45B9A36A-7A68-EAFC-C6A2-BAA5164BBF29}" dt="2020-09-04T09:09:47.953" v="144" actId="20577"/>
          <ac:spMkLst>
            <pc:docMk/>
            <pc:sldMk cId="2886109328" sldId="565"/>
            <ac:spMk id="2" creationId="{BA1DF419-CAD1-4904-AA71-AE17E79C6B24}"/>
          </ac:spMkLst>
        </pc:spChg>
      </pc:sldChg>
      <pc:sldChg chg="addCm">
        <pc:chgData name="Dea Andersen" userId="S::dean@dca.dk::b723d6fa-c68f-442f-b040-4638c859104b" providerId="AD" clId="Web-{45B9A36A-7A68-EAFC-C6A2-BAA5164BBF29}" dt="2020-09-04T09:11:29.424" v="149"/>
        <pc:sldMkLst>
          <pc:docMk/>
          <pc:sldMk cId="4261004215" sldId="566"/>
        </pc:sldMkLst>
      </pc:sldChg>
      <pc:sldChg chg="modSp">
        <pc:chgData name="Dea Andersen" userId="S::dean@dca.dk::b723d6fa-c68f-442f-b040-4638c859104b" providerId="AD" clId="Web-{45B9A36A-7A68-EAFC-C6A2-BAA5164BBF29}" dt="2020-09-04T09:01:22.802" v="44" actId="20577"/>
        <pc:sldMkLst>
          <pc:docMk/>
          <pc:sldMk cId="2345160819" sldId="568"/>
        </pc:sldMkLst>
        <pc:spChg chg="mod">
          <ac:chgData name="Dea Andersen" userId="S::dean@dca.dk::b723d6fa-c68f-442f-b040-4638c859104b" providerId="AD" clId="Web-{45B9A36A-7A68-EAFC-C6A2-BAA5164BBF29}" dt="2020-09-04T09:01:22.802" v="44" actId="20577"/>
          <ac:spMkLst>
            <pc:docMk/>
            <pc:sldMk cId="2345160819" sldId="568"/>
            <ac:spMk id="2" creationId="{05358D3D-7FDB-415D-9B95-6C06FAD38934}"/>
          </ac:spMkLst>
        </pc:spChg>
      </pc:sldChg>
      <pc:sldChg chg="modSp">
        <pc:chgData name="Dea Andersen" userId="S::dean@dca.dk::b723d6fa-c68f-442f-b040-4638c859104b" providerId="AD" clId="Web-{45B9A36A-7A68-EAFC-C6A2-BAA5164BBF29}" dt="2020-09-04T09:12:03.925" v="151" actId="20577"/>
        <pc:sldMkLst>
          <pc:docMk/>
          <pc:sldMk cId="2235710746" sldId="569"/>
        </pc:sldMkLst>
        <pc:spChg chg="mod">
          <ac:chgData name="Dea Andersen" userId="S::dean@dca.dk::b723d6fa-c68f-442f-b040-4638c859104b" providerId="AD" clId="Web-{45B9A36A-7A68-EAFC-C6A2-BAA5164BBF29}" dt="2020-09-04T09:12:03.925" v="151" actId="20577"/>
          <ac:spMkLst>
            <pc:docMk/>
            <pc:sldMk cId="2235710746" sldId="569"/>
            <ac:spMk id="2" creationId="{557CE9A9-2331-41D3-A316-3536B413FDC1}"/>
          </ac:spMkLst>
        </pc:spChg>
      </pc:sldChg>
      <pc:sldChg chg="delSp modSp">
        <pc:chgData name="Dea Andersen" userId="S::dean@dca.dk::b723d6fa-c68f-442f-b040-4638c859104b" providerId="AD" clId="Web-{45B9A36A-7A68-EAFC-C6A2-BAA5164BBF29}" dt="2020-09-04T09:12:16.456" v="157"/>
        <pc:sldMkLst>
          <pc:docMk/>
          <pc:sldMk cId="3299184742" sldId="570"/>
        </pc:sldMkLst>
        <pc:spChg chg="del mod">
          <ac:chgData name="Dea Andersen" userId="S::dean@dca.dk::b723d6fa-c68f-442f-b040-4638c859104b" providerId="AD" clId="Web-{45B9A36A-7A68-EAFC-C6A2-BAA5164BBF29}" dt="2020-09-04T09:12:16.456" v="157"/>
          <ac:spMkLst>
            <pc:docMk/>
            <pc:sldMk cId="3299184742" sldId="570"/>
            <ac:spMk id="4" creationId="{8D9CA891-5832-4762-BD2F-D83428F8106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BC843-70BB-4C85-A540-B33AEFB8B560}" type="doc">
      <dgm:prSet loTypeId="urn:microsoft.com/office/officeart/2016/7/layout/RepeatingBendingProcessNew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99A185E-BAAB-4AD9-A3F8-0D122A6C275F}">
      <dgm:prSet/>
      <dgm:spPr/>
      <dgm:t>
        <a:bodyPr/>
        <a:lstStyle/>
        <a:p>
          <a:r>
            <a:rPr lang="en-US" dirty="0"/>
            <a:t>There are many guides, manuals, frameworks, documents available on how to be conflict sensitive and how to do analysis. </a:t>
          </a:r>
        </a:p>
      </dgm:t>
    </dgm:pt>
    <dgm:pt modelId="{4C893958-9583-4804-AFBC-70725977EAC0}" type="parTrans" cxnId="{46908E0C-F2D0-4336-9E68-2C1EEBBF5DFA}">
      <dgm:prSet/>
      <dgm:spPr/>
      <dgm:t>
        <a:bodyPr/>
        <a:lstStyle/>
        <a:p>
          <a:endParaRPr lang="en-US"/>
        </a:p>
      </dgm:t>
    </dgm:pt>
    <dgm:pt modelId="{6216C017-A39D-4EE8-993A-E3A5BFA16424}" type="sibTrans" cxnId="{46908E0C-F2D0-4336-9E68-2C1EEBBF5DFA}">
      <dgm:prSet/>
      <dgm:spPr/>
      <dgm:t>
        <a:bodyPr/>
        <a:lstStyle/>
        <a:p>
          <a:endParaRPr lang="en-US" dirty="0"/>
        </a:p>
      </dgm:t>
    </dgm:pt>
    <dgm:pt modelId="{6FDC7E72-EEE2-4682-8E53-1694ED72D2A3}">
      <dgm:prSet/>
      <dgm:spPr/>
      <dgm:t>
        <a:bodyPr/>
        <a:lstStyle/>
        <a:p>
          <a:r>
            <a:rPr lang="en-US" dirty="0"/>
            <a:t>Many are technical or academic and require significant resources to implement. Factors that often discourage implementers from doing it. </a:t>
          </a:r>
        </a:p>
      </dgm:t>
    </dgm:pt>
    <dgm:pt modelId="{899249E5-F96C-4A67-A8D8-3863E45E6A40}" type="parTrans" cxnId="{68ECED30-3477-4F09-B695-26FFBE5E2264}">
      <dgm:prSet/>
      <dgm:spPr/>
      <dgm:t>
        <a:bodyPr/>
        <a:lstStyle/>
        <a:p>
          <a:endParaRPr lang="en-US"/>
        </a:p>
      </dgm:t>
    </dgm:pt>
    <dgm:pt modelId="{89D8FD72-A98D-49A4-BE60-B074E7C09529}" type="sibTrans" cxnId="{68ECED30-3477-4F09-B695-26FFBE5E2264}">
      <dgm:prSet/>
      <dgm:spPr/>
      <dgm:t>
        <a:bodyPr/>
        <a:lstStyle/>
        <a:p>
          <a:endParaRPr lang="en-US"/>
        </a:p>
      </dgm:t>
    </dgm:pt>
    <dgm:pt modelId="{C84882B2-E9EB-40B3-8209-9CE0C671A30E}" type="pres">
      <dgm:prSet presAssocID="{F44BC843-70BB-4C85-A540-B33AEFB8B560}" presName="Name0" presStyleCnt="0">
        <dgm:presLayoutVars>
          <dgm:dir/>
          <dgm:resizeHandles val="exact"/>
        </dgm:presLayoutVars>
      </dgm:prSet>
      <dgm:spPr/>
    </dgm:pt>
    <dgm:pt modelId="{F4928FF9-722C-4D60-9E96-6D217342FA17}" type="pres">
      <dgm:prSet presAssocID="{099A185E-BAAB-4AD9-A3F8-0D122A6C275F}" presName="node" presStyleLbl="node1" presStyleIdx="0" presStyleCnt="2">
        <dgm:presLayoutVars>
          <dgm:bulletEnabled val="1"/>
        </dgm:presLayoutVars>
      </dgm:prSet>
      <dgm:spPr/>
    </dgm:pt>
    <dgm:pt modelId="{5F646568-F0E3-4F5E-B685-18E49017C5DC}" type="pres">
      <dgm:prSet presAssocID="{6216C017-A39D-4EE8-993A-E3A5BFA16424}" presName="sibTrans" presStyleLbl="sibTrans1D1" presStyleIdx="0" presStyleCnt="1"/>
      <dgm:spPr/>
    </dgm:pt>
    <dgm:pt modelId="{4B93A0A9-5F0B-4512-8DB6-4080F03902B1}" type="pres">
      <dgm:prSet presAssocID="{6216C017-A39D-4EE8-993A-E3A5BFA16424}" presName="connectorText" presStyleLbl="sibTrans1D1" presStyleIdx="0" presStyleCnt="1"/>
      <dgm:spPr/>
    </dgm:pt>
    <dgm:pt modelId="{5F8E78A1-05A4-407F-91F5-83467969E613}" type="pres">
      <dgm:prSet presAssocID="{6FDC7E72-EEE2-4682-8E53-1694ED72D2A3}" presName="node" presStyleLbl="node1" presStyleIdx="1" presStyleCnt="2">
        <dgm:presLayoutVars>
          <dgm:bulletEnabled val="1"/>
        </dgm:presLayoutVars>
      </dgm:prSet>
      <dgm:spPr/>
    </dgm:pt>
  </dgm:ptLst>
  <dgm:cxnLst>
    <dgm:cxn modelId="{46908E0C-F2D0-4336-9E68-2C1EEBBF5DFA}" srcId="{F44BC843-70BB-4C85-A540-B33AEFB8B560}" destId="{099A185E-BAAB-4AD9-A3F8-0D122A6C275F}" srcOrd="0" destOrd="0" parTransId="{4C893958-9583-4804-AFBC-70725977EAC0}" sibTransId="{6216C017-A39D-4EE8-993A-E3A5BFA16424}"/>
    <dgm:cxn modelId="{68ECED30-3477-4F09-B695-26FFBE5E2264}" srcId="{F44BC843-70BB-4C85-A540-B33AEFB8B560}" destId="{6FDC7E72-EEE2-4682-8E53-1694ED72D2A3}" srcOrd="1" destOrd="0" parTransId="{899249E5-F96C-4A67-A8D8-3863E45E6A40}" sibTransId="{89D8FD72-A98D-49A4-BE60-B074E7C09529}"/>
    <dgm:cxn modelId="{E663A240-6322-4300-B994-F28CA591C337}" type="presOf" srcId="{F44BC843-70BB-4C85-A540-B33AEFB8B560}" destId="{C84882B2-E9EB-40B3-8209-9CE0C671A30E}" srcOrd="0" destOrd="0" presId="urn:microsoft.com/office/officeart/2016/7/layout/RepeatingBendingProcessNew"/>
    <dgm:cxn modelId="{D9DCE073-55AF-49B7-8F00-E424B3AC362D}" type="presOf" srcId="{099A185E-BAAB-4AD9-A3F8-0D122A6C275F}" destId="{F4928FF9-722C-4D60-9E96-6D217342FA17}" srcOrd="0" destOrd="0" presId="urn:microsoft.com/office/officeart/2016/7/layout/RepeatingBendingProcessNew"/>
    <dgm:cxn modelId="{5045CD80-63D6-40D6-9E07-75F312FDB8B7}" type="presOf" srcId="{6216C017-A39D-4EE8-993A-E3A5BFA16424}" destId="{4B93A0A9-5F0B-4512-8DB6-4080F03902B1}" srcOrd="1" destOrd="0" presId="urn:microsoft.com/office/officeart/2016/7/layout/RepeatingBendingProcessNew"/>
    <dgm:cxn modelId="{D49B71A6-60E9-4881-BE2C-99685E18048C}" type="presOf" srcId="{6FDC7E72-EEE2-4682-8E53-1694ED72D2A3}" destId="{5F8E78A1-05A4-407F-91F5-83467969E613}" srcOrd="0" destOrd="0" presId="urn:microsoft.com/office/officeart/2016/7/layout/RepeatingBendingProcessNew"/>
    <dgm:cxn modelId="{4DE852B2-7A8C-4742-80C9-D1166B39FC08}" type="presOf" srcId="{6216C017-A39D-4EE8-993A-E3A5BFA16424}" destId="{5F646568-F0E3-4F5E-B685-18E49017C5DC}" srcOrd="0" destOrd="0" presId="urn:microsoft.com/office/officeart/2016/7/layout/RepeatingBendingProcessNew"/>
    <dgm:cxn modelId="{3E8E0034-787F-4737-B7A9-6CD17E91C9F3}" type="presParOf" srcId="{C84882B2-E9EB-40B3-8209-9CE0C671A30E}" destId="{F4928FF9-722C-4D60-9E96-6D217342FA17}" srcOrd="0" destOrd="0" presId="urn:microsoft.com/office/officeart/2016/7/layout/RepeatingBendingProcessNew"/>
    <dgm:cxn modelId="{503E925F-497B-4FBC-8C40-D735B54D3704}" type="presParOf" srcId="{C84882B2-E9EB-40B3-8209-9CE0C671A30E}" destId="{5F646568-F0E3-4F5E-B685-18E49017C5DC}" srcOrd="1" destOrd="0" presId="urn:microsoft.com/office/officeart/2016/7/layout/RepeatingBendingProcessNew"/>
    <dgm:cxn modelId="{4360FC05-28DD-439C-A916-A460798D0695}" type="presParOf" srcId="{5F646568-F0E3-4F5E-B685-18E49017C5DC}" destId="{4B93A0A9-5F0B-4512-8DB6-4080F03902B1}" srcOrd="0" destOrd="0" presId="urn:microsoft.com/office/officeart/2016/7/layout/RepeatingBendingProcessNew"/>
    <dgm:cxn modelId="{0C6F5D65-18B9-4A77-BFDD-ADDE54748888}" type="presParOf" srcId="{C84882B2-E9EB-40B3-8209-9CE0C671A30E}" destId="{5F8E78A1-05A4-407F-91F5-83467969E613}" srcOrd="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47CFCD-D3A3-4C11-8A59-C3E8EAAC4C2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0C3C410-3CDE-45F5-B718-2B52603F3694}">
      <dgm:prSet/>
      <dgm:spPr/>
      <dgm:t>
        <a:bodyPr/>
        <a:lstStyle/>
        <a:p>
          <a:r>
            <a:rPr lang="en-US" dirty="0"/>
            <a:t>The facilitator will now put you into groups </a:t>
          </a:r>
        </a:p>
      </dgm:t>
    </dgm:pt>
    <dgm:pt modelId="{A5C2B4E4-B166-40F5-9E3B-3E260AC16E45}" type="parTrans" cxnId="{CAA40D61-1E85-4423-B7C4-902C83A2304F}">
      <dgm:prSet/>
      <dgm:spPr/>
      <dgm:t>
        <a:bodyPr/>
        <a:lstStyle/>
        <a:p>
          <a:endParaRPr lang="en-US"/>
        </a:p>
      </dgm:t>
    </dgm:pt>
    <dgm:pt modelId="{9977A034-8FDF-4691-88F6-087F8A6EFF7A}" type="sibTrans" cxnId="{CAA40D61-1E85-4423-B7C4-902C83A2304F}">
      <dgm:prSet/>
      <dgm:spPr/>
      <dgm:t>
        <a:bodyPr/>
        <a:lstStyle/>
        <a:p>
          <a:endParaRPr lang="en-US"/>
        </a:p>
      </dgm:t>
    </dgm:pt>
    <dgm:pt modelId="{973C63AE-8D34-4DF6-BF0F-4F4C11FE9341}">
      <dgm:prSet/>
      <dgm:spPr/>
      <dgm:t>
        <a:bodyPr/>
        <a:lstStyle/>
        <a:p>
          <a:r>
            <a:rPr lang="en-US"/>
            <a:t>Please appoint or elect a chair, a note taker, a timekeeper, and a presenter. </a:t>
          </a:r>
        </a:p>
      </dgm:t>
    </dgm:pt>
    <dgm:pt modelId="{90BD1707-A1D1-45C8-A20A-C2FF100D74AE}" type="parTrans" cxnId="{B64F8D93-B14C-4BF6-9AAF-A67A101EBDB5}">
      <dgm:prSet/>
      <dgm:spPr/>
      <dgm:t>
        <a:bodyPr/>
        <a:lstStyle/>
        <a:p>
          <a:endParaRPr lang="en-US"/>
        </a:p>
      </dgm:t>
    </dgm:pt>
    <dgm:pt modelId="{EB63E765-EE1E-4F38-8FEC-D1200AB35FCB}" type="sibTrans" cxnId="{B64F8D93-B14C-4BF6-9AAF-A67A101EBDB5}">
      <dgm:prSet/>
      <dgm:spPr/>
      <dgm:t>
        <a:bodyPr/>
        <a:lstStyle/>
        <a:p>
          <a:endParaRPr lang="en-US"/>
        </a:p>
      </dgm:t>
    </dgm:pt>
    <dgm:pt modelId="{5E1D6D49-A3AE-43F4-9BA7-1FEEEAF658D8}" type="pres">
      <dgm:prSet presAssocID="{5147CFCD-D3A3-4C11-8A59-C3E8EAAC4C23}" presName="linear" presStyleCnt="0">
        <dgm:presLayoutVars>
          <dgm:animLvl val="lvl"/>
          <dgm:resizeHandles val="exact"/>
        </dgm:presLayoutVars>
      </dgm:prSet>
      <dgm:spPr/>
    </dgm:pt>
    <dgm:pt modelId="{A6D144C7-F133-4049-9569-2A1379520C28}" type="pres">
      <dgm:prSet presAssocID="{70C3C410-3CDE-45F5-B718-2B52603F3694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C52FB44-2B37-4F4E-A1ED-71285796921F}" type="pres">
      <dgm:prSet presAssocID="{9977A034-8FDF-4691-88F6-087F8A6EFF7A}" presName="spacer" presStyleCnt="0"/>
      <dgm:spPr/>
    </dgm:pt>
    <dgm:pt modelId="{69E91C44-1969-4A1E-93B4-A512CBB3636E}" type="pres">
      <dgm:prSet presAssocID="{973C63AE-8D34-4DF6-BF0F-4F4C11FE934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FB4EA513-422E-452F-A6D5-75F477B428C6}" type="presOf" srcId="{973C63AE-8D34-4DF6-BF0F-4F4C11FE9341}" destId="{69E91C44-1969-4A1E-93B4-A512CBB3636E}" srcOrd="0" destOrd="0" presId="urn:microsoft.com/office/officeart/2005/8/layout/vList2"/>
    <dgm:cxn modelId="{CAA40D61-1E85-4423-B7C4-902C83A2304F}" srcId="{5147CFCD-D3A3-4C11-8A59-C3E8EAAC4C23}" destId="{70C3C410-3CDE-45F5-B718-2B52603F3694}" srcOrd="0" destOrd="0" parTransId="{A5C2B4E4-B166-40F5-9E3B-3E260AC16E45}" sibTransId="{9977A034-8FDF-4691-88F6-087F8A6EFF7A}"/>
    <dgm:cxn modelId="{97B62D6A-646C-418A-B124-D92F05E986D8}" type="presOf" srcId="{70C3C410-3CDE-45F5-B718-2B52603F3694}" destId="{A6D144C7-F133-4049-9569-2A1379520C28}" srcOrd="0" destOrd="0" presId="urn:microsoft.com/office/officeart/2005/8/layout/vList2"/>
    <dgm:cxn modelId="{18890B83-DDE2-4455-AA54-49105B49019A}" type="presOf" srcId="{5147CFCD-D3A3-4C11-8A59-C3E8EAAC4C23}" destId="{5E1D6D49-A3AE-43F4-9BA7-1FEEEAF658D8}" srcOrd="0" destOrd="0" presId="urn:microsoft.com/office/officeart/2005/8/layout/vList2"/>
    <dgm:cxn modelId="{B64F8D93-B14C-4BF6-9AAF-A67A101EBDB5}" srcId="{5147CFCD-D3A3-4C11-8A59-C3E8EAAC4C23}" destId="{973C63AE-8D34-4DF6-BF0F-4F4C11FE9341}" srcOrd="1" destOrd="0" parTransId="{90BD1707-A1D1-45C8-A20A-C2FF100D74AE}" sibTransId="{EB63E765-EE1E-4F38-8FEC-D1200AB35FCB}"/>
    <dgm:cxn modelId="{1D7DF857-1A3A-45CB-8396-CA93BE3ABE31}" type="presParOf" srcId="{5E1D6D49-A3AE-43F4-9BA7-1FEEEAF658D8}" destId="{A6D144C7-F133-4049-9569-2A1379520C28}" srcOrd="0" destOrd="0" presId="urn:microsoft.com/office/officeart/2005/8/layout/vList2"/>
    <dgm:cxn modelId="{AF0F415C-1BDC-4BB2-A6C7-06FE06E92771}" type="presParOf" srcId="{5E1D6D49-A3AE-43F4-9BA7-1FEEEAF658D8}" destId="{FC52FB44-2B37-4F4E-A1ED-71285796921F}" srcOrd="1" destOrd="0" presId="urn:microsoft.com/office/officeart/2005/8/layout/vList2"/>
    <dgm:cxn modelId="{EFCFD9A2-0FEE-492E-AB1B-489224F834CF}" type="presParOf" srcId="{5E1D6D49-A3AE-43F4-9BA7-1FEEEAF658D8}" destId="{69E91C44-1969-4A1E-93B4-A512CBB3636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646568-F0E3-4F5E-B685-18E49017C5DC}">
      <dsp:nvSpPr>
        <dsp:cNvPr id="0" name=""/>
        <dsp:cNvSpPr/>
      </dsp:nvSpPr>
      <dsp:spPr>
        <a:xfrm>
          <a:off x="2999105" y="2336310"/>
          <a:ext cx="91440" cy="86530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65304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3022427" y="2764482"/>
        <a:ext cx="44795" cy="8959"/>
      </dsp:txXfrm>
    </dsp:sp>
    <dsp:sp modelId="{F4928FF9-722C-4D60-9E96-6D217342FA17}">
      <dsp:nvSpPr>
        <dsp:cNvPr id="0" name=""/>
        <dsp:cNvSpPr/>
      </dsp:nvSpPr>
      <dsp:spPr>
        <a:xfrm>
          <a:off x="1097207" y="969"/>
          <a:ext cx="3895235" cy="233714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870" tIns="200351" rIns="190870" bIns="2003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There are many guides, manuals, frameworks, documents available on how to be conflict sensitive and how to do analysis. </a:t>
          </a:r>
        </a:p>
      </dsp:txBody>
      <dsp:txXfrm>
        <a:off x="1097207" y="969"/>
        <a:ext cx="3895235" cy="2337141"/>
      </dsp:txXfrm>
    </dsp:sp>
    <dsp:sp modelId="{5F8E78A1-05A4-407F-91F5-83467969E613}">
      <dsp:nvSpPr>
        <dsp:cNvPr id="0" name=""/>
        <dsp:cNvSpPr/>
      </dsp:nvSpPr>
      <dsp:spPr>
        <a:xfrm>
          <a:off x="1097207" y="3234014"/>
          <a:ext cx="3895235" cy="2337141"/>
        </a:xfrm>
        <a:prstGeom prst="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870" tIns="200351" rIns="190870" bIns="200351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Many are technical or academic and require significant resources to implement. Factors that often discourage implementers from doing it. </a:t>
          </a:r>
        </a:p>
      </dsp:txBody>
      <dsp:txXfrm>
        <a:off x="1097207" y="3234014"/>
        <a:ext cx="3895235" cy="23371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144C7-F133-4049-9569-2A1379520C28}">
      <dsp:nvSpPr>
        <dsp:cNvPr id="0" name=""/>
        <dsp:cNvSpPr/>
      </dsp:nvSpPr>
      <dsp:spPr>
        <a:xfrm>
          <a:off x="0" y="647487"/>
          <a:ext cx="6513603" cy="22376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The facilitator will now put you into groups </a:t>
          </a:r>
        </a:p>
      </dsp:txBody>
      <dsp:txXfrm>
        <a:off x="109232" y="756719"/>
        <a:ext cx="6295139" cy="2019161"/>
      </dsp:txXfrm>
    </dsp:sp>
    <dsp:sp modelId="{69E91C44-1969-4A1E-93B4-A512CBB3636E}">
      <dsp:nvSpPr>
        <dsp:cNvPr id="0" name=""/>
        <dsp:cNvSpPr/>
      </dsp:nvSpPr>
      <dsp:spPr>
        <a:xfrm>
          <a:off x="0" y="3000313"/>
          <a:ext cx="6513603" cy="2237625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Please appoint or elect a chair, a note taker, a timekeeper, and a presenter. </a:t>
          </a:r>
        </a:p>
      </dsp:txBody>
      <dsp:txXfrm>
        <a:off x="109232" y="3109545"/>
        <a:ext cx="6295139" cy="20191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7890D5-EDC7-4477-97BA-E201AD98FCDB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21529-708D-4B90-B60A-316CE18B79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215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4B2F18-FA25-4E19-AD6D-74EF8357EE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C2D60-4FED-4C4F-85CC-0209A351C5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DDFC0-7D59-4442-89A1-127F6B282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7B408-8E11-4034-A276-E86B1A4E2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DAB89-933B-4FBC-8215-9D424ED14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6066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2759E-2DAC-4B4A-AD71-7F9ED2C15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A736B7-0F3B-4EFA-88EE-BBF3630C1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A4BD9-702A-44D2-88EE-CB953EDD6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5D3C2-6F18-4804-9423-BD84527AB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AC912-8A28-4BE6-B507-B93B4268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236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B0A899-63FF-43D5-8C92-F1EEEF3FEF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7C1CC0-2422-430E-9132-911504C19E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C2153-39B7-461C-854F-63692C70B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7C4F6-3495-41E5-A2A3-4FC656A74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C32E8A-C509-4E76-992C-B7B253D94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847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34484-74A8-4C72-904A-828396C70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CAB82-E746-4B68-BADE-90508A1E27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E01B4-6955-47FF-9A06-487856D1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9B508C-8349-4AD8-A174-68359B369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1055F-0439-476B-A8CF-618E0F8B0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337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713FD-3362-43E3-9EA2-2F40577EB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657B59-10D7-49F3-A8A9-36FD8472F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52270-F743-4B29-B387-90ECF211F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E0E1F6-A262-4C7E-920F-07E818808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33345-8F2E-42C3-9433-9C34A8CD8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622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53E55-42CE-4A99-B513-332E7290D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09C43-5786-4A57-9C55-4B2D4E252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905BA1-DE37-4285-ACFA-3DBD1B041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1F37B9-52AA-4DD9-B6CD-ED1B0226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B317B-732A-4F00-BA6F-299EECF47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220CD-1256-4BFA-9146-BE5AEFC14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584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EBAE5-ED3E-4C05-8C28-A578D828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C5BC24-66ED-49E3-B769-C6A0F92E4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5ABAA5-4251-466F-A6A0-CF9BE47A04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D942-68A7-4C39-8479-CD917F10BA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B23CE-0C66-4786-B6A2-F0BEF398D6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154B64-6C9C-4A5E-ACFB-E51E52476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8F971B-C27B-4FB0-9299-5526499FF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EA4CC6-868B-402C-9293-5CA8B8BC7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6044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A2B09-91FC-4DF9-A514-E55323989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9D5E19-5BD0-4528-9677-F6CDDC959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249126-1071-4B6B-ACC8-551970FA6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F3D08E-5BE9-45EA-B829-189A967A0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749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5FF1DA0-5F59-4B72-AAC1-327A7A580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97515C-F05E-4931-BB45-407C969BC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CB0F13-90FE-4C3F-808A-61D709E5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879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03E77-791B-4A0E-A1C2-F72DF1376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4B3DEC-7B0E-45BE-82B0-1F645C26B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AE2AE5-79EC-49E5-A115-1944F7A95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F10FF-4106-45B5-8982-3A4A5A488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D549C-A6FC-4B4F-8B8C-A92D8E37F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70A26-5947-4937-8CF2-AD519A7D0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62852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729D5-1224-447E-B873-0C3BEE63B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9ADA0C-B14B-4A7C-A178-64D80C1CF8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9ABE2-A22F-47EE-B47D-B92448E440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27A979-A488-4F59-8444-66B5E0981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3A33F-0F3F-49F2-B4F3-4631ACE2012F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6CE81D-A940-40AA-8B38-8A1E24D8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B3115-DC22-45D0-88D4-0830BB461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2442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18B851-3522-4605-A2AB-220BF5D08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727D4-832D-41AA-B829-16B5F016A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D87BA5-211C-4623-B63E-E29EAC94AE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3A33F-0F3F-49F2-B4F3-4631ACE2012F}" type="datetimeFigureOut">
              <a:rPr lang="en-GB" smtClean="0"/>
              <a:t>09/09/2020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0DFFC-1761-45A0-87AD-66ED1493A6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7ADCC-1E05-43A8-A055-2263072E15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4E190-10F1-44CF-8CA9-66E4FCE38E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674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Castle_mountain_2003.jp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G"/><Relationship Id="rId4" Type="http://schemas.openxmlformats.org/officeDocument/2006/relationships/hyperlink" Target="https://creativecommons.org/licenses/by-sa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Castle_mountain_2003.jpg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5" Type="http://schemas.openxmlformats.org/officeDocument/2006/relationships/image" Target="../media/image1.JPG"/><Relationship Id="rId10" Type="http://schemas.openxmlformats.org/officeDocument/2006/relationships/image" Target="../media/image13.JPG"/><Relationship Id="rId4" Type="http://schemas.openxmlformats.org/officeDocument/2006/relationships/image" Target="../media/image7.JPG"/><Relationship Id="rId9" Type="http://schemas.openxmlformats.org/officeDocument/2006/relationships/image" Target="../media/image12.JPG"/><Relationship Id="rId1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2C4BFA1-2075-4901-9E24-E41D1FDD5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5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524000" y="4495800"/>
            <a:ext cx="9144000" cy="10800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800" dirty="0"/>
              <a:t>9 September 2020</a:t>
            </a:r>
            <a:br>
              <a:rPr lang="en-GB" sz="1800" dirty="0"/>
            </a:br>
            <a:r>
              <a:rPr lang="en-GB" sz="1800" dirty="0"/>
              <a:t>Copenhagen University</a:t>
            </a:r>
            <a:br>
              <a:rPr lang="en-GB" sz="1800" dirty="0"/>
            </a:br>
            <a:r>
              <a:rPr lang="en-GB" sz="1050" b="1" dirty="0"/>
              <a:t>Sunra Lambert Baj and Dea Andersen</a:t>
            </a:r>
            <a:endParaRPr lang="en-US" sz="1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53FB2EE-284F-4C87-AB3D-BBF87A9FA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12192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062182" y="2776538"/>
            <a:ext cx="9995962" cy="1381188"/>
          </a:xfrm>
        </p:spPr>
        <p:txBody>
          <a:bodyPr anchor="ctr">
            <a:normAutofit fontScale="90000"/>
          </a:bodyPr>
          <a:lstStyle/>
          <a:p>
            <a:r>
              <a:rPr lang="en-GB" sz="4400" b="1" dirty="0">
                <a:solidFill>
                  <a:srgbClr val="0070C0"/>
                </a:solidFill>
              </a:rPr>
              <a:t>Conflict sensitivity and Peacebuilding:</a:t>
            </a:r>
            <a:br>
              <a:rPr lang="en-GB" sz="4400" b="1" dirty="0">
                <a:solidFill>
                  <a:srgbClr val="0070C0"/>
                </a:solidFill>
              </a:rPr>
            </a:br>
            <a:r>
              <a:rPr lang="en-GB" sz="4400" b="1" dirty="0">
                <a:solidFill>
                  <a:srgbClr val="0070C0"/>
                </a:solidFill>
              </a:rPr>
              <a:t> From Theory to Practice!</a:t>
            </a:r>
            <a:br>
              <a:rPr lang="en-GB" sz="4400" b="1" dirty="0">
                <a:solidFill>
                  <a:srgbClr val="0070C0"/>
                </a:solidFill>
              </a:rPr>
            </a:br>
            <a:r>
              <a:rPr lang="en-GB" sz="4000" b="1" dirty="0">
                <a:solidFill>
                  <a:srgbClr val="0070C0"/>
                </a:solidFill>
              </a:rPr>
              <a:t>Part 3 – Theory in Action</a:t>
            </a:r>
            <a:endParaRPr lang="en-US" sz="3100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A890947E-5F8E-A142-A61A-19D7A0A55A46}" type="slidenum">
              <a:rPr lang="en-US">
                <a:solidFill>
                  <a:schemeClr val="tx1"/>
                </a:solidFill>
              </a:rPr>
              <a:pPr>
                <a:spcAft>
                  <a:spcPts val="600"/>
                </a:spcAft>
                <a:defRPr/>
              </a:pPr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0C83A6-F6DC-49A2-9A8E-3FB13AE59BF8}"/>
              </a:ext>
            </a:extLst>
          </p:cNvPr>
          <p:cNvSpPr txBox="1"/>
          <p:nvPr/>
        </p:nvSpPr>
        <p:spPr>
          <a:xfrm>
            <a:off x="5655379" y="1959594"/>
            <a:ext cx="3371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Part III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41EC47-ABB1-4F4F-ABAC-11D935A45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15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arge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2CC2083D-5AB3-4641-BD24-681E43937B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849" b="9565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5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09D5D4-9EF9-48C9-B492-6876EC2A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/>
              <a:t>“Although there may be many paths up a mountain, the view from the top is the same”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307D0-4D6E-46DD-8E38-AA5705830A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/>
              <a:t>Ancient Chinese proverb</a:t>
            </a:r>
          </a:p>
        </p:txBody>
      </p:sp>
      <p:cxnSp>
        <p:nvCxnSpPr>
          <p:cNvPr id="26" name="Straight Connector 12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8A091BF-9F04-4D7D-B8DB-1FE0C18B45D9}"/>
              </a:ext>
            </a:extLst>
          </p:cNvPr>
          <p:cNvSpPr txBox="1"/>
          <p:nvPr/>
        </p:nvSpPr>
        <p:spPr>
          <a:xfrm>
            <a:off x="9884957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3" tooltip="http://en.wikipedia.org/wiki/File:Castle_mountain_2003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625A8EC-4B67-4CEE-9448-4DAA0FF4D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6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0">
            <a:extLst>
              <a:ext uri="{FF2B5EF4-FFF2-40B4-BE49-F238E27FC236}">
                <a16:creationId xmlns:a16="http://schemas.microsoft.com/office/drawing/2014/main" id="{E02F3C71-C981-4614-98EA-D6C494F80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17424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C1690B-A979-4641-92AB-87248B370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6204984" cy="1344975"/>
          </a:xfrm>
        </p:spPr>
        <p:txBody>
          <a:bodyPr>
            <a:normAutofit/>
          </a:bodyPr>
          <a:lstStyle/>
          <a:p>
            <a:r>
              <a:rPr lang="en-US" sz="4000" dirty="0"/>
              <a:t>Strategy:</a:t>
            </a:r>
            <a:br>
              <a:rPr lang="en-US" sz="4000" dirty="0"/>
            </a:br>
            <a:r>
              <a:rPr lang="en-US" sz="4000" dirty="0"/>
              <a:t>Rapid Context Assessment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932D42-029E-45FB-B03A-6BCB4C8EA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6552300" cy="362691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400" dirty="0"/>
              <a:t>Team: Is it joint with another agency/institution? </a:t>
            </a:r>
          </a:p>
          <a:p>
            <a:r>
              <a:rPr lang="en-US" sz="2400" dirty="0"/>
              <a:t>Methodology: According to context (e.g. Participatory Rural Appraisal, Focus Group Discussions, Key Informant Interviews).</a:t>
            </a:r>
          </a:p>
          <a:p>
            <a:r>
              <a:rPr lang="en-US" sz="2400" dirty="0"/>
              <a:t>Equipment: Practical tried-and-tested analytical tools based on common best practice (e.g. nothing fancy. Basic and good-enough).  </a:t>
            </a:r>
          </a:p>
          <a:p>
            <a:r>
              <a:rPr lang="en-US" sz="2400" dirty="0"/>
              <a:t>Timing: Check there is no storm approaching (e.g. audits, HQ deadlines, elections, indications of  major violent conflict)</a:t>
            </a:r>
          </a:p>
          <a:p>
            <a:pPr marL="0" indent="0">
              <a:buNone/>
            </a:pPr>
            <a:endParaRPr lang="en-GB" sz="2400" dirty="0"/>
          </a:p>
        </p:txBody>
      </p:sp>
      <p:pic>
        <p:nvPicPr>
          <p:cNvPr id="10" name="Picture 9" descr="A large mountain in the background&#10;&#10;Description generated with very high confidence">
            <a:extLst>
              <a:ext uri="{FF2B5EF4-FFF2-40B4-BE49-F238E27FC236}">
                <a16:creationId xmlns:a16="http://schemas.microsoft.com/office/drawing/2014/main" id="{28839E03-79B2-4398-A29B-8A93CFEC74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849" b="9565"/>
          <a:stretch/>
        </p:blipFill>
        <p:spPr>
          <a:xfrm>
            <a:off x="7829551" y="312981"/>
            <a:ext cx="4042409" cy="2273855"/>
          </a:xfrm>
          <a:prstGeom prst="rect">
            <a:avLst/>
          </a:prstGeom>
        </p:spPr>
      </p:pic>
      <p:pic>
        <p:nvPicPr>
          <p:cNvPr id="7" name="Graphic 6" descr="Checklist">
            <a:extLst>
              <a:ext uri="{FF2B5EF4-FFF2-40B4-BE49-F238E27FC236}">
                <a16:creationId xmlns:a16="http://schemas.microsoft.com/office/drawing/2014/main" id="{B217442A-0DE2-4902-B5BC-CDD4BB0B4A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56259" y="2828925"/>
            <a:ext cx="3388994" cy="3388994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F00270-C184-4F19-A0C5-A44C8F869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03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AADBEE-BC2B-4790-9192-9EA7140AC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Practical exercise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A4CB8E-433E-439F-8BA9-CC739FDF0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26220" y="6356350"/>
            <a:ext cx="62758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03FEDADC-150A-4A6B-B72F-9450ECCCDD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  <a:defRPr/>
              </a:pPr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6952F42E-930F-45A7-9102-94AB3D5FC0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1533028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65A1A25-7FE0-4AFF-8B74-4AEFF7AC38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945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515D20E-1AB7-4E74-9236-2B72B63D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228FBE-7EBA-44CD-BD72-467FCA51C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28" y="1336329"/>
            <a:ext cx="3892732" cy="4382588"/>
          </a:xfrm>
        </p:spPr>
        <p:txBody>
          <a:bodyPr anchor="ctr">
            <a:normAutofit/>
          </a:bodyPr>
          <a:lstStyle/>
          <a:p>
            <a:r>
              <a:rPr lang="en-GB" sz="5400" dirty="0"/>
              <a:t>Rapid Conflict Sensitive Analysis- Practice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63461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982976"/>
            <a:ext cx="6009366" cy="51206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58141-6660-4F41-9896-BBDE1B44A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1" y="1336329"/>
            <a:ext cx="5260848" cy="4382588"/>
          </a:xfrm>
        </p:spPr>
        <p:txBody>
          <a:bodyPr anchor="ctr">
            <a:normAutofit/>
          </a:bodyPr>
          <a:lstStyle/>
          <a:p>
            <a:r>
              <a:rPr lang="en-GB" dirty="0"/>
              <a:t>In your groups you are going to go through the three steps of conflict sensitivity based on Tiko.</a:t>
            </a:r>
          </a:p>
          <a:p>
            <a:r>
              <a:rPr lang="en-GB" dirty="0"/>
              <a:t>You will document your findings in bullet points on the flip chart paper</a:t>
            </a:r>
          </a:p>
          <a:p>
            <a:r>
              <a:rPr lang="en-GB" dirty="0"/>
              <a:t>After you have completed your analysis you will present your findings.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397652-D9D4-46FF-8423-A0F282204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4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4C74C1C-EF2E-40CF-A712-656E694E6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464369-70FA-42AF-948F-80664CA7B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146816"/>
          </a:xfrm>
          <a:prstGeom prst="rect">
            <a:avLst/>
          </a:prstGeom>
          <a:solidFill>
            <a:schemeClr val="bg1">
              <a:lumMod val="85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347F52-1372-4D09-BBEB-0F7997BB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83" y="349664"/>
            <a:ext cx="5845571" cy="1638377"/>
          </a:xfrm>
        </p:spPr>
        <p:txBody>
          <a:bodyPr anchor="b">
            <a:normAutofit/>
          </a:bodyPr>
          <a:lstStyle/>
          <a:p>
            <a:r>
              <a:rPr lang="en-GB" sz="4800"/>
              <a:t>Structure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48176E-454C-437C-B0FC-9B82FCF3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06441" y="6131892"/>
            <a:ext cx="524256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6604B49-AD5C-4590-B051-06C8222E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998176" y="277912"/>
            <a:ext cx="524256" cy="118633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C552A98-EF7D-4D42-AB69-066B786AB5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5" y="399675"/>
            <a:ext cx="4647368" cy="5809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Stopwatch">
            <a:extLst>
              <a:ext uri="{FF2B5EF4-FFF2-40B4-BE49-F238E27FC236}">
                <a16:creationId xmlns:a16="http://schemas.microsoft.com/office/drawing/2014/main" id="{EA16E354-1CDE-4EF8-A81A-F0A648200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5110" y="1186882"/>
            <a:ext cx="4235516" cy="423551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341F3-535B-4EFD-B77C-6240FADC4E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6262" y="2620641"/>
            <a:ext cx="5837750" cy="3023702"/>
          </a:xfrm>
        </p:spPr>
        <p:txBody>
          <a:bodyPr anchor="ctr">
            <a:noAutofit/>
          </a:bodyPr>
          <a:lstStyle/>
          <a:p>
            <a:r>
              <a:rPr lang="en-GB" sz="2400" dirty="0"/>
              <a:t>Understanding the Context- </a:t>
            </a:r>
            <a:r>
              <a:rPr lang="en-GB" sz="2400" b="1" dirty="0">
                <a:solidFill>
                  <a:srgbClr val="FF0000"/>
                </a:solidFill>
              </a:rPr>
              <a:t>15 minutes</a:t>
            </a:r>
          </a:p>
          <a:p>
            <a:r>
              <a:rPr lang="en-GB" sz="2400" dirty="0"/>
              <a:t>Understanding the two way interaction between Tiko and GoodAid – </a:t>
            </a:r>
            <a:r>
              <a:rPr lang="en-GB" sz="2400" b="1" dirty="0">
                <a:solidFill>
                  <a:srgbClr val="FF0000"/>
                </a:solidFill>
              </a:rPr>
              <a:t>15 minutes</a:t>
            </a:r>
          </a:p>
          <a:p>
            <a:r>
              <a:rPr lang="en-GB" sz="2400" dirty="0"/>
              <a:t>Act to minimise negative impact &amp; maximise positive impact. Recommendations – </a:t>
            </a:r>
            <a:r>
              <a:rPr lang="en-GB" sz="2400" b="1" dirty="0">
                <a:solidFill>
                  <a:srgbClr val="FF0000"/>
                </a:solidFill>
              </a:rPr>
              <a:t>15 minutes</a:t>
            </a:r>
          </a:p>
          <a:p>
            <a:r>
              <a:rPr lang="en-GB" sz="2400" dirty="0"/>
              <a:t>Presentations- </a:t>
            </a:r>
            <a:r>
              <a:rPr lang="en-GB" sz="2400" b="1" dirty="0">
                <a:solidFill>
                  <a:srgbClr val="FF0000"/>
                </a:solidFill>
              </a:rPr>
              <a:t>8 minutes.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CBA096F-34F6-4DF0-8C4A-4180D9F62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0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16">
            <a:extLst>
              <a:ext uri="{FF2B5EF4-FFF2-40B4-BE49-F238E27FC236}">
                <a16:creationId xmlns:a16="http://schemas.microsoft.com/office/drawing/2014/main" id="{9A297797-5C89-4791-8204-AB071FA1FB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8ED556-A043-48FA-A42C-ED59B76FF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804064" cy="5571065"/>
          </a:xfrm>
        </p:spPr>
        <p:txBody>
          <a:bodyPr>
            <a:normAutofit/>
          </a:bodyPr>
          <a:lstStyle/>
          <a:p>
            <a:r>
              <a:rPr lang="en-GB" sz="3600" dirty="0"/>
              <a:t>Understanding the Context</a:t>
            </a:r>
            <a:br>
              <a:rPr lang="en-GB" sz="3600" dirty="0"/>
            </a:br>
            <a:r>
              <a:rPr lang="en-GB" sz="3600" b="1" dirty="0">
                <a:solidFill>
                  <a:srgbClr val="FF0000"/>
                </a:solidFill>
              </a:rPr>
              <a:t>15 minutes</a:t>
            </a:r>
          </a:p>
        </p:txBody>
      </p:sp>
      <p:sp>
        <p:nvSpPr>
          <p:cNvPr id="50" name="Freeform: Shape 18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15188" y="-231223"/>
            <a:ext cx="1409491" cy="1876653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1" name="Rectangle 20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01285" y="1282788"/>
            <a:ext cx="485578" cy="48557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B84D65-E020-4319-8719-346814BF2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0" y="643467"/>
            <a:ext cx="6747931" cy="557106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/>
              <a:t>In your groups consider the following:</a:t>
            </a:r>
          </a:p>
          <a:p>
            <a:r>
              <a:rPr lang="en-GB" b="1" dirty="0"/>
              <a:t>Factors </a:t>
            </a:r>
            <a:endParaRPr lang="en-GB" b="1" dirty="0">
              <a:cs typeface="Calibri"/>
            </a:endParaRPr>
          </a:p>
          <a:p>
            <a:pPr lvl="1"/>
            <a:r>
              <a:rPr lang="en-GB" sz="2800" dirty="0"/>
              <a:t>What are the </a:t>
            </a:r>
            <a:r>
              <a:rPr lang="en-GB" sz="2800" dirty="0">
                <a:ea typeface="+mn-lt"/>
                <a:cs typeface="+mn-lt"/>
              </a:rPr>
              <a:t>(</a:t>
            </a:r>
            <a:r>
              <a:rPr lang="en-GB" sz="2800" dirty="0"/>
              <a:t>political, economic, social, safety) situations</a:t>
            </a:r>
            <a:r>
              <a:rPr lang="en-GB" sz="2800" dirty="0">
                <a:ea typeface="+mn-lt"/>
                <a:cs typeface="+mn-lt"/>
              </a:rPr>
              <a:t> </a:t>
            </a:r>
            <a:r>
              <a:rPr lang="en-GB" sz="2800" dirty="0"/>
              <a:t>in Tiko? Why?</a:t>
            </a:r>
            <a:endParaRPr lang="en-GB" sz="2800" dirty="0">
              <a:cs typeface="Calibri"/>
            </a:endParaRPr>
          </a:p>
          <a:p>
            <a:r>
              <a:rPr lang="en-GB" b="1" dirty="0"/>
              <a:t>Actors</a:t>
            </a:r>
            <a:endParaRPr lang="en-GB" b="1" dirty="0">
              <a:cs typeface="Calibri"/>
            </a:endParaRPr>
          </a:p>
          <a:p>
            <a:pPr lvl="1"/>
            <a:r>
              <a:rPr lang="en-GB" sz="2800" dirty="0"/>
              <a:t>Who are the main actors/stakeholders in Tiko with the most influence? Why are they influential? </a:t>
            </a:r>
          </a:p>
          <a:p>
            <a:r>
              <a:rPr lang="en-GB" b="1" dirty="0"/>
              <a:t>Trends</a:t>
            </a:r>
            <a:endParaRPr lang="en-GB" b="1" dirty="0">
              <a:cs typeface="Calibri"/>
            </a:endParaRPr>
          </a:p>
          <a:p>
            <a:pPr lvl="1"/>
            <a:r>
              <a:rPr lang="en-GB" sz="2800" dirty="0"/>
              <a:t>Is the overall situation in Tiko getting worse, is it the same, or is it improving? Why? </a:t>
            </a:r>
          </a:p>
          <a:p>
            <a:endParaRPr lang="en-GB" sz="2000" dirty="0"/>
          </a:p>
          <a:p>
            <a:endParaRPr lang="en-GB" sz="2000" dirty="0"/>
          </a:p>
        </p:txBody>
      </p:sp>
      <p:sp>
        <p:nvSpPr>
          <p:cNvPr id="52" name="Rectangle 22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80943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Isosceles Triangle 24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3444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4226F1-9987-49B1-B174-5322F7823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6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4E1843-7C13-4FE4-84CD-6BB6F9EB7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1698171"/>
            <a:ext cx="3962061" cy="4516360"/>
          </a:xfrm>
        </p:spPr>
        <p:txBody>
          <a:bodyPr anchor="t">
            <a:normAutofit/>
          </a:bodyPr>
          <a:lstStyle/>
          <a:p>
            <a:r>
              <a:rPr lang="en-GB" sz="3600" dirty="0"/>
              <a:t>Understanding the two way interaction between the Tiko and GoodAid’s activities – </a:t>
            </a:r>
            <a:br>
              <a:rPr lang="en-GB" sz="3600" dirty="0"/>
            </a:br>
            <a:r>
              <a:rPr lang="en-GB" sz="3600" b="1" dirty="0">
                <a:solidFill>
                  <a:srgbClr val="FF0000"/>
                </a:solidFill>
              </a:rPr>
              <a:t>8 minutes</a:t>
            </a:r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20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22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Rectangle 24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EF6BCE-E3E2-480A-906B-5B473752A0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70020" y="397566"/>
            <a:ext cx="6478513" cy="58169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In your groups observe the interaction between the context and the intervention:</a:t>
            </a:r>
          </a:p>
          <a:p>
            <a:pPr lvl="1"/>
            <a:r>
              <a:rPr lang="en-GB" sz="2800" dirty="0"/>
              <a:t>What opportunities can you identify? Why would you say they are opportunities? </a:t>
            </a:r>
          </a:p>
          <a:p>
            <a:pPr lvl="1"/>
            <a:r>
              <a:rPr lang="en-GB" sz="2800" dirty="0"/>
              <a:t>What flags would you raise and why? </a:t>
            </a:r>
          </a:p>
          <a:p>
            <a:pPr lvl="1"/>
            <a:r>
              <a:rPr lang="en-GB" sz="2800" dirty="0"/>
              <a:t>Refrain from proposing solutions. Focus instead on identifying potential threats (that may cause harm to people, context, or </a:t>
            </a:r>
            <a:r>
              <a:rPr lang="en-GB" sz="2800" dirty="0" err="1"/>
              <a:t>Goodaid</a:t>
            </a:r>
            <a:r>
              <a:rPr lang="en-GB" sz="2800" dirty="0"/>
              <a:t>) and opportunities (that can maximise positive impact and contribute to peace if possible). </a:t>
            </a:r>
          </a:p>
          <a:p>
            <a:pPr marL="457200" lvl="1" indent="0">
              <a:buNone/>
            </a:pPr>
            <a:r>
              <a:rPr lang="en-GB" dirty="0"/>
              <a:t>Bullet point your findings on the flipchart.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6961AD13-B7F7-4EFB-8C21-2AA154A17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034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12FB12AE-71D1-47FD-9AC3-EE2C07424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1DF419-CAD1-4904-AA71-AE17E79C6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21792"/>
            <a:ext cx="4989890" cy="5413248"/>
          </a:xfrm>
        </p:spPr>
        <p:txBody>
          <a:bodyPr>
            <a:normAutofit/>
          </a:bodyPr>
          <a:lstStyle/>
          <a:p>
            <a:r>
              <a:rPr lang="en-GB" sz="3600" dirty="0"/>
              <a:t>Act to minimise negative impact &amp; maximise positive impact- </a:t>
            </a:r>
            <a:r>
              <a:rPr lang="en-GB" sz="3600" b="1" dirty="0"/>
              <a:t>Recommendations</a:t>
            </a:r>
            <a:br>
              <a:rPr lang="en-GB" sz="3600" dirty="0"/>
            </a:br>
            <a:r>
              <a:rPr lang="en-GB" sz="3600" b="1" dirty="0">
                <a:solidFill>
                  <a:srgbClr val="FF0000"/>
                </a:solidFill>
              </a:rPr>
              <a:t>8 minutes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4853C7E-3CBA-4464-865F-6044D94B1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338487" y="2994212"/>
            <a:ext cx="1345385" cy="668410"/>
          </a:xfrm>
          <a:custGeom>
            <a:avLst/>
            <a:gdLst>
              <a:gd name="connsiteX0" fmla="*/ 0 w 1345385"/>
              <a:gd name="connsiteY0" fmla="*/ 668410 h 668410"/>
              <a:gd name="connsiteX1" fmla="*/ 672692 w 1345385"/>
              <a:gd name="connsiteY1" fmla="*/ 0 h 668410"/>
              <a:gd name="connsiteX2" fmla="*/ 1345385 w 1345385"/>
              <a:gd name="connsiteY2" fmla="*/ 668410 h 6684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45385" h="668410">
                <a:moveTo>
                  <a:pt x="0" y="668410"/>
                </a:moveTo>
                <a:lnTo>
                  <a:pt x="672692" y="0"/>
                </a:lnTo>
                <a:lnTo>
                  <a:pt x="1345385" y="668410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EFEC59-B929-4851-9DEF-9106F27979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3480" y="2760304"/>
            <a:ext cx="418137" cy="41813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C132392-D5FF-4588-8FA1-5BAD77BF64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508836" y="4124955"/>
            <a:ext cx="635336" cy="63533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7EAC045-695C-4E73-9B7C-AFD6FB22D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36522" y="4621062"/>
            <a:ext cx="224347" cy="224347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404A7A3A-BEAE-4BC6-A163-5D0E5F8C4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8100000">
            <a:off x="10175676" y="5597890"/>
            <a:ext cx="2982940" cy="1481975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2ED3B7D-405D-4DFA-8608-B6DE746718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1046240" y="5280494"/>
            <a:ext cx="841505" cy="841505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77A756-1B8B-4936-8558-B1382FAAF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43466"/>
            <a:ext cx="5452532" cy="5571065"/>
          </a:xfrm>
          <a:noFill/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400" dirty="0"/>
              <a:t>In your groups consider the following:</a:t>
            </a:r>
          </a:p>
          <a:p>
            <a:r>
              <a:rPr lang="en-GB" sz="2400" dirty="0"/>
              <a:t>Review the first two steps.</a:t>
            </a:r>
          </a:p>
          <a:p>
            <a:r>
              <a:rPr lang="en-GB" sz="2400" dirty="0"/>
              <a:t>Use this information to provide recommendations to GoodAid on how to </a:t>
            </a:r>
            <a:r>
              <a:rPr lang="en-US" sz="2400" dirty="0"/>
              <a:t>adjust initiatives to avert harmful outcomes and reinforce opportunities to maximise positive impact (and where possible support peace). </a:t>
            </a:r>
          </a:p>
          <a:p>
            <a:r>
              <a:rPr lang="en-US" sz="2400" dirty="0"/>
              <a:t>Prepare to present all your findings (steps 1,2,3). Your presentation will last no longer than 8 minutes.</a:t>
            </a:r>
          </a:p>
          <a:p>
            <a:pPr marL="0" indent="0">
              <a:buNone/>
            </a:pPr>
            <a:r>
              <a:rPr lang="en-GB" sz="2400" dirty="0"/>
              <a:t>Bullet point your findings on the flipchart.</a:t>
            </a:r>
          </a:p>
          <a:p>
            <a:pPr marL="0" indent="0">
              <a:buNone/>
            </a:pPr>
            <a:endParaRPr lang="en-US" sz="2000" dirty="0"/>
          </a:p>
          <a:p>
            <a:endParaRPr lang="en-GB" sz="2000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B1BB32-C0B8-4E15-A7C0-4B00DEE1D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10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8294908-8B00-4F58-BBBA-20F71A40A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64C879-1404-4203-8E9D-CC5DE0A62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82782" y="-1386168"/>
            <a:ext cx="2424873" cy="3611191"/>
          </a:xfrm>
          <a:custGeom>
            <a:avLst/>
            <a:gdLst>
              <a:gd name="connsiteX0" fmla="*/ 0 w 2424873"/>
              <a:gd name="connsiteY0" fmla="*/ 2424874 h 3611191"/>
              <a:gd name="connsiteX1" fmla="*/ 2424873 w 2424873"/>
              <a:gd name="connsiteY1" fmla="*/ 0 h 3611191"/>
              <a:gd name="connsiteX2" fmla="*/ 2424873 w 2424873"/>
              <a:gd name="connsiteY2" fmla="*/ 3611191 h 3611191"/>
              <a:gd name="connsiteX3" fmla="*/ 1186317 w 2424873"/>
              <a:gd name="connsiteY3" fmla="*/ 3611191 h 361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24873" h="3611191">
                <a:moveTo>
                  <a:pt x="0" y="2424874"/>
                </a:moveTo>
                <a:lnTo>
                  <a:pt x="2424873" y="0"/>
                </a:lnTo>
                <a:lnTo>
                  <a:pt x="2424873" y="3611191"/>
                </a:lnTo>
                <a:lnTo>
                  <a:pt x="1186317" y="361119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4617302-4B0D-4351-A6BB-6F0930D94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571000" y="-338582"/>
            <a:ext cx="1635955" cy="1635955"/>
          </a:xfrm>
          <a:custGeom>
            <a:avLst/>
            <a:gdLst>
              <a:gd name="connsiteX0" fmla="*/ 0 w 1635955"/>
              <a:gd name="connsiteY0" fmla="*/ 957987 h 1635955"/>
              <a:gd name="connsiteX1" fmla="*/ 957987 w 1635955"/>
              <a:gd name="connsiteY1" fmla="*/ 0 h 1635955"/>
              <a:gd name="connsiteX2" fmla="*/ 1635955 w 1635955"/>
              <a:gd name="connsiteY2" fmla="*/ 0 h 1635955"/>
              <a:gd name="connsiteX3" fmla="*/ 1635955 w 1635955"/>
              <a:gd name="connsiteY3" fmla="*/ 1635955 h 1635955"/>
              <a:gd name="connsiteX4" fmla="*/ 0 w 1635955"/>
              <a:gd name="connsiteY4" fmla="*/ 1635955 h 1635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955" h="1635955">
                <a:moveTo>
                  <a:pt x="0" y="957987"/>
                </a:moveTo>
                <a:lnTo>
                  <a:pt x="957987" y="0"/>
                </a:lnTo>
                <a:lnTo>
                  <a:pt x="1635955" y="0"/>
                </a:lnTo>
                <a:lnTo>
                  <a:pt x="1635955" y="1635955"/>
                </a:lnTo>
                <a:lnTo>
                  <a:pt x="0" y="1635955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2C7802-C2E0-4218-8F89-8DD7CCD2CD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7985" y="-6588"/>
            <a:ext cx="4059393" cy="2548110"/>
          </a:xfrm>
          <a:custGeom>
            <a:avLst/>
            <a:gdLst>
              <a:gd name="connsiteX0" fmla="*/ 0 w 4059393"/>
              <a:gd name="connsiteY0" fmla="*/ 1511282 h 2548110"/>
              <a:gd name="connsiteX1" fmla="*/ 1511282 w 4059393"/>
              <a:gd name="connsiteY1" fmla="*/ 0 h 2548110"/>
              <a:gd name="connsiteX2" fmla="*/ 4059393 w 4059393"/>
              <a:gd name="connsiteY2" fmla="*/ 2548110 h 2548110"/>
              <a:gd name="connsiteX3" fmla="*/ 0 w 4059393"/>
              <a:gd name="connsiteY3" fmla="*/ 2548110 h 2548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59393" h="2548110">
                <a:moveTo>
                  <a:pt x="0" y="1511282"/>
                </a:moveTo>
                <a:lnTo>
                  <a:pt x="1511282" y="0"/>
                </a:lnTo>
                <a:lnTo>
                  <a:pt x="4059393" y="2548110"/>
                </a:lnTo>
                <a:lnTo>
                  <a:pt x="0" y="254811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6D7111A-21E5-4EE9-8A78-10E5530F0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262924" y="1465780"/>
            <a:ext cx="1185708" cy="118570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3969E80-A77B-49FC-9122-D89AFD5EE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29557" y="5198743"/>
            <a:ext cx="2444907" cy="2366116"/>
          </a:xfrm>
          <a:custGeom>
            <a:avLst/>
            <a:gdLst>
              <a:gd name="connsiteX0" fmla="*/ 0 w 2203753"/>
              <a:gd name="connsiteY0" fmla="*/ 0 h 2132734"/>
              <a:gd name="connsiteX1" fmla="*/ 2203753 w 2203753"/>
              <a:gd name="connsiteY1" fmla="*/ 0 h 2132734"/>
              <a:gd name="connsiteX2" fmla="*/ 2203753 w 2203753"/>
              <a:gd name="connsiteY2" fmla="*/ 576461 h 2132734"/>
              <a:gd name="connsiteX3" fmla="*/ 647480 w 2203753"/>
              <a:gd name="connsiteY3" fmla="*/ 2132734 h 2132734"/>
              <a:gd name="connsiteX4" fmla="*/ 0 w 2203753"/>
              <a:gd name="connsiteY4" fmla="*/ 1485255 h 2132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3753" h="2132734">
                <a:moveTo>
                  <a:pt x="0" y="0"/>
                </a:moveTo>
                <a:lnTo>
                  <a:pt x="2203753" y="0"/>
                </a:lnTo>
                <a:lnTo>
                  <a:pt x="2203753" y="576461"/>
                </a:lnTo>
                <a:lnTo>
                  <a:pt x="647480" y="2132734"/>
                </a:lnTo>
                <a:lnTo>
                  <a:pt x="0" y="1485255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849CA57-76BD-4CF2-80BA-D7A46A01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769787" y="5439893"/>
            <a:ext cx="928467" cy="928467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5E9085E-E730-4768-83D4-6CB7E9897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401311" y="734311"/>
            <a:ext cx="5389379" cy="5389379"/>
          </a:xfrm>
          <a:custGeom>
            <a:avLst/>
            <a:gdLst>
              <a:gd name="connsiteX0" fmla="*/ 0 w 5389379"/>
              <a:gd name="connsiteY0" fmla="*/ 540040 h 5389379"/>
              <a:gd name="connsiteX1" fmla="*/ 540040 w 5389379"/>
              <a:gd name="connsiteY1" fmla="*/ 0 h 5389379"/>
              <a:gd name="connsiteX2" fmla="*/ 5389379 w 5389379"/>
              <a:gd name="connsiteY2" fmla="*/ 0 h 5389379"/>
              <a:gd name="connsiteX3" fmla="*/ 5389379 w 5389379"/>
              <a:gd name="connsiteY3" fmla="*/ 4838655 h 5389379"/>
              <a:gd name="connsiteX4" fmla="*/ 4838655 w 5389379"/>
              <a:gd name="connsiteY4" fmla="*/ 5389379 h 5389379"/>
              <a:gd name="connsiteX5" fmla="*/ 0 w 5389379"/>
              <a:gd name="connsiteY5" fmla="*/ 5389379 h 5389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9379" h="5389379">
                <a:moveTo>
                  <a:pt x="0" y="540040"/>
                </a:moveTo>
                <a:lnTo>
                  <a:pt x="540040" y="0"/>
                </a:lnTo>
                <a:lnTo>
                  <a:pt x="5389379" y="0"/>
                </a:lnTo>
                <a:lnTo>
                  <a:pt x="5389379" y="4838655"/>
                </a:lnTo>
                <a:lnTo>
                  <a:pt x="4838655" y="5389379"/>
                </a:lnTo>
                <a:lnTo>
                  <a:pt x="0" y="53893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73272FE-A474-4CAE-8CA2-BCC8B476C3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00283" y="33283"/>
            <a:ext cx="6791435" cy="6791435"/>
          </a:xfrm>
          <a:custGeom>
            <a:avLst/>
            <a:gdLst>
              <a:gd name="connsiteX0" fmla="*/ 1860938 w 6791435"/>
              <a:gd name="connsiteY0" fmla="*/ 81158 h 6791435"/>
              <a:gd name="connsiteX1" fmla="*/ 1942096 w 6791435"/>
              <a:gd name="connsiteY1" fmla="*/ 0 h 6791435"/>
              <a:gd name="connsiteX2" fmla="*/ 6791435 w 6791435"/>
              <a:gd name="connsiteY2" fmla="*/ 0 h 6791435"/>
              <a:gd name="connsiteX3" fmla="*/ 6791435 w 6791435"/>
              <a:gd name="connsiteY3" fmla="*/ 4838655 h 6791435"/>
              <a:gd name="connsiteX4" fmla="*/ 6710277 w 6791435"/>
              <a:gd name="connsiteY4" fmla="*/ 4919813 h 6791435"/>
              <a:gd name="connsiteX5" fmla="*/ 6710277 w 6791435"/>
              <a:gd name="connsiteY5" fmla="*/ 81158 h 6791435"/>
              <a:gd name="connsiteX6" fmla="*/ 0 w 6791435"/>
              <a:gd name="connsiteY6" fmla="*/ 1942096 h 6791435"/>
              <a:gd name="connsiteX7" fmla="*/ 81158 w 6791435"/>
              <a:gd name="connsiteY7" fmla="*/ 1860938 h 6791435"/>
              <a:gd name="connsiteX8" fmla="*/ 81158 w 6791435"/>
              <a:gd name="connsiteY8" fmla="*/ 6710277 h 6791435"/>
              <a:gd name="connsiteX9" fmla="*/ 4919813 w 6791435"/>
              <a:gd name="connsiteY9" fmla="*/ 6710277 h 6791435"/>
              <a:gd name="connsiteX10" fmla="*/ 4838655 w 6791435"/>
              <a:gd name="connsiteY10" fmla="*/ 6791435 h 6791435"/>
              <a:gd name="connsiteX11" fmla="*/ 0 w 6791435"/>
              <a:gd name="connsiteY11" fmla="*/ 6791435 h 679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91435" h="6791435">
                <a:moveTo>
                  <a:pt x="1860938" y="81158"/>
                </a:moveTo>
                <a:lnTo>
                  <a:pt x="1942096" y="0"/>
                </a:lnTo>
                <a:lnTo>
                  <a:pt x="6791435" y="0"/>
                </a:lnTo>
                <a:lnTo>
                  <a:pt x="6791435" y="4838655"/>
                </a:lnTo>
                <a:lnTo>
                  <a:pt x="6710277" y="4919813"/>
                </a:lnTo>
                <a:lnTo>
                  <a:pt x="6710277" y="81158"/>
                </a:lnTo>
                <a:close/>
                <a:moveTo>
                  <a:pt x="0" y="1942096"/>
                </a:moveTo>
                <a:lnTo>
                  <a:pt x="81158" y="1860938"/>
                </a:lnTo>
                <a:lnTo>
                  <a:pt x="81158" y="6710277"/>
                </a:lnTo>
                <a:lnTo>
                  <a:pt x="4919813" y="6710277"/>
                </a:lnTo>
                <a:lnTo>
                  <a:pt x="4838655" y="6791435"/>
                </a:lnTo>
                <a:lnTo>
                  <a:pt x="0" y="6791435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2F481-BD42-45D7-A0F8-B0BD89477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4922" y="3965713"/>
            <a:ext cx="4157597" cy="1695061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kern="1200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You now have </a:t>
            </a:r>
            <a:r>
              <a:rPr lang="en-US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8 minutes </a:t>
            </a:r>
            <a:r>
              <a:rPr lang="en-US" kern="1200" dirty="0">
                <a:solidFill>
                  <a:srgbClr val="080808"/>
                </a:solidFill>
                <a:latin typeface="+mn-lt"/>
                <a:ea typeface="+mn-ea"/>
                <a:cs typeface="+mn-cs"/>
              </a:rPr>
              <a:t>to present your findings to another group.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0EF005-B214-4144-A7F9-815B6ED88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4642" y="2164775"/>
            <a:ext cx="5782716" cy="2150719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Presentations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07981EA-05A6-437C-88D7-B377B92B03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629823" y="5457591"/>
            <a:ext cx="2231794" cy="2568811"/>
          </a:xfrm>
          <a:custGeom>
            <a:avLst/>
            <a:gdLst>
              <a:gd name="connsiteX0" fmla="*/ 0 w 2940086"/>
              <a:gd name="connsiteY0" fmla="*/ 0 h 3384061"/>
              <a:gd name="connsiteX1" fmla="*/ 2496112 w 2940086"/>
              <a:gd name="connsiteY1" fmla="*/ 0 h 3384061"/>
              <a:gd name="connsiteX2" fmla="*/ 2940086 w 2940086"/>
              <a:gd name="connsiteY2" fmla="*/ 443975 h 3384061"/>
              <a:gd name="connsiteX3" fmla="*/ 0 w 2940086"/>
              <a:gd name="connsiteY3" fmla="*/ 3384061 h 338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40086" h="3384061">
                <a:moveTo>
                  <a:pt x="0" y="0"/>
                </a:moveTo>
                <a:lnTo>
                  <a:pt x="2496112" y="0"/>
                </a:lnTo>
                <a:lnTo>
                  <a:pt x="2940086" y="443975"/>
                </a:lnTo>
                <a:lnTo>
                  <a:pt x="0" y="3384061"/>
                </a:lnTo>
                <a:close/>
              </a:path>
            </a:pathLst>
          </a:cu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5E3C750-986E-4769-B1AE-49289FBE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720059" y="5243545"/>
            <a:ext cx="959985" cy="959985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C6362AC-CC70-4B1F-AC30-3E94D6123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042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7D4867-5BA7-4462-B2F6-A23F4A622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8" y="623392"/>
            <a:ext cx="3363974" cy="1607060"/>
          </a:xfrm>
          <a:noFill/>
          <a:ln w="19050">
            <a:solidFill>
              <a:schemeClr val="tx1"/>
            </a:solidFill>
          </a:ln>
        </p:spPr>
        <p:txBody>
          <a:bodyPr wrap="square" anchor="ctr">
            <a:normAutofit/>
          </a:bodyPr>
          <a:lstStyle/>
          <a:p>
            <a:pPr algn="ctr"/>
            <a:r>
              <a:rPr lang="en-US" sz="2800"/>
              <a:t>Step 1 Understanding the context</a:t>
            </a:r>
            <a:br>
              <a:rPr lang="en-US" sz="2800"/>
            </a:br>
            <a:r>
              <a:rPr lang="en-US" sz="2800"/>
              <a:t> - Mapping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3468" y="2638043"/>
            <a:ext cx="3363974" cy="3415623"/>
          </a:xfrm>
        </p:spPr>
        <p:txBody>
          <a:bodyPr>
            <a:normAutofit/>
          </a:bodyPr>
          <a:lstStyle/>
          <a:p>
            <a:r>
              <a:rPr lang="en-US" sz="2000"/>
              <a:t>In your groups. Please map out Tiko. </a:t>
            </a:r>
          </a:p>
          <a:p>
            <a:r>
              <a:rPr lang="en-US" sz="2000"/>
              <a:t>Place any important information such as landmarks, roads, borders, conflict areas.</a:t>
            </a:r>
          </a:p>
          <a:p>
            <a:r>
              <a:rPr lang="en-US" sz="2000"/>
              <a:t>Use the key as a guide.</a:t>
            </a:r>
          </a:p>
          <a:p>
            <a:pPr marL="0" indent="0">
              <a:buNone/>
            </a:pPr>
            <a:endParaRPr lang="en-US" sz="20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106" y="643467"/>
            <a:ext cx="2962082" cy="541019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A890947E-5F8E-A142-A61A-19D7A0A55A46}" type="slidenum">
              <a:rPr lang="en-US" smtClean="0"/>
              <a:pPr>
                <a:spcAft>
                  <a:spcPts val="600"/>
                </a:spcAft>
                <a:defRPr/>
              </a:pPr>
              <a:t>19</a:t>
            </a:fld>
            <a:endParaRPr lang="en-US"/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23C51D1-E6A3-4765-8208-1F3F9E069D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22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8D3D-7FDB-415D-9B95-6C06FAD38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0080"/>
            <a:ext cx="2798064" cy="2304288"/>
          </a:xfrm>
        </p:spPr>
        <p:txBody>
          <a:bodyPr anchor="b">
            <a:normAutofit/>
          </a:bodyPr>
          <a:lstStyle/>
          <a:p>
            <a:r>
              <a:rPr lang="en-GB" sz="3100" dirty="0"/>
              <a:t>Example of 3-day training on Conflict Sensitivity Analysis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B5A25E-776D-4139-A35D-F235C91CE7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36392"/>
            <a:ext cx="2770632" cy="3081528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pic>
        <p:nvPicPr>
          <p:cNvPr id="4" name="Photo Slideshow Juba">
            <a:hlinkClick r:id="" action="ppaction://media"/>
            <a:extLst>
              <a:ext uri="{FF2B5EF4-FFF2-40B4-BE49-F238E27FC236}">
                <a16:creationId xmlns:a16="http://schemas.microsoft.com/office/drawing/2014/main" id="{98AF6E38-442A-4781-A8B8-2971D9FACF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76344" y="1389602"/>
            <a:ext cx="7251192" cy="4078795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6F290DB-83E4-4F15-861A-B768656A90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16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CE9A9-2331-41D3-A316-3536B413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0696" y="629267"/>
            <a:ext cx="3140008" cy="1622321"/>
          </a:xfrm>
        </p:spPr>
        <p:txBody>
          <a:bodyPr>
            <a:normAutofit/>
          </a:bodyPr>
          <a:lstStyle/>
          <a:p>
            <a:r>
              <a:rPr lang="en-GB" dirty="0"/>
              <a:t>Online</a:t>
            </a:r>
            <a:r>
              <a:rPr lang="en-GB" sz="3700" dirty="0"/>
              <a:t> access</a:t>
            </a:r>
            <a:endParaRPr lang="en-DK" sz="3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1B01F-31F5-40D4-AC08-8D852C746E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1160" y="1962151"/>
            <a:ext cx="3342133" cy="40900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700" dirty="0"/>
              <a:t>Please register on the FABO site</a:t>
            </a:r>
          </a:p>
          <a:p>
            <a:pPr marL="0" indent="0">
              <a:buNone/>
            </a:pPr>
            <a:r>
              <a:rPr lang="en-GB" sz="1700" b="1" u="sng" dirty="0">
                <a:solidFill>
                  <a:schemeClr val="accent1">
                    <a:lumMod val="75000"/>
                  </a:schemeClr>
                </a:solidFill>
              </a:rPr>
              <a:t>http://www.Fabo.org/course/conflictsensitivity_copenhagen</a:t>
            </a:r>
          </a:p>
          <a:p>
            <a:pPr marL="0" indent="0">
              <a:buNone/>
            </a:pPr>
            <a:r>
              <a:rPr lang="en-GB" sz="1700" dirty="0"/>
              <a:t>On PC/Mac or download </a:t>
            </a:r>
            <a:r>
              <a:rPr lang="en-GB" sz="1700" b="1" dirty="0">
                <a:solidFill>
                  <a:schemeClr val="accent1">
                    <a:lumMod val="75000"/>
                  </a:schemeClr>
                </a:solidFill>
              </a:rPr>
              <a:t>IOS </a:t>
            </a:r>
            <a:r>
              <a:rPr lang="en-GB" sz="1700" dirty="0"/>
              <a:t>/</a:t>
            </a:r>
            <a:r>
              <a:rPr lang="en-GB" sz="1700" b="1" dirty="0">
                <a:solidFill>
                  <a:schemeClr val="accent1">
                    <a:lumMod val="75000"/>
                  </a:schemeClr>
                </a:solidFill>
              </a:rPr>
              <a:t>Android apps</a:t>
            </a:r>
          </a:p>
          <a:p>
            <a:r>
              <a:rPr lang="en-US" sz="1700" dirty="0"/>
              <a:t>Feedback Form also available </a:t>
            </a:r>
            <a:endParaRPr lang="en-GB" sz="1700" dirty="0"/>
          </a:p>
          <a:p>
            <a:r>
              <a:rPr lang="en-GB" sz="1700" dirty="0"/>
              <a:t>All lecture material is available online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8CFF13-F1D4-4004-A4BB-1C1DAFDC9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239" y="1320522"/>
            <a:ext cx="4211126" cy="4063736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4690E9-0923-41E6-B7EA-08CB733EB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03FEDADC-150A-4A6B-B72F-9450ECCCDD9C}" type="slidenum">
              <a:rPr lang="en-US">
                <a:solidFill>
                  <a:srgbClr val="303030"/>
                </a:solidFill>
              </a:rPr>
              <a:pPr>
                <a:spcAft>
                  <a:spcPts val="600"/>
                </a:spcAft>
                <a:defRPr/>
              </a:pPr>
              <a:t>20</a:t>
            </a:fld>
            <a:endParaRPr lang="en-US">
              <a:solidFill>
                <a:srgbClr val="303030"/>
              </a:solidFill>
            </a:endParaRP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EAAF37-08E1-4E61-AF06-FC4EAFFD9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04611">
            <a:off x="8702790" y="3571497"/>
            <a:ext cx="1101963" cy="19314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DDCC9824-5907-4CE5-B3FB-EA69ED5AB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71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8">
            <a:extLst>
              <a:ext uri="{FF2B5EF4-FFF2-40B4-BE49-F238E27FC236}">
                <a16:creationId xmlns:a16="http://schemas.microsoft.com/office/drawing/2014/main" id="{D278ADA9-6383-4BDD-80D2-8899A40268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0">
            <a:extLst>
              <a:ext uri="{FF2B5EF4-FFF2-40B4-BE49-F238E27FC236}">
                <a16:creationId xmlns:a16="http://schemas.microsoft.com/office/drawing/2014/main" id="{484B7147-B0F6-40ED-B5A2-FF72BC819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B36D2DE0-0628-4A9A-A59D-7BA8B5EB3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14">
            <a:extLst>
              <a:ext uri="{FF2B5EF4-FFF2-40B4-BE49-F238E27FC236}">
                <a16:creationId xmlns:a16="http://schemas.microsoft.com/office/drawing/2014/main" id="{48E405C9-94BE-41DA-928C-DEC9A8550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9D4ED5-24C3-4F52-A3A0-34BB01C442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15031" y="1380754"/>
            <a:ext cx="5561938" cy="2513516"/>
          </a:xfrm>
        </p:spPr>
        <p:txBody>
          <a:bodyPr>
            <a:normAutofit/>
          </a:bodyPr>
          <a:lstStyle/>
          <a:p>
            <a:r>
              <a:rPr lang="en-GB"/>
              <a:t>Questions and Answers</a:t>
            </a:r>
            <a:endParaRPr lang="en-GB" dirty="0"/>
          </a:p>
        </p:txBody>
      </p:sp>
      <p:sp>
        <p:nvSpPr>
          <p:cNvPr id="31" name="Arc 16">
            <a:extLst>
              <a:ext uri="{FF2B5EF4-FFF2-40B4-BE49-F238E27FC236}">
                <a16:creationId xmlns:a16="http://schemas.microsoft.com/office/drawing/2014/main" id="{D2091A72-D5BB-42AC-8FD3-F7747D908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9222429" flipV="1">
            <a:off x="2494119" y="6170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18">
            <a:extLst>
              <a:ext uri="{FF2B5EF4-FFF2-40B4-BE49-F238E27FC236}">
                <a16:creationId xmlns:a16="http://schemas.microsoft.com/office/drawing/2014/main" id="{6ED12BFC-A737-46AF-8411-481112D54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00995" y="5310973"/>
            <a:ext cx="705948" cy="686798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9DC057-53FD-4A4D-A22A-F22904C8ED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84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7172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solidFill>
                  <a:schemeClr val="accent1"/>
                </a:solidFill>
              </a:rPr>
              <a:t>Theory in Action</a:t>
            </a:r>
          </a:p>
        </p:txBody>
      </p:sp>
      <p:cxnSp>
        <p:nvCxnSpPr>
          <p:cNvPr id="17" name="Straight Connector 10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Learning Goal</a:t>
            </a:r>
          </a:p>
          <a:p>
            <a:r>
              <a:rPr lang="en-GB" sz="2400" dirty="0"/>
              <a:t>To actively engage participants in conflict sensitive analysis.  </a:t>
            </a:r>
          </a:p>
          <a:p>
            <a:pPr marL="0" indent="0">
              <a:buNone/>
            </a:pPr>
            <a:r>
              <a:rPr lang="en-GB" sz="2400" b="1" dirty="0"/>
              <a:t>Learning </a:t>
            </a:r>
            <a:r>
              <a:rPr lang="en-US" sz="2400" b="1" dirty="0"/>
              <a:t>Objective </a:t>
            </a:r>
          </a:p>
          <a:p>
            <a:r>
              <a:rPr lang="en-GB" sz="2400" dirty="0"/>
              <a:t>Participants are familiar with the practical basics of conflict sensitive analysis.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571516" y="6033479"/>
            <a:ext cx="782283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A890947E-5F8E-A142-A61A-19D7A0A55A46}" type="slidenum">
              <a:rPr lang="en-US" sz="1050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  <a:defRPr/>
              </a:pPr>
              <a:t>3</a:t>
            </a:fld>
            <a:endParaRPr lang="en-US" sz="1050" dirty="0">
              <a:solidFill>
                <a:schemeClr val="tx1">
                  <a:alpha val="80000"/>
                </a:schemeClr>
              </a:solidFill>
            </a:endParaRPr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67CC655E-D70A-4A9D-8971-726129476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1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3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5C12EE-7255-47E3-8E37-BD4B85E4A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161"/>
            <a:ext cx="3335594" cy="540337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Where to start?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3" y="0"/>
            <a:ext cx="142074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0" name="Content Placeholder 3">
            <a:extLst>
              <a:ext uri="{FF2B5EF4-FFF2-40B4-BE49-F238E27FC236}">
                <a16:creationId xmlns:a16="http://schemas.microsoft.com/office/drawing/2014/main" id="{D6CF28FF-E124-4526-B626-3F8E38601B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0170189"/>
              </p:ext>
            </p:extLst>
          </p:nvPr>
        </p:nvGraphicFramePr>
        <p:xfrm>
          <a:off x="5459413" y="642938"/>
          <a:ext cx="6089650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045A0F7E-FDE8-44AF-8070-DD502843E7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14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6FF73-D2E2-4034-8FB2-B777E4071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 dirty="0"/>
              <a:t>Conflict Sensitivity needs to be: </a:t>
            </a:r>
            <a:endParaRPr lang="en-GB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377AF-CA1F-456F-8A08-754987CC1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en-US" dirty="0"/>
              <a:t>Cross-cutting (Institution-wide application) </a:t>
            </a:r>
          </a:p>
          <a:p>
            <a:pPr lvl="0"/>
            <a:r>
              <a:rPr lang="en-US" dirty="0"/>
              <a:t>Flexible (context driven, people </a:t>
            </a:r>
            <a:r>
              <a:rPr lang="en-GB" dirty="0"/>
              <a:t>centred</a:t>
            </a:r>
            <a:r>
              <a:rPr lang="en-US" dirty="0"/>
              <a:t>) </a:t>
            </a:r>
          </a:p>
          <a:p>
            <a:pPr lvl="0"/>
            <a:r>
              <a:rPr lang="en-US" dirty="0"/>
              <a:t>Adequately resourced (time and cost) </a:t>
            </a:r>
          </a:p>
          <a:p>
            <a:pPr lvl="0"/>
            <a:r>
              <a:rPr lang="en-US" dirty="0"/>
              <a:t>Practical (not academic) </a:t>
            </a:r>
          </a:p>
          <a:p>
            <a:pPr lvl="0"/>
            <a:endParaRPr lang="en-GB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Head with Gears">
            <a:extLst>
              <a:ext uri="{FF2B5EF4-FFF2-40B4-BE49-F238E27FC236}">
                <a16:creationId xmlns:a16="http://schemas.microsoft.com/office/drawing/2014/main" id="{4351A9B7-60CC-4626-B1AE-00A3B75AF3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BA6E82BC-BFA2-4C4B-9650-6E8336665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608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ACAB0C8C-455E-46A0-B463-89CF100435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8225">
            <a:off x="8710811" y="2664963"/>
            <a:ext cx="2509509" cy="3571712"/>
          </a:xfrm>
          <a:prstGeom prst="rect">
            <a:avLst/>
          </a:prstGeom>
        </p:spPr>
      </p:pic>
      <p:pic>
        <p:nvPicPr>
          <p:cNvPr id="24" name="Picture 23" descr="A picture containing screenshot, text&#10;&#10;Description generated with very high confidence">
            <a:extLst>
              <a:ext uri="{FF2B5EF4-FFF2-40B4-BE49-F238E27FC236}">
                <a16:creationId xmlns:a16="http://schemas.microsoft.com/office/drawing/2014/main" id="{491EF8C5-FE1E-45DC-A6B6-3783B8CF5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03095">
            <a:off x="276847" y="1100134"/>
            <a:ext cx="3050660" cy="37423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6DBD54-B14A-4137-B851-9C300FF9B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3467"/>
            <a:ext cx="12192000" cy="744836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Different Approaches</a:t>
            </a:r>
          </a:p>
        </p:txBody>
      </p:sp>
      <p:pic>
        <p:nvPicPr>
          <p:cNvPr id="9" name="Picture 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7C8E7C0-4679-40D1-A031-1534015F9C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3806">
            <a:off x="3452446" y="1551377"/>
            <a:ext cx="2874389" cy="40424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" name="Picture 1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24305770-EFF9-4426-9905-23AD7167CA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1765">
            <a:off x="8580639" y="1693275"/>
            <a:ext cx="2939013" cy="3799213"/>
          </a:xfrm>
          <a:prstGeom prst="rect">
            <a:avLst/>
          </a:prstGeom>
        </p:spPr>
      </p:pic>
      <p:pic>
        <p:nvPicPr>
          <p:cNvPr id="14" name="Picture 13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8AC9C12E-0B4B-4C6D-B055-BC0739F52B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4103">
            <a:off x="6288441" y="1499840"/>
            <a:ext cx="2768126" cy="3913398"/>
          </a:xfrm>
          <a:prstGeom prst="rect">
            <a:avLst/>
          </a:prstGeom>
        </p:spPr>
      </p:pic>
      <p:pic>
        <p:nvPicPr>
          <p:cNvPr id="18" name="Picture 17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88E9277-8B92-4630-8162-09FA8914A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52" y="1677853"/>
            <a:ext cx="2665435" cy="3760005"/>
          </a:xfrm>
          <a:prstGeom prst="rect">
            <a:avLst/>
          </a:prstGeom>
        </p:spPr>
      </p:pic>
      <p:pic>
        <p:nvPicPr>
          <p:cNvPr id="20" name="Picture 19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19DBD34C-2212-434A-A92C-354B1A68CB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719">
            <a:off x="9843810" y="1720419"/>
            <a:ext cx="2583180" cy="3329940"/>
          </a:xfrm>
          <a:prstGeom prst="rect">
            <a:avLst/>
          </a:prstGeom>
        </p:spPr>
      </p:pic>
      <p:pic>
        <p:nvPicPr>
          <p:cNvPr id="22" name="Picture 21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2B4A751D-3BD6-44FB-8D9E-4494A97701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07234">
            <a:off x="7740609" y="2666014"/>
            <a:ext cx="2658751" cy="3764280"/>
          </a:xfrm>
          <a:prstGeom prst="rect">
            <a:avLst/>
          </a:prstGeom>
        </p:spPr>
      </p:pic>
      <p:pic>
        <p:nvPicPr>
          <p:cNvPr id="28" name="Picture 2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C0442EE-987C-408C-BC3C-B4BC7F35A8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065">
            <a:off x="483571" y="2537333"/>
            <a:ext cx="2874390" cy="4021642"/>
          </a:xfrm>
          <a:prstGeom prst="rect">
            <a:avLst/>
          </a:prstGeom>
        </p:spPr>
      </p:pic>
      <p:pic>
        <p:nvPicPr>
          <p:cNvPr id="16" name="Picture 1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1E483EBF-7AC3-4BF1-BF7A-CEDAFF34F9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7371">
            <a:off x="2967912" y="2052889"/>
            <a:ext cx="2640260" cy="3752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Content Placeholder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32B2A655-37BB-4B2F-8B5C-F4764D523D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3980">
            <a:off x="6705531" y="1889423"/>
            <a:ext cx="3130866" cy="4394199"/>
          </a:xfrm>
          <a:prstGeom prst="rect">
            <a:avLst/>
          </a:prstGeom>
        </p:spPr>
      </p:pic>
      <p:pic>
        <p:nvPicPr>
          <p:cNvPr id="7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497C0662-7EA7-4319-BAA5-4D52EA4238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132">
            <a:off x="7928785" y="3976629"/>
            <a:ext cx="2023432" cy="1901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Picture 3" descr="A picture containing object&#10;&#10;Description generated with high confidence">
            <a:extLst>
              <a:ext uri="{FF2B5EF4-FFF2-40B4-BE49-F238E27FC236}">
                <a16:creationId xmlns:a16="http://schemas.microsoft.com/office/drawing/2014/main" id="{3A9869FD-7341-4DE7-8283-9D8170B1670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8" y="2520061"/>
            <a:ext cx="2786977" cy="3694472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DC1A0F-44CF-4252-BA32-BE108B837C1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99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AADF09-CFF3-4EEC-90A9-522FA6315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US"/>
              <a:t>Common Threads</a:t>
            </a:r>
            <a:endParaRPr lang="en-GB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6A564-3AB2-464A-A539-F9F6F7564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Analysis tends to be loosely based on:</a:t>
            </a:r>
          </a:p>
          <a:p>
            <a:pPr lvl="1"/>
            <a:r>
              <a:rPr lang="en-US" dirty="0"/>
              <a:t>Factors </a:t>
            </a:r>
          </a:p>
          <a:p>
            <a:pPr lvl="1"/>
            <a:r>
              <a:rPr lang="en-US" dirty="0"/>
              <a:t>Actors (stakeholders)</a:t>
            </a:r>
          </a:p>
          <a:p>
            <a:pPr lvl="1"/>
            <a:r>
              <a:rPr lang="en-US" dirty="0"/>
              <a:t>Trends (dynamics) </a:t>
            </a:r>
          </a:p>
          <a:p>
            <a:endParaRPr lang="en-GB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Users">
            <a:extLst>
              <a:ext uri="{FF2B5EF4-FFF2-40B4-BE49-F238E27FC236}">
                <a16:creationId xmlns:a16="http://schemas.microsoft.com/office/drawing/2014/main" id="{485DD86E-272D-4B8E-B74A-CC5107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4CBA19-2679-443D-A0DF-6A71C670B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6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AC6FEA-EA7D-46F1-8BDF-D7CCE566F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US"/>
              <a:t>Common Threads</a:t>
            </a:r>
            <a:endParaRPr lang="en-GB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7E379-7ACD-41C7-B213-C5B5E6E22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600" dirty="0"/>
              <a:t>Methodology tends to be participatory, collaborative, public (e.g. Participatory Rural Appraisal). </a:t>
            </a:r>
          </a:p>
          <a:p>
            <a:pPr lvl="0"/>
            <a:r>
              <a:rPr lang="en-US" sz="2600" dirty="0"/>
              <a:t>Valuable analysis gathers insights from diverse perspectives (e.g. women, youth, religious actors, community leaders, chiefs, government, CBOs).</a:t>
            </a:r>
          </a:p>
          <a:p>
            <a:r>
              <a:rPr lang="en-US" sz="2600" dirty="0"/>
              <a:t>The Common purpose of conflict sensitive analysis is to help inform activities to minimise risk and maximise positive impact.</a:t>
            </a:r>
          </a:p>
          <a:p>
            <a:endParaRPr lang="en-GB" sz="2600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Block Arc 46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CFBC692-D6F1-46B8-A06F-BC4232D3E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3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837543A-6020-4505-A233-C9DB4BF74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748B4C-18B7-447A-AB03-DFF880EA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58489" cy="1325563"/>
          </a:xfrm>
        </p:spPr>
        <p:txBody>
          <a:bodyPr>
            <a:normAutofit/>
          </a:bodyPr>
          <a:lstStyle/>
          <a:p>
            <a:r>
              <a:rPr lang="en-GB" dirty="0"/>
              <a:t>Common Challenges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5B16301-FB18-48BA-A6DD-C37CAF6F9A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45FD4-559E-4D1A-AD90-A46BC7187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8489" cy="4351338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Managing expectations. Be clear about the purpose of your research.</a:t>
            </a:r>
          </a:p>
          <a:p>
            <a:r>
              <a:rPr lang="en-GB" dirty="0"/>
              <a:t>Managing data. Who owns the data? GDPR. Not enough practical guides on this yet. Always obtain consent. Always anonymise personal data. Do not collect/store data that cannot be used or that could compromise the safety of individuals or communities (e.g. personal </a:t>
            </a:r>
            <a:r>
              <a:rPr lang="en-GB" dirty="0" err="1"/>
              <a:t>gps</a:t>
            </a:r>
            <a:r>
              <a:rPr lang="en-GB" dirty="0"/>
              <a:t> locations, telephone numbers, names, ethnic/cultural affiliations, religion etc). Be aware that data could be used by one side or another in a conflict to cause harm. Ensure data is secure. Ensure it is clear who is responsible for the data and who owns it (e.g. open source, commons licence).</a:t>
            </a:r>
          </a:p>
          <a:p>
            <a:r>
              <a:rPr lang="en-GB" dirty="0"/>
              <a:t>Time and resources. There is never enough of either. Be realistic as to what you can achieve. Plan accordingly with clear timelines.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3C0D90E-074A-4F52-9B11-B52BEF4BCB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CABBD4C1-E6F8-46F6-8152-A8A97490B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18531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3BA5EF5-1FE9-4BF9-83BB-269BCDDF6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B3BCACB-5880-460B-9606-8C433A9AF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8853921-7BC9-4BDE-ACAB-133C683C8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09192968-3AE7-4470-A61C-97294BB927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AB72E55-43E4-4356-BFE8-E2102CB0B5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EE8BDE1-2AAC-4D7D-8DF1-7A4132C9D5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11851"/>
            <a:ext cx="1898650" cy="94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538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B5B9E0A4BCBB748BEE91DC9D7AA446F" ma:contentTypeVersion="4" ma:contentTypeDescription="Create a new document." ma:contentTypeScope="" ma:versionID="dcfd059d5b859296dfe293161d092b9c">
  <xsd:schema xmlns:xsd="http://www.w3.org/2001/XMLSchema" xmlns:xs="http://www.w3.org/2001/XMLSchema" xmlns:p="http://schemas.microsoft.com/office/2006/metadata/properties" xmlns:ns3="27085c97-cdf6-4025-b067-da49c89a91eb" targetNamespace="http://schemas.microsoft.com/office/2006/metadata/properties" ma:root="true" ma:fieldsID="48ad8bab2c561f6736bc115dbadb2354" ns3:_="">
    <xsd:import namespace="27085c97-cdf6-4025-b067-da49c89a91e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085c97-cdf6-4025-b067-da49c89a91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E31ACBF-5FC8-4FAF-986F-6B2E8F091C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589047-516F-45A2-A65F-1B459DA60D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085c97-cdf6-4025-b067-da49c89a91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1FD868E-7E58-4A74-98BC-2BA3F18BCB06}">
  <ds:schemaRefs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2006/metadata/properti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27085c97-cdf6-4025-b067-da49c89a91e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989</Words>
  <Application>Microsoft Office PowerPoint</Application>
  <PresentationFormat>Widescreen</PresentationFormat>
  <Paragraphs>91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Conflict sensitivity and Peacebuilding:  From Theory to Practice! Part 3 – Theory in Action</vt:lpstr>
      <vt:lpstr>Example of 3-day training on Conflict Sensitivity Analysis</vt:lpstr>
      <vt:lpstr>Theory in Action</vt:lpstr>
      <vt:lpstr>Where to start?</vt:lpstr>
      <vt:lpstr>Conflict Sensitivity needs to be: </vt:lpstr>
      <vt:lpstr>Different Approaches</vt:lpstr>
      <vt:lpstr>Common Threads</vt:lpstr>
      <vt:lpstr>Common Threads</vt:lpstr>
      <vt:lpstr>Common Challenges</vt:lpstr>
      <vt:lpstr>“Although there may be many paths up a mountain, the view from the top is the same”</vt:lpstr>
      <vt:lpstr>Strategy: Rapid Context Assessment</vt:lpstr>
      <vt:lpstr>Practical exercise</vt:lpstr>
      <vt:lpstr>Rapid Conflict Sensitive Analysis- Practice</vt:lpstr>
      <vt:lpstr>Structure</vt:lpstr>
      <vt:lpstr>Understanding the Context 15 minutes</vt:lpstr>
      <vt:lpstr>Understanding the two way interaction between the Tiko and GoodAid’s activities –  8 minutes</vt:lpstr>
      <vt:lpstr>Act to minimise negative impact &amp; maximise positive impact- Recommendations 8 minutes</vt:lpstr>
      <vt:lpstr>Presentations</vt:lpstr>
      <vt:lpstr>Step 1 Understanding the context  - Mapping</vt:lpstr>
      <vt:lpstr>Online access</vt:lpstr>
      <vt:lpstr>Questions and Answers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Conflict sensitivity and Peacebuilding:  From Theory to Practice! Part 3</dc:title>
  <dc:creator>Sunra</dc:creator>
  <cp:lastModifiedBy>Sunra Lambert-Baj</cp:lastModifiedBy>
  <cp:revision>45</cp:revision>
  <dcterms:created xsi:type="dcterms:W3CDTF">2020-03-10T09:28:53Z</dcterms:created>
  <dcterms:modified xsi:type="dcterms:W3CDTF">2020-09-09T13:01:02Z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0x010100FB5B9E0A4BCBB748BEE91DC9D7AA446F</vt:lpwstr>
  </property>
</Properties>
</file>