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543" r:id="rId5"/>
    <p:sldId id="549" r:id="rId6"/>
    <p:sldId id="550" r:id="rId7"/>
    <p:sldId id="541" r:id="rId8"/>
    <p:sldId id="540" r:id="rId9"/>
    <p:sldId id="544" r:id="rId10"/>
    <p:sldId id="542" r:id="rId11"/>
    <p:sldId id="548" r:id="rId12"/>
    <p:sldId id="520" r:id="rId13"/>
    <p:sldId id="521" r:id="rId14"/>
    <p:sldId id="522" r:id="rId15"/>
    <p:sldId id="525" r:id="rId16"/>
    <p:sldId id="526" r:id="rId17"/>
    <p:sldId id="527" r:id="rId18"/>
    <p:sldId id="528" r:id="rId19"/>
    <p:sldId id="531" r:id="rId20"/>
    <p:sldId id="533" r:id="rId21"/>
    <p:sldId id="537" r:id="rId22"/>
    <p:sldId id="535" r:id="rId23"/>
    <p:sldId id="538" r:id="rId24"/>
    <p:sldId id="516" r:id="rId25"/>
    <p:sldId id="497" r:id="rId26"/>
    <p:sldId id="517" r:id="rId27"/>
    <p:sldId id="459" r:id="rId28"/>
    <p:sldId id="511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92" r:id="rId43"/>
    <p:sldId id="493" r:id="rId44"/>
    <p:sldId id="494" r:id="rId45"/>
    <p:sldId id="341" r:id="rId46"/>
    <p:sldId id="447" r:id="rId47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 Andersen" initials="DA" lastIdx="12" clrIdx="0">
    <p:extLst>
      <p:ext uri="{19B8F6BF-5375-455C-9EA6-DF929625EA0E}">
        <p15:presenceInfo xmlns:p15="http://schemas.microsoft.com/office/powerpoint/2012/main" userId="S::dean@dca.dk::b723d6fa-c68f-442f-b040-4638c85910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F3"/>
    <a:srgbClr val="E9F5F8"/>
    <a:srgbClr val="B9EDFF"/>
    <a:srgbClr val="DAF6F5"/>
    <a:srgbClr val="CC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98D88-FE7A-E28B-F5E3-3296358901CC}" v="44" dt="2020-09-08T10:09:26.091"/>
    <p1510:client id="{F9987E19-50F8-414C-B108-09831E21BB53}" v="228" dt="2020-09-07T11:17:40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8" autoAdjust="0"/>
    <p:restoredTop sz="88137" autoAdjust="0"/>
  </p:normalViewPr>
  <p:slideViewPr>
    <p:cSldViewPr snapToGrid="0" snapToObjects="1">
      <p:cViewPr varScale="1">
        <p:scale>
          <a:sx n="56" d="100"/>
          <a:sy n="56" d="100"/>
        </p:scale>
        <p:origin x="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svg"/><Relationship Id="rId1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07658-3CD0-4ADB-81F2-39FFD39DF6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B05F336-79E1-4942-ACE9-0CE44F44D7C9}">
      <dgm:prSet/>
      <dgm:spPr/>
      <dgm:t>
        <a:bodyPr/>
        <a:lstStyle/>
        <a:p>
          <a:r>
            <a:rPr lang="en-GB" b="1" dirty="0"/>
            <a:t>Part 1 </a:t>
          </a:r>
          <a:r>
            <a:rPr lang="en-GB" dirty="0"/>
            <a:t>Role Play Scenario </a:t>
          </a:r>
          <a:endParaRPr lang="en-US" dirty="0"/>
        </a:p>
      </dgm:t>
    </dgm:pt>
    <dgm:pt modelId="{90F295C9-68DC-4691-99E8-C8110CF93C64}" type="parTrans" cxnId="{332C675C-51D9-4845-966C-A83E6AEDEAB6}">
      <dgm:prSet/>
      <dgm:spPr/>
      <dgm:t>
        <a:bodyPr/>
        <a:lstStyle/>
        <a:p>
          <a:endParaRPr lang="en-US"/>
        </a:p>
      </dgm:t>
    </dgm:pt>
    <dgm:pt modelId="{9795CBDE-4924-4519-B24E-F441C55FC969}" type="sibTrans" cxnId="{332C675C-51D9-4845-966C-A83E6AEDEAB6}">
      <dgm:prSet/>
      <dgm:spPr/>
      <dgm:t>
        <a:bodyPr/>
        <a:lstStyle/>
        <a:p>
          <a:endParaRPr lang="en-US"/>
        </a:p>
      </dgm:t>
    </dgm:pt>
    <dgm:pt modelId="{75865F2F-61C7-43C7-A0C7-5E629BC57E76}">
      <dgm:prSet/>
      <dgm:spPr/>
      <dgm:t>
        <a:bodyPr/>
        <a:lstStyle/>
        <a:p>
          <a:r>
            <a:rPr lang="en-GB" b="1" dirty="0"/>
            <a:t>Part 2 </a:t>
          </a:r>
          <a:r>
            <a:rPr lang="en-GB" dirty="0"/>
            <a:t>Understanding and defining Conflict Sensitivity and Peacebuilding  </a:t>
          </a:r>
          <a:endParaRPr lang="en-US" dirty="0"/>
        </a:p>
      </dgm:t>
    </dgm:pt>
    <dgm:pt modelId="{FEC7A745-646A-42A0-95F8-58E35AFA7E8E}" type="parTrans" cxnId="{DE796EAB-B57B-42D4-BBB1-105025DBB044}">
      <dgm:prSet/>
      <dgm:spPr/>
      <dgm:t>
        <a:bodyPr/>
        <a:lstStyle/>
        <a:p>
          <a:endParaRPr lang="en-US"/>
        </a:p>
      </dgm:t>
    </dgm:pt>
    <dgm:pt modelId="{27731824-00FB-4AF3-85A5-5A5887F87F68}" type="sibTrans" cxnId="{DE796EAB-B57B-42D4-BBB1-105025DBB044}">
      <dgm:prSet/>
      <dgm:spPr/>
      <dgm:t>
        <a:bodyPr/>
        <a:lstStyle/>
        <a:p>
          <a:endParaRPr lang="en-US"/>
        </a:p>
      </dgm:t>
    </dgm:pt>
    <dgm:pt modelId="{6ABDB30B-B7AC-4FA2-84CA-12CF0A371B46}">
      <dgm:prSet/>
      <dgm:spPr/>
      <dgm:t>
        <a:bodyPr/>
        <a:lstStyle/>
        <a:p>
          <a:r>
            <a:rPr lang="en-GB" b="1" dirty="0"/>
            <a:t>Part 3 </a:t>
          </a:r>
          <a:r>
            <a:rPr lang="en-GB" strike="noStrike" dirty="0"/>
            <a:t>Analysis: P</a:t>
          </a:r>
          <a:r>
            <a:rPr lang="en-GB" dirty="0"/>
            <a:t>utting theory into practice. </a:t>
          </a:r>
          <a:endParaRPr lang="en-US" strike="sngStrike" dirty="0"/>
        </a:p>
      </dgm:t>
    </dgm:pt>
    <dgm:pt modelId="{9B0FC54A-F5B1-42B7-B0FD-BB8AA9D73A0A}" type="parTrans" cxnId="{F4B57963-D3D8-47B4-8719-BD1E13513B37}">
      <dgm:prSet/>
      <dgm:spPr/>
      <dgm:t>
        <a:bodyPr/>
        <a:lstStyle/>
        <a:p>
          <a:endParaRPr lang="en-US"/>
        </a:p>
      </dgm:t>
    </dgm:pt>
    <dgm:pt modelId="{944C8DE6-D23E-4C4B-B2F9-D7D23D5FCBB1}" type="sibTrans" cxnId="{F4B57963-D3D8-47B4-8719-BD1E13513B37}">
      <dgm:prSet/>
      <dgm:spPr/>
      <dgm:t>
        <a:bodyPr/>
        <a:lstStyle/>
        <a:p>
          <a:endParaRPr lang="en-US"/>
        </a:p>
      </dgm:t>
    </dgm:pt>
    <dgm:pt modelId="{7A45DC7E-EF01-4C46-8588-344AA5913F7C}" type="pres">
      <dgm:prSet presAssocID="{C4007658-3CD0-4ADB-81F2-39FFD39DF6E7}" presName="root" presStyleCnt="0">
        <dgm:presLayoutVars>
          <dgm:dir/>
          <dgm:resizeHandles val="exact"/>
        </dgm:presLayoutVars>
      </dgm:prSet>
      <dgm:spPr/>
    </dgm:pt>
    <dgm:pt modelId="{02860649-8F13-489D-907B-6A10C09C1B36}" type="pres">
      <dgm:prSet presAssocID="{3B05F336-79E1-4942-ACE9-0CE44F44D7C9}" presName="compNode" presStyleCnt="0"/>
      <dgm:spPr/>
    </dgm:pt>
    <dgm:pt modelId="{6F032F18-F401-4E68-8C9A-D21139A5C3CE}" type="pres">
      <dgm:prSet presAssocID="{3B05F336-79E1-4942-ACE9-0CE44F44D7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7138D4C-EBEB-4D9D-8C6C-FBB591D0AFED}" type="pres">
      <dgm:prSet presAssocID="{3B05F336-79E1-4942-ACE9-0CE44F44D7C9}" presName="spaceRect" presStyleCnt="0"/>
      <dgm:spPr/>
    </dgm:pt>
    <dgm:pt modelId="{8174DC8E-F082-42B3-B8AD-338133538401}" type="pres">
      <dgm:prSet presAssocID="{3B05F336-79E1-4942-ACE9-0CE44F44D7C9}" presName="textRect" presStyleLbl="revTx" presStyleIdx="0" presStyleCnt="3">
        <dgm:presLayoutVars>
          <dgm:chMax val="1"/>
          <dgm:chPref val="1"/>
        </dgm:presLayoutVars>
      </dgm:prSet>
      <dgm:spPr/>
    </dgm:pt>
    <dgm:pt modelId="{6EC26B64-26C8-41B3-874F-AB5DC0DF965E}" type="pres">
      <dgm:prSet presAssocID="{9795CBDE-4924-4519-B24E-F441C55FC969}" presName="sibTrans" presStyleCnt="0"/>
      <dgm:spPr/>
    </dgm:pt>
    <dgm:pt modelId="{7EC28EF5-C761-4B5D-B479-538BB79CE122}" type="pres">
      <dgm:prSet presAssocID="{75865F2F-61C7-43C7-A0C7-5E629BC57E76}" presName="compNode" presStyleCnt="0"/>
      <dgm:spPr/>
    </dgm:pt>
    <dgm:pt modelId="{50A02D41-1031-40E1-9603-AB4FB6FCB4E9}" type="pres">
      <dgm:prSet presAssocID="{75865F2F-61C7-43C7-A0C7-5E629BC57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C02B36-50F5-47FE-A1B6-0CB076F7DF6C}" type="pres">
      <dgm:prSet presAssocID="{75865F2F-61C7-43C7-A0C7-5E629BC57E76}" presName="spaceRect" presStyleCnt="0"/>
      <dgm:spPr/>
    </dgm:pt>
    <dgm:pt modelId="{31DD05D5-57B3-4E7B-B59A-87FE73CC9115}" type="pres">
      <dgm:prSet presAssocID="{75865F2F-61C7-43C7-A0C7-5E629BC57E76}" presName="textRect" presStyleLbl="revTx" presStyleIdx="1" presStyleCnt="3">
        <dgm:presLayoutVars>
          <dgm:chMax val="1"/>
          <dgm:chPref val="1"/>
        </dgm:presLayoutVars>
      </dgm:prSet>
      <dgm:spPr/>
    </dgm:pt>
    <dgm:pt modelId="{9CD56DA9-09B6-4173-84E8-00AB8A57596F}" type="pres">
      <dgm:prSet presAssocID="{27731824-00FB-4AF3-85A5-5A5887F87F68}" presName="sibTrans" presStyleCnt="0"/>
      <dgm:spPr/>
    </dgm:pt>
    <dgm:pt modelId="{935C4F9B-AFBD-4D35-BB89-1E69C59D12C9}" type="pres">
      <dgm:prSet presAssocID="{6ABDB30B-B7AC-4FA2-84CA-12CF0A371B46}" presName="compNode" presStyleCnt="0"/>
      <dgm:spPr/>
    </dgm:pt>
    <dgm:pt modelId="{6401F20E-1D50-420D-8347-018784D6A731}" type="pres">
      <dgm:prSet presAssocID="{6ABDB30B-B7AC-4FA2-84CA-12CF0A371B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58DB8A9-3454-4F28-BC0B-72CA56357A84}" type="pres">
      <dgm:prSet presAssocID="{6ABDB30B-B7AC-4FA2-84CA-12CF0A371B46}" presName="spaceRect" presStyleCnt="0"/>
      <dgm:spPr/>
    </dgm:pt>
    <dgm:pt modelId="{131DA384-6CA5-4790-88B1-01C7399EBCCD}" type="pres">
      <dgm:prSet presAssocID="{6ABDB30B-B7AC-4FA2-84CA-12CF0A371B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752628-66A6-4E01-A5AC-88DCCAB2B74F}" type="presOf" srcId="{3B05F336-79E1-4942-ACE9-0CE44F44D7C9}" destId="{8174DC8E-F082-42B3-B8AD-338133538401}" srcOrd="0" destOrd="0" presId="urn:microsoft.com/office/officeart/2018/2/layout/IconLabelList"/>
    <dgm:cxn modelId="{7F815531-272A-4A2B-B644-02B08D15562D}" type="presOf" srcId="{75865F2F-61C7-43C7-A0C7-5E629BC57E76}" destId="{31DD05D5-57B3-4E7B-B59A-87FE73CC9115}" srcOrd="0" destOrd="0" presId="urn:microsoft.com/office/officeart/2018/2/layout/IconLabelList"/>
    <dgm:cxn modelId="{BF4B6D40-38B2-4080-B820-8484CDE38C08}" type="presOf" srcId="{6ABDB30B-B7AC-4FA2-84CA-12CF0A371B46}" destId="{131DA384-6CA5-4790-88B1-01C7399EBCCD}" srcOrd="0" destOrd="0" presId="urn:microsoft.com/office/officeart/2018/2/layout/IconLabelList"/>
    <dgm:cxn modelId="{332C675C-51D9-4845-966C-A83E6AEDEAB6}" srcId="{C4007658-3CD0-4ADB-81F2-39FFD39DF6E7}" destId="{3B05F336-79E1-4942-ACE9-0CE44F44D7C9}" srcOrd="0" destOrd="0" parTransId="{90F295C9-68DC-4691-99E8-C8110CF93C64}" sibTransId="{9795CBDE-4924-4519-B24E-F441C55FC969}"/>
    <dgm:cxn modelId="{F4B57963-D3D8-47B4-8719-BD1E13513B37}" srcId="{C4007658-3CD0-4ADB-81F2-39FFD39DF6E7}" destId="{6ABDB30B-B7AC-4FA2-84CA-12CF0A371B46}" srcOrd="2" destOrd="0" parTransId="{9B0FC54A-F5B1-42B7-B0FD-BB8AA9D73A0A}" sibTransId="{944C8DE6-D23E-4C4B-B2F9-D7D23D5FCBB1}"/>
    <dgm:cxn modelId="{920C2C83-4784-4FB3-AF7C-DD35BEBDEC4B}" type="presOf" srcId="{C4007658-3CD0-4ADB-81F2-39FFD39DF6E7}" destId="{7A45DC7E-EF01-4C46-8588-344AA5913F7C}" srcOrd="0" destOrd="0" presId="urn:microsoft.com/office/officeart/2018/2/layout/IconLabelList"/>
    <dgm:cxn modelId="{DE796EAB-B57B-42D4-BBB1-105025DBB044}" srcId="{C4007658-3CD0-4ADB-81F2-39FFD39DF6E7}" destId="{75865F2F-61C7-43C7-A0C7-5E629BC57E76}" srcOrd="1" destOrd="0" parTransId="{FEC7A745-646A-42A0-95F8-58E35AFA7E8E}" sibTransId="{27731824-00FB-4AF3-85A5-5A5887F87F68}"/>
    <dgm:cxn modelId="{C0EE5D09-8873-48F3-891E-50BD20AA4029}" type="presParOf" srcId="{7A45DC7E-EF01-4C46-8588-344AA5913F7C}" destId="{02860649-8F13-489D-907B-6A10C09C1B36}" srcOrd="0" destOrd="0" presId="urn:microsoft.com/office/officeart/2018/2/layout/IconLabelList"/>
    <dgm:cxn modelId="{9CD06BAA-A180-4EE8-8CE8-5F6818D67FE3}" type="presParOf" srcId="{02860649-8F13-489D-907B-6A10C09C1B36}" destId="{6F032F18-F401-4E68-8C9A-D21139A5C3CE}" srcOrd="0" destOrd="0" presId="urn:microsoft.com/office/officeart/2018/2/layout/IconLabelList"/>
    <dgm:cxn modelId="{34DBFC1D-9277-42CC-A472-88063C84A3BE}" type="presParOf" srcId="{02860649-8F13-489D-907B-6A10C09C1B36}" destId="{07138D4C-EBEB-4D9D-8C6C-FBB591D0AFED}" srcOrd="1" destOrd="0" presId="urn:microsoft.com/office/officeart/2018/2/layout/IconLabelList"/>
    <dgm:cxn modelId="{D08DA6E5-506F-4113-A95F-C36A8EBCBE1F}" type="presParOf" srcId="{02860649-8F13-489D-907B-6A10C09C1B36}" destId="{8174DC8E-F082-42B3-B8AD-338133538401}" srcOrd="2" destOrd="0" presId="urn:microsoft.com/office/officeart/2018/2/layout/IconLabelList"/>
    <dgm:cxn modelId="{893E2249-0BC0-41BF-B7C6-4754EE6F794F}" type="presParOf" srcId="{7A45DC7E-EF01-4C46-8588-344AA5913F7C}" destId="{6EC26B64-26C8-41B3-874F-AB5DC0DF965E}" srcOrd="1" destOrd="0" presId="urn:microsoft.com/office/officeart/2018/2/layout/IconLabelList"/>
    <dgm:cxn modelId="{2FA8DE16-F8AC-49A9-93E7-0E1EF4458873}" type="presParOf" srcId="{7A45DC7E-EF01-4C46-8588-344AA5913F7C}" destId="{7EC28EF5-C761-4B5D-B479-538BB79CE122}" srcOrd="2" destOrd="0" presId="urn:microsoft.com/office/officeart/2018/2/layout/IconLabelList"/>
    <dgm:cxn modelId="{087D6722-C6D9-4B16-A7D2-0D25BBD7EE0D}" type="presParOf" srcId="{7EC28EF5-C761-4B5D-B479-538BB79CE122}" destId="{50A02D41-1031-40E1-9603-AB4FB6FCB4E9}" srcOrd="0" destOrd="0" presId="urn:microsoft.com/office/officeart/2018/2/layout/IconLabelList"/>
    <dgm:cxn modelId="{86DBE623-F433-4D13-946A-7CF0A1E7A71D}" type="presParOf" srcId="{7EC28EF5-C761-4B5D-B479-538BB79CE122}" destId="{4FC02B36-50F5-47FE-A1B6-0CB076F7DF6C}" srcOrd="1" destOrd="0" presId="urn:microsoft.com/office/officeart/2018/2/layout/IconLabelList"/>
    <dgm:cxn modelId="{980460AD-11AF-4F88-A394-15AB08632342}" type="presParOf" srcId="{7EC28EF5-C761-4B5D-B479-538BB79CE122}" destId="{31DD05D5-57B3-4E7B-B59A-87FE73CC9115}" srcOrd="2" destOrd="0" presId="urn:microsoft.com/office/officeart/2018/2/layout/IconLabelList"/>
    <dgm:cxn modelId="{67BC6E72-26A6-4327-BCBB-D817AC155854}" type="presParOf" srcId="{7A45DC7E-EF01-4C46-8588-344AA5913F7C}" destId="{9CD56DA9-09B6-4173-84E8-00AB8A57596F}" srcOrd="3" destOrd="0" presId="urn:microsoft.com/office/officeart/2018/2/layout/IconLabelList"/>
    <dgm:cxn modelId="{E7EC0EB9-9A47-449C-9CC3-5DF6B17685F3}" type="presParOf" srcId="{7A45DC7E-EF01-4C46-8588-344AA5913F7C}" destId="{935C4F9B-AFBD-4D35-BB89-1E69C59D12C9}" srcOrd="4" destOrd="0" presId="urn:microsoft.com/office/officeart/2018/2/layout/IconLabelList"/>
    <dgm:cxn modelId="{8D18E45D-FAEF-4FFE-8F10-537334CF3D17}" type="presParOf" srcId="{935C4F9B-AFBD-4D35-BB89-1E69C59D12C9}" destId="{6401F20E-1D50-420D-8347-018784D6A731}" srcOrd="0" destOrd="0" presId="urn:microsoft.com/office/officeart/2018/2/layout/IconLabelList"/>
    <dgm:cxn modelId="{C58FCF48-0789-457F-BB67-51CF6EF5C045}" type="presParOf" srcId="{935C4F9B-AFBD-4D35-BB89-1E69C59D12C9}" destId="{A58DB8A9-3454-4F28-BC0B-72CA56357A84}" srcOrd="1" destOrd="0" presId="urn:microsoft.com/office/officeart/2018/2/layout/IconLabelList"/>
    <dgm:cxn modelId="{C429BFF3-949E-4954-B7B1-A1EB45E19A07}" type="presParOf" srcId="{935C4F9B-AFBD-4D35-BB89-1E69C59D12C9}" destId="{131DA384-6CA5-4790-88B1-01C7399EBC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57020-15FD-438A-A50D-FBF7DB1A900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59709B-5623-4E6A-8B5D-6245C9D8403F}">
      <dgm:prSet/>
      <dgm:spPr/>
      <dgm:t>
        <a:bodyPr/>
        <a:lstStyle/>
        <a:p>
          <a:r>
            <a:rPr lang="en-GB" dirty="0"/>
            <a:t>There is a drought in </a:t>
          </a:r>
          <a:r>
            <a:rPr lang="en-GB" dirty="0" err="1"/>
            <a:t>Tiko</a:t>
          </a:r>
          <a:endParaRPr lang="en-US" dirty="0"/>
        </a:p>
      </dgm:t>
    </dgm:pt>
    <dgm:pt modelId="{BBBBB95D-ABC2-494C-A79D-B95D4D997ACF}" type="parTrans" cxnId="{45B30518-9688-4068-9DC4-E57A8BA7469A}">
      <dgm:prSet/>
      <dgm:spPr/>
      <dgm:t>
        <a:bodyPr/>
        <a:lstStyle/>
        <a:p>
          <a:endParaRPr lang="en-US"/>
        </a:p>
      </dgm:t>
    </dgm:pt>
    <dgm:pt modelId="{22F593A2-6CA4-4998-BF3C-EE52ECB4D944}" type="sibTrans" cxnId="{45B30518-9688-4068-9DC4-E57A8BA7469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3574E4B-467E-4A38-9514-4AFFD366FD3D}">
      <dgm:prSet/>
      <dgm:spPr/>
      <dgm:t>
        <a:bodyPr/>
        <a:lstStyle/>
        <a:p>
          <a:r>
            <a:rPr lang="en-US" dirty="0"/>
            <a:t>200,000 people are affected in South District</a:t>
          </a:r>
        </a:p>
      </dgm:t>
    </dgm:pt>
    <dgm:pt modelId="{14E51D3D-7AE9-43B5-9132-44CCCB596C9E}" type="parTrans" cxnId="{27E72129-2288-4A26-BED5-15942C41661A}">
      <dgm:prSet/>
      <dgm:spPr/>
      <dgm:t>
        <a:bodyPr/>
        <a:lstStyle/>
        <a:p>
          <a:endParaRPr lang="en-US"/>
        </a:p>
      </dgm:t>
    </dgm:pt>
    <dgm:pt modelId="{BFFB778D-8071-49AE-BCF8-69662DE8F1EB}" type="sibTrans" cxnId="{27E72129-2288-4A26-BED5-15942C41661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D99AE23-E01B-4F8E-A840-2F71E499311E}">
      <dgm:prSet/>
      <dgm:spPr/>
      <dgm:t>
        <a:bodyPr/>
        <a:lstStyle/>
        <a:p>
          <a:r>
            <a:rPr lang="en-US" dirty="0"/>
            <a:t>The Government of Tiko has asked the international community for assistance </a:t>
          </a:r>
        </a:p>
      </dgm:t>
    </dgm:pt>
    <dgm:pt modelId="{5A9E36BA-3A93-45EF-AED9-154AB940A935}" type="parTrans" cxnId="{67367F81-F363-4060-AEB2-21C51840D0C6}">
      <dgm:prSet/>
      <dgm:spPr/>
      <dgm:t>
        <a:bodyPr/>
        <a:lstStyle/>
        <a:p>
          <a:endParaRPr lang="en-US"/>
        </a:p>
      </dgm:t>
    </dgm:pt>
    <dgm:pt modelId="{E32FB5F7-3FFB-44D8-8026-8DA4925C34A3}" type="sibTrans" cxnId="{67367F81-F363-4060-AEB2-21C51840D0C6}">
      <dgm:prSet/>
      <dgm:spPr/>
      <dgm:t>
        <a:bodyPr/>
        <a:lstStyle/>
        <a:p>
          <a:endParaRPr lang="en-US"/>
        </a:p>
      </dgm:t>
    </dgm:pt>
    <dgm:pt modelId="{6E86A467-09F9-40C7-BB1C-7DFBBB2C89D4}" type="pres">
      <dgm:prSet presAssocID="{3F857020-15FD-438A-A50D-FBF7DB1A9006}" presName="outerComposite" presStyleCnt="0">
        <dgm:presLayoutVars>
          <dgm:chMax val="5"/>
          <dgm:dir/>
          <dgm:resizeHandles val="exact"/>
        </dgm:presLayoutVars>
      </dgm:prSet>
      <dgm:spPr/>
    </dgm:pt>
    <dgm:pt modelId="{13B2AE6F-64B1-436F-8C79-A9F4F24838B6}" type="pres">
      <dgm:prSet presAssocID="{3F857020-15FD-438A-A50D-FBF7DB1A9006}" presName="dummyMaxCanvas" presStyleCnt="0">
        <dgm:presLayoutVars/>
      </dgm:prSet>
      <dgm:spPr/>
    </dgm:pt>
    <dgm:pt modelId="{FF334EA7-15CD-4E21-813F-0C613239F487}" type="pres">
      <dgm:prSet presAssocID="{3F857020-15FD-438A-A50D-FBF7DB1A9006}" presName="ThreeNodes_1" presStyleLbl="node1" presStyleIdx="0" presStyleCnt="3">
        <dgm:presLayoutVars>
          <dgm:bulletEnabled val="1"/>
        </dgm:presLayoutVars>
      </dgm:prSet>
      <dgm:spPr/>
    </dgm:pt>
    <dgm:pt modelId="{31F93F8C-F9DF-431D-9709-6FFF98AD1190}" type="pres">
      <dgm:prSet presAssocID="{3F857020-15FD-438A-A50D-FBF7DB1A9006}" presName="ThreeNodes_2" presStyleLbl="node1" presStyleIdx="1" presStyleCnt="3">
        <dgm:presLayoutVars>
          <dgm:bulletEnabled val="1"/>
        </dgm:presLayoutVars>
      </dgm:prSet>
      <dgm:spPr/>
    </dgm:pt>
    <dgm:pt modelId="{EFB80664-5EFD-42A8-B804-BD3983F2AC64}" type="pres">
      <dgm:prSet presAssocID="{3F857020-15FD-438A-A50D-FBF7DB1A9006}" presName="ThreeNodes_3" presStyleLbl="node1" presStyleIdx="2" presStyleCnt="3">
        <dgm:presLayoutVars>
          <dgm:bulletEnabled val="1"/>
        </dgm:presLayoutVars>
      </dgm:prSet>
      <dgm:spPr/>
    </dgm:pt>
    <dgm:pt modelId="{1B5B5560-AD63-406F-9DF2-96C218A9F18A}" type="pres">
      <dgm:prSet presAssocID="{3F857020-15FD-438A-A50D-FBF7DB1A9006}" presName="ThreeConn_1-2" presStyleLbl="fgAccFollowNode1" presStyleIdx="0" presStyleCnt="2" custFlipHor="1" custScaleX="28190" custScaleY="33288" custLinFactX="-102890" custLinFactY="100000" custLinFactNeighborX="-200000" custLinFactNeighborY="196154">
        <dgm:presLayoutVars>
          <dgm:bulletEnabled val="1"/>
        </dgm:presLayoutVars>
      </dgm:prSet>
      <dgm:spPr/>
    </dgm:pt>
    <dgm:pt modelId="{C4B322CF-2A72-4878-8AB5-55807250DCCD}" type="pres">
      <dgm:prSet presAssocID="{3F857020-15FD-438A-A50D-FBF7DB1A9006}" presName="ThreeConn_2-3" presStyleLbl="fgAccFollowNode1" presStyleIdx="1" presStyleCnt="2" custLinFactX="-200000" custLinFactY="6234" custLinFactNeighborX="-215801" custLinFactNeighborY="100000">
        <dgm:presLayoutVars>
          <dgm:bulletEnabled val="1"/>
        </dgm:presLayoutVars>
      </dgm:prSet>
      <dgm:spPr/>
    </dgm:pt>
    <dgm:pt modelId="{ABDE0E20-AAB2-4458-9516-BEB180BA2C4F}" type="pres">
      <dgm:prSet presAssocID="{3F857020-15FD-438A-A50D-FBF7DB1A9006}" presName="ThreeNodes_1_text" presStyleLbl="node1" presStyleIdx="2" presStyleCnt="3">
        <dgm:presLayoutVars>
          <dgm:bulletEnabled val="1"/>
        </dgm:presLayoutVars>
      </dgm:prSet>
      <dgm:spPr/>
    </dgm:pt>
    <dgm:pt modelId="{BE57E618-ADF1-4CF0-8752-0AD0D71BD359}" type="pres">
      <dgm:prSet presAssocID="{3F857020-15FD-438A-A50D-FBF7DB1A9006}" presName="ThreeNodes_2_text" presStyleLbl="node1" presStyleIdx="2" presStyleCnt="3">
        <dgm:presLayoutVars>
          <dgm:bulletEnabled val="1"/>
        </dgm:presLayoutVars>
      </dgm:prSet>
      <dgm:spPr/>
    </dgm:pt>
    <dgm:pt modelId="{58DC5711-5E6D-4DB0-8B68-C09C20E860F3}" type="pres">
      <dgm:prSet presAssocID="{3F857020-15FD-438A-A50D-FBF7DB1A90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B30518-9688-4068-9DC4-E57A8BA7469A}" srcId="{3F857020-15FD-438A-A50D-FBF7DB1A9006}" destId="{4959709B-5623-4E6A-8B5D-6245C9D8403F}" srcOrd="0" destOrd="0" parTransId="{BBBBB95D-ABC2-494C-A79D-B95D4D997ACF}" sibTransId="{22F593A2-6CA4-4998-BF3C-EE52ECB4D944}"/>
    <dgm:cxn modelId="{1D8AEB1B-ABF7-4DFD-AD93-199D19E8D603}" type="presOf" srcId="{E3574E4B-467E-4A38-9514-4AFFD366FD3D}" destId="{BE57E618-ADF1-4CF0-8752-0AD0D71BD359}" srcOrd="1" destOrd="0" presId="urn:microsoft.com/office/officeart/2005/8/layout/vProcess5"/>
    <dgm:cxn modelId="{27E72129-2288-4A26-BED5-15942C41661A}" srcId="{3F857020-15FD-438A-A50D-FBF7DB1A9006}" destId="{E3574E4B-467E-4A38-9514-4AFFD366FD3D}" srcOrd="1" destOrd="0" parTransId="{14E51D3D-7AE9-43B5-9132-44CCCB596C9E}" sibTransId="{BFFB778D-8071-49AE-BCF8-69662DE8F1EB}"/>
    <dgm:cxn modelId="{DF143B3C-ABFC-4D2A-83F2-FF422ED97182}" type="presOf" srcId="{E3574E4B-467E-4A38-9514-4AFFD366FD3D}" destId="{31F93F8C-F9DF-431D-9709-6FFF98AD1190}" srcOrd="0" destOrd="0" presId="urn:microsoft.com/office/officeart/2005/8/layout/vProcess5"/>
    <dgm:cxn modelId="{4BC20B3E-2322-45D3-98C2-08C9123C6AE5}" type="presOf" srcId="{BFFB778D-8071-49AE-BCF8-69662DE8F1EB}" destId="{C4B322CF-2A72-4878-8AB5-55807250DCCD}" srcOrd="0" destOrd="0" presId="urn:microsoft.com/office/officeart/2005/8/layout/vProcess5"/>
    <dgm:cxn modelId="{7150AE7D-4ECA-4742-8534-71816E7F628F}" type="presOf" srcId="{1D99AE23-E01B-4F8E-A840-2F71E499311E}" destId="{58DC5711-5E6D-4DB0-8B68-C09C20E860F3}" srcOrd="1" destOrd="0" presId="urn:microsoft.com/office/officeart/2005/8/layout/vProcess5"/>
    <dgm:cxn modelId="{67367F81-F363-4060-AEB2-21C51840D0C6}" srcId="{3F857020-15FD-438A-A50D-FBF7DB1A9006}" destId="{1D99AE23-E01B-4F8E-A840-2F71E499311E}" srcOrd="2" destOrd="0" parTransId="{5A9E36BA-3A93-45EF-AED9-154AB940A935}" sibTransId="{E32FB5F7-3FFB-44D8-8026-8DA4925C34A3}"/>
    <dgm:cxn modelId="{E4CF2DA7-A640-4CF5-A5CB-7DB89D258CD7}" type="presOf" srcId="{3F857020-15FD-438A-A50D-FBF7DB1A9006}" destId="{6E86A467-09F9-40C7-BB1C-7DFBBB2C89D4}" srcOrd="0" destOrd="0" presId="urn:microsoft.com/office/officeart/2005/8/layout/vProcess5"/>
    <dgm:cxn modelId="{3EC093A7-9DE9-4D3A-9FDF-0A143DF3B65A}" type="presOf" srcId="{22F593A2-6CA4-4998-BF3C-EE52ECB4D944}" destId="{1B5B5560-AD63-406F-9DF2-96C218A9F18A}" srcOrd="0" destOrd="0" presId="urn:microsoft.com/office/officeart/2005/8/layout/vProcess5"/>
    <dgm:cxn modelId="{678C46B8-4B4C-401C-B858-EAC0BA10B0AB}" type="presOf" srcId="{4959709B-5623-4E6A-8B5D-6245C9D8403F}" destId="{ABDE0E20-AAB2-4458-9516-BEB180BA2C4F}" srcOrd="1" destOrd="0" presId="urn:microsoft.com/office/officeart/2005/8/layout/vProcess5"/>
    <dgm:cxn modelId="{466B20D7-0984-4ECF-8798-B329927FA3FC}" type="presOf" srcId="{4959709B-5623-4E6A-8B5D-6245C9D8403F}" destId="{FF334EA7-15CD-4E21-813F-0C613239F487}" srcOrd="0" destOrd="0" presId="urn:microsoft.com/office/officeart/2005/8/layout/vProcess5"/>
    <dgm:cxn modelId="{09558CF7-3D23-455A-AF06-62C497DACDC2}" type="presOf" srcId="{1D99AE23-E01B-4F8E-A840-2F71E499311E}" destId="{EFB80664-5EFD-42A8-B804-BD3983F2AC64}" srcOrd="0" destOrd="0" presId="urn:microsoft.com/office/officeart/2005/8/layout/vProcess5"/>
    <dgm:cxn modelId="{A1B16D61-F7C5-4512-8A7E-73E57A238AA9}" type="presParOf" srcId="{6E86A467-09F9-40C7-BB1C-7DFBBB2C89D4}" destId="{13B2AE6F-64B1-436F-8C79-A9F4F24838B6}" srcOrd="0" destOrd="0" presId="urn:microsoft.com/office/officeart/2005/8/layout/vProcess5"/>
    <dgm:cxn modelId="{1DD03852-F863-44D5-BB1C-24B0DF3DB1E2}" type="presParOf" srcId="{6E86A467-09F9-40C7-BB1C-7DFBBB2C89D4}" destId="{FF334EA7-15CD-4E21-813F-0C613239F487}" srcOrd="1" destOrd="0" presId="urn:microsoft.com/office/officeart/2005/8/layout/vProcess5"/>
    <dgm:cxn modelId="{5B347145-CA24-43AB-8374-DB48681A615B}" type="presParOf" srcId="{6E86A467-09F9-40C7-BB1C-7DFBBB2C89D4}" destId="{31F93F8C-F9DF-431D-9709-6FFF98AD1190}" srcOrd="2" destOrd="0" presId="urn:microsoft.com/office/officeart/2005/8/layout/vProcess5"/>
    <dgm:cxn modelId="{2DB6092C-A3CC-4034-8CB5-F22A2839D09E}" type="presParOf" srcId="{6E86A467-09F9-40C7-BB1C-7DFBBB2C89D4}" destId="{EFB80664-5EFD-42A8-B804-BD3983F2AC64}" srcOrd="3" destOrd="0" presId="urn:microsoft.com/office/officeart/2005/8/layout/vProcess5"/>
    <dgm:cxn modelId="{D38E9A69-BF4A-4457-A80A-0F060EC73D60}" type="presParOf" srcId="{6E86A467-09F9-40C7-BB1C-7DFBBB2C89D4}" destId="{1B5B5560-AD63-406F-9DF2-96C218A9F18A}" srcOrd="4" destOrd="0" presId="urn:microsoft.com/office/officeart/2005/8/layout/vProcess5"/>
    <dgm:cxn modelId="{EA09BA53-CC25-4147-9E0F-725AC6354A82}" type="presParOf" srcId="{6E86A467-09F9-40C7-BB1C-7DFBBB2C89D4}" destId="{C4B322CF-2A72-4878-8AB5-55807250DCCD}" srcOrd="5" destOrd="0" presId="urn:microsoft.com/office/officeart/2005/8/layout/vProcess5"/>
    <dgm:cxn modelId="{339C0FD9-ED32-4965-A675-F4897BEA9F35}" type="presParOf" srcId="{6E86A467-09F9-40C7-BB1C-7DFBBB2C89D4}" destId="{ABDE0E20-AAB2-4458-9516-BEB180BA2C4F}" srcOrd="6" destOrd="0" presId="urn:microsoft.com/office/officeart/2005/8/layout/vProcess5"/>
    <dgm:cxn modelId="{D92992E5-BAC0-43D1-B56D-DDB8BA6FE04D}" type="presParOf" srcId="{6E86A467-09F9-40C7-BB1C-7DFBBB2C89D4}" destId="{BE57E618-ADF1-4CF0-8752-0AD0D71BD359}" srcOrd="7" destOrd="0" presId="urn:microsoft.com/office/officeart/2005/8/layout/vProcess5"/>
    <dgm:cxn modelId="{B4A86FCF-E8FC-40DB-89A2-4B062CBC509B}" type="presParOf" srcId="{6E86A467-09F9-40C7-BB1C-7DFBBB2C89D4}" destId="{58DC5711-5E6D-4DB0-8B68-C09C20E860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2F18-F401-4E68-8C9A-D21139A5C3CE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DC8E-F082-42B3-B8AD-338133538401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Part 1 </a:t>
          </a:r>
          <a:r>
            <a:rPr lang="en-GB" sz="1500" kern="1200" dirty="0"/>
            <a:t>Role Play Scenario </a:t>
          </a:r>
          <a:endParaRPr lang="en-US" sz="1500" kern="1200" dirty="0"/>
        </a:p>
      </dsp:txBody>
      <dsp:txXfrm>
        <a:off x="291148" y="2456435"/>
        <a:ext cx="2180418" cy="720000"/>
      </dsp:txXfrm>
    </dsp:sp>
    <dsp:sp modelId="{50A02D41-1031-40E1-9603-AB4FB6FCB4E9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D05D5-57B3-4E7B-B59A-87FE73CC9115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Part 2 </a:t>
          </a:r>
          <a:r>
            <a:rPr lang="en-GB" sz="1500" kern="1200" dirty="0"/>
            <a:t>Understanding and defining Conflict Sensitivity and Peacebuilding  </a:t>
          </a:r>
          <a:endParaRPr lang="en-US" sz="1500" kern="1200" dirty="0"/>
        </a:p>
      </dsp:txBody>
      <dsp:txXfrm>
        <a:off x="2853140" y="2456435"/>
        <a:ext cx="2180418" cy="720000"/>
      </dsp:txXfrm>
    </dsp:sp>
    <dsp:sp modelId="{6401F20E-1D50-420D-8347-018784D6A73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DA384-6CA5-4790-88B1-01C7399EBCCD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Part 3 </a:t>
          </a:r>
          <a:r>
            <a:rPr lang="en-GB" sz="1500" strike="noStrike" kern="1200" dirty="0"/>
            <a:t>Analysis: P</a:t>
          </a:r>
          <a:r>
            <a:rPr lang="en-GB" sz="1500" kern="1200" dirty="0"/>
            <a:t>utting theory into practice. </a:t>
          </a:r>
          <a:endParaRPr lang="en-US" sz="1500" strike="sngStrike" kern="1200" dirty="0"/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4EA7-15CD-4E21-813F-0C613239F487}">
      <dsp:nvSpPr>
        <dsp:cNvPr id="0" name=""/>
        <dsp:cNvSpPr/>
      </dsp:nvSpPr>
      <dsp:spPr>
        <a:xfrm>
          <a:off x="0" y="0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There is a drought in </a:t>
          </a:r>
          <a:r>
            <a:rPr lang="en-GB" sz="2100" kern="1200" dirty="0" err="1"/>
            <a:t>Tiko</a:t>
          </a:r>
          <a:endParaRPr lang="en-US" sz="2100" kern="1200" dirty="0"/>
        </a:p>
      </dsp:txBody>
      <dsp:txXfrm>
        <a:off x="51713" y="51713"/>
        <a:ext cx="2247173" cy="1662201"/>
      </dsp:txXfrm>
    </dsp:sp>
    <dsp:sp modelId="{31F93F8C-F9DF-431D-9709-6FFF98AD1190}">
      <dsp:nvSpPr>
        <dsp:cNvPr id="0" name=""/>
        <dsp:cNvSpPr/>
      </dsp:nvSpPr>
      <dsp:spPr>
        <a:xfrm>
          <a:off x="366390" y="2059899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200,000 people are affected in South District</a:t>
          </a:r>
        </a:p>
      </dsp:txBody>
      <dsp:txXfrm>
        <a:off x="418103" y="2111612"/>
        <a:ext cx="2534948" cy="1662201"/>
      </dsp:txXfrm>
    </dsp:sp>
    <dsp:sp modelId="{EFB80664-5EFD-42A8-B804-BD3983F2AC64}">
      <dsp:nvSpPr>
        <dsp:cNvPr id="0" name=""/>
        <dsp:cNvSpPr/>
      </dsp:nvSpPr>
      <dsp:spPr>
        <a:xfrm>
          <a:off x="732780" y="4119798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Government of Tiko has asked the international community for assistance </a:t>
          </a:r>
        </a:p>
      </dsp:txBody>
      <dsp:txXfrm>
        <a:off x="784493" y="4171511"/>
        <a:ext cx="2534948" cy="1662201"/>
      </dsp:txXfrm>
    </dsp:sp>
    <dsp:sp modelId="{1B5B5560-AD63-406F-9DF2-96C218A9F18A}">
      <dsp:nvSpPr>
        <dsp:cNvPr id="0" name=""/>
        <dsp:cNvSpPr/>
      </dsp:nvSpPr>
      <dsp:spPr>
        <a:xfrm flipH="1">
          <a:off x="0" y="5120582"/>
          <a:ext cx="323524" cy="38203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793" y="5120582"/>
        <a:ext cx="177938" cy="301960"/>
      </dsp:txXfrm>
    </dsp:sp>
    <dsp:sp modelId="{C4B322CF-2A72-4878-8AB5-55807250DCCD}">
      <dsp:nvSpPr>
        <dsp:cNvPr id="0" name=""/>
        <dsp:cNvSpPr/>
      </dsp:nvSpPr>
      <dsp:spPr>
        <a:xfrm>
          <a:off x="0" y="4606265"/>
          <a:ext cx="1147658" cy="1147658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58223" y="4606265"/>
        <a:ext cx="631212" cy="86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834F-45D6-4BDD-8FFA-D521834EF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BDA2C-1C5D-4336-BD69-3540D6637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EDCCA-D611-4B04-8312-DFD43F221514}" type="datetimeFigureOut">
              <a:rPr lang="en-GB"/>
              <a:pPr>
                <a:defRPr/>
              </a:pPr>
              <a:t>09/09/2020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31065-BF62-4EE9-B6FD-61914566A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984A8-6A1D-4A3F-949C-5493C5A89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F43830-D986-457E-98AA-F1BDB62C7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3743-5774-4AB1-A403-E22E69C03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454A1-CC24-48E7-B7FC-D72BD98AAE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7DBDA-B906-4CD8-97C7-1E9F7AD44065}" type="datetimeFigureOut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6F2140-4CE9-4EED-898C-9EE2C2F08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B8B383-33AD-4DEB-A1A2-9F29055B1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D0AD4-5052-4CF1-AE00-DCA25CC1C2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2FC8-6018-4631-AF4A-4708C8CE0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58C0C-2DCA-4C26-95A2-8A0602F0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61C1CF5-FB2B-4ABB-8B21-F9F406291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56A819F-5854-4ED4-9058-0511B7962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352A-1318-47A1-9DDF-BF8C92F1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69CF5-4C14-4B0C-BFA6-53F673B392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1A32647-B29A-4BF6-B8EF-230F444866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477CE70-3A4D-443A-98EB-A7764C2E6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E5248-9598-4D27-8AA0-67B38E9F9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FBC09-438D-445E-A8EC-452C28413F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C7C1150-D565-4311-AB28-B32341A19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35478E4-11AA-4F11-8EB1-D78851083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D5817-7F3F-4E1C-ADE0-B6E0B8F58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C5A3F-6BC9-4EF0-B372-EA0536A7F5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9BC5BB9-CCE6-4204-8AF6-2A4DA8077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509672C-FBE6-4B88-B347-69E4B2D87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NO CLICK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3439-60EE-4005-A6B1-7B00DF23C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C9B70-A4EA-419B-BE26-A56AA480D6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733A0AE-ECC4-4CFF-9FAF-854FF6C22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7DEBBFC-3E71-406B-81E1-282526467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08BC7-4783-4D50-A8FA-8FCA8FDB5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3095A-7B98-46C7-A6B8-345D261490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0FA8594-C20D-4C84-8149-B89F39E590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0A1C6E3-B8A0-4277-92C0-ED45B74FF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AFTER QUESTIONS HAVE BEEN ANSWERED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3935-0679-4690-9312-2F8B8455E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6CE3C-2024-49B5-9BB4-D3DAB6B8A5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318F60A-305F-4F77-9517-36C4DD7D37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9B0BFC6-4E47-4138-9EBB-75F1AEB07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WHEN THE GROUP HAS CONVENED  </a:t>
            </a:r>
          </a:p>
          <a:p>
            <a:pPr eaLnBrk="1" hangingPunct="1"/>
            <a:r>
              <a:rPr lang="en-US" altLang="en-US"/>
              <a:t>PLEASE WAIT UNTIL AFTER THE PRESENTATION ENDS BEFORE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F3F9-08EE-4ECB-A079-7380F8496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3A30A-0495-4E9C-9BC1-5DFF67806F4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0074F797-0653-494F-B913-C4D5AAE3B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5A012DF-F779-4345-B465-49B419167E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Ask each representative to present whether they give permission for Good Aid to operate and why? Optional: You can get each representative to stand up and receive an applause before/after presentation. </a:t>
            </a:r>
          </a:p>
          <a:p>
            <a:pPr eaLnBrk="1" hangingPunct="1"/>
            <a:r>
              <a:rPr lang="en-US" altLang="en-US" dirty="0"/>
              <a:t>PLEASE WAIT UNTIL THE FACILITATOR SUGGESTS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B712B-0802-4218-B82A-D8E9D96B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A43EC-9CFD-424F-86EB-216856905E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9667A42-5EEE-4395-B4C0-51D7AAB677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8862408-F234-46D5-B4CB-CF5200469F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SECTION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Optional: Participants can do this in their respective groups (Food aid team, community representatives, Gover/Rebel representatives, unemployed workers East district, unemployed workers West District, unemployed workers South District. As particpants to look at the above questions and select a person to report back to the plenary. Provide 5-10 minutes for discussion. Emphasize the need to be conflict sensitive without going into details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AEF24-0D58-44D2-AB40-FABFC5DB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B12D-7CF1-4DD2-819A-AE697D7F96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04AA76F-7244-47B8-8DE8-6264A4B79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2D987A3-CC16-4B86-B656-B3B336CB7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PLEASE CLICK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Optional: Either get participants to answer the questions in their previous groups or if time is constrained ask individuals in the group.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All staff need to be conflict sensitive e.g. management, </a:t>
            </a:r>
            <a:r>
              <a:rPr lang="en-US" altLang="en-US" dirty="0" err="1"/>
              <a:t>Programme</a:t>
            </a:r>
            <a:r>
              <a:rPr lang="en-US" altLang="en-US" dirty="0"/>
              <a:t> staff, Finance, drivers, admin, human resources, Everyone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can be done in pairs, groups, or collectively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7A75-0F8B-4E3D-B65F-901875937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10D93-7573-488B-8D9A-37731B9B83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2EA8FC3-A020-4453-B149-ABB284A14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D707833-BF8E-4487-8759-011FD5C15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CLICK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BB9CA-32D3-4BF3-BEB5-FA0AB20CD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590E4-6A30-4354-A653-F80C8DCAF7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C622FB7-BCCC-44A9-BDD0-D01852B31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E89998F-582A-4C83-968A-67B79B137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5835E-1C7F-4B81-88F4-8B2F477AF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63592-2AAA-4907-BE4F-5BC9173B51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DB19BF7-3332-404D-BCA5-88E1A0F2C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2366CEB-3D29-42BC-A24B-DA4C9A64F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2622-D963-49DE-9CD1-1D645D0DA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47666-A055-4D98-AE46-DB8BD423C4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1B20EA7-864F-403E-B017-C70DCD9DA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A6D8D87-996B-411B-B158-8E70B87C5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AUTOMATED SLIDE. No clicks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D23B-F025-45ED-9162-82A1E07C3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8AE7E-8C3D-4592-AF8C-26B1F8737A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5663D18-E4A2-4080-94E5-33D931F2F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9346A4E-E834-4493-968C-B5F94562E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3222-ED49-41CB-B2FA-52AAB9AE5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F4828-D0F2-4D86-AE4F-505091112D7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47FE53F-2368-49BC-BF69-E8CDBA25C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48BEBBD-D244-4124-BD09-E3E2C2EEC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D53D-74DA-4883-8FF1-A33077ABB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62689-E901-42E6-A8DC-2859CDC38B4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4E57-299D-4B99-B7C9-288530FD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42F4-19FC-47D0-9693-4107C7E12703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8B19-064B-43DB-B1F1-69BCEEDB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368F-16AE-4446-909C-33CF700A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7B94-D8AD-403C-AB83-7D0B796E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5A2C-E38F-4549-8665-445BCE00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4732-FB0F-426E-9975-EAC58F3069A5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E3F3-00F2-4ACF-A72E-599A1288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F09A6-A5BA-48E8-AC00-3983D230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ABD9-959F-4AEE-B5DE-55CD3F4B4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E74-9505-4B34-933B-E5FB0882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36E-87E2-4FA0-82F7-E5C3E4527B4A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D2FD-2A49-48CF-B4E2-350EC3CC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2D98-5A4E-43FB-BB6D-F6E50B0D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B5FF-A667-45C1-9A8F-B58407C2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3A97-6584-4CC3-BAD3-D763819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5F4F-A9F3-4ADB-8BFB-CC4ECED658A7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48F4-3DB1-4704-B339-0D3CBB9E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A37B-FD84-4229-9FE2-986D88D1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DADC-150A-4A6B-B72F-9450ECCC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1EB9-6FC7-47EC-B637-230D719D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C551-E294-4719-BF6E-52608F95BA98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C43B-3588-4B4B-939B-0B8424C8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98DE1-D5D2-4E2C-83F3-D1A7741A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63B-007A-4F8E-ABC4-D7A704033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33D218-8559-44DD-99A2-9FDE0F04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8A7A-F1CD-4CBC-87A9-2A915FAFF00E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3804B-14A9-4873-B6CD-085F4C0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C880A-FAC9-490A-BBD9-35264D56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E551-B6E4-49C3-AED6-55424EBE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C4CA41-118D-4A88-A5CC-D00B2D3E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FD-3A9D-496D-82CE-E0F6D93296EB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9B2BF4-1CC5-4305-9260-BE0A4A1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A770C-F3B1-4B39-B2C5-EB6A39C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1405-3CAB-4BD7-B48C-4D257045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50AA7-F464-4E46-9BEA-2382BF0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F3-D80D-43E0-BA86-CC705B5D6C39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F70076-A3BB-43E4-A25E-C99D6D3E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5D82F-B345-4CE2-B38C-BABBAC17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5AC-7592-400B-B27C-4AAAF4C0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60B60D-D391-4BE3-B8AD-BA84E0D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2BAB-5EA8-474C-A9FF-CD945E6FD9E7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6A626E-F31A-47B8-8E1B-651DA95F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6BA1DC-3593-4328-A6B7-FBC3EBBA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B0A4-A0CC-45E4-A89C-F1EA671B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B0430A-C1C6-449B-9656-D2BDDFB9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D04E-BD54-4283-8266-62C452FF9341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72E415-4997-4DE3-A055-689F8D0C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5607C-2C5C-4293-9557-C8B869D1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5701-550D-4F06-AE35-2FF048609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A31E01-41C1-465D-9639-CFC5FC78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C48-96F0-4142-B601-B661672ACF85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65379-BA9C-4AC0-AEF5-45A807E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9CA75-EEA2-4C0D-AA68-987594F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67D6-0E68-4C7F-B318-791B873B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7F7039-C226-45D0-A1BE-96A45B0665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7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9636E9-E3BD-4BF4-B9A7-EA7EFD8FB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9F34-6857-48AE-BF12-0CFA76554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F5890-09A0-47BE-A0D8-BCC27AB654EB}" type="datetime1">
              <a:rPr lang="en-US"/>
              <a:pPr>
                <a:defRPr/>
              </a:pPr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58BB-6FB7-4D68-9DCB-2779B357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3A38-AE6D-4E95-900B-640A7E156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911C9D-4CFE-479A-9CB2-CEF7F319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91BCC7-D6C8-4D79-AC48-0504A136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GB" sz="5000"/>
              <a:t>Welcome</a:t>
            </a:r>
            <a:endParaRPr lang="en-DK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0100-3A58-4143-BDAC-6BC9EEA7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91841"/>
            <a:ext cx="6858000" cy="25654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Conflict sensitivity and Peacebuilding: From Theory to Practice!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9 September 2020</a:t>
            </a:r>
            <a:endParaRPr lang="en-GB" dirty="0">
              <a:solidFill>
                <a:schemeClr val="accent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1"/>
                </a:solidFill>
              </a:rPr>
              <a:t> Copenhagen University</a:t>
            </a:r>
            <a:endParaRPr lang="en-GB" dirty="0">
              <a:solidFill>
                <a:schemeClr val="accent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400" b="1" dirty="0"/>
              <a:t>Sunra Lambert </a:t>
            </a:r>
            <a:r>
              <a:rPr lang="en-GB" sz="2400" b="1" dirty="0" err="1"/>
              <a:t>Baj</a:t>
            </a:r>
            <a:r>
              <a:rPr lang="en-GB" sz="2400" b="1" dirty="0"/>
              <a:t> and Dea Andersen, DCA</a:t>
            </a:r>
          </a:p>
          <a:p>
            <a:pPr marL="0" indent="0">
              <a:lnSpc>
                <a:spcPct val="90000"/>
              </a:lnSpc>
              <a:buNone/>
            </a:pPr>
            <a:endParaRPr lang="en-DK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0691-26BA-4CF7-B823-17654E0B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5971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B2E217-9BA9-4005-A0E6-FE7D4CD1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Conflict Sensitivity Scenario 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312B8-C12F-4AFC-9E81-ED29E358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b="1" dirty="0"/>
              <a:t>Purpose</a:t>
            </a:r>
          </a:p>
          <a:p>
            <a:r>
              <a:rPr lang="en-GB" sz="2100" dirty="0"/>
              <a:t>To create a scenario role play in which participants are introduced to the challenges of managing an intervention in a crisis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Objectives</a:t>
            </a:r>
          </a:p>
          <a:p>
            <a:r>
              <a:rPr lang="en-US" sz="2100" dirty="0"/>
              <a:t>You will have improved understanding of some of the challenges faced in crises situations</a:t>
            </a:r>
          </a:p>
          <a:p>
            <a:r>
              <a:rPr lang="en-US" sz="2100" dirty="0"/>
              <a:t>You will have an improved understanding as to why conflict sensitivity might be needed in crises situations</a:t>
            </a:r>
            <a:endParaRPr lang="en-GB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BBE4-FA28-4E89-8096-CA603AB9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62BF63B-007A-4F8E-ABC4-D7A7040334D6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506270-35B5-406A-BFE9-9A5CC0EB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05DD-12B9-4317-A760-D4C4795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610687"/>
            <a:ext cx="5558011" cy="1303020"/>
          </a:xfrm>
        </p:spPr>
        <p:txBody>
          <a:bodyPr>
            <a:normAutofit/>
          </a:bodyPr>
          <a:lstStyle/>
          <a:p>
            <a:r>
              <a:rPr lang="en-US" sz="3600" dirty="0"/>
              <a:t>Welcome to…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5C4E-8D37-43FF-9410-7F2D407E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5" y="838201"/>
            <a:ext cx="5398226" cy="3434725"/>
          </a:xfrm>
        </p:spPr>
        <p:txBody>
          <a:bodyPr anchor="ctr">
            <a:normAutofit/>
          </a:bodyPr>
          <a:lstStyle/>
          <a:p>
            <a:r>
              <a:rPr lang="en-US" sz="1600" b="1" dirty="0"/>
              <a:t>You will spend the next 30-45 minutes in a role-play scenario</a:t>
            </a:r>
          </a:p>
          <a:p>
            <a:r>
              <a:rPr lang="en-US" sz="1600" b="1" dirty="0"/>
              <a:t>The scenario will be based in a fictitious (conflict-affected) country with invented characters. Some of whom may or may not appear familiar</a:t>
            </a:r>
          </a:p>
          <a:p>
            <a:r>
              <a:rPr lang="en-US" sz="1600" b="1" dirty="0"/>
              <a:t>The purpose is to provide a </a:t>
            </a:r>
            <a:r>
              <a:rPr lang="en-US" sz="1600" b="1" dirty="0" err="1"/>
              <a:t>flavour</a:t>
            </a:r>
            <a:r>
              <a:rPr lang="en-US" sz="1600" b="1" dirty="0"/>
              <a:t> of what it is like to operate in a completely unfamiliar context, without adequate strategic planning or project management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7341" y="0"/>
            <a:ext cx="4716660" cy="3359027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21417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7460" y="4610687"/>
            <a:ext cx="1411691" cy="1411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40" y="4506726"/>
            <a:ext cx="430807" cy="430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EBF7-1DCB-46B9-810E-F3DE6D49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575" y="6404789"/>
            <a:ext cx="274320" cy="273844"/>
          </a:xfrm>
          <a:prstGeom prst="ellipse">
            <a:avLst/>
          </a:prstGeom>
          <a:solidFill>
            <a:srgbClr val="595959"/>
          </a:solidFill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70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3EC92-B50E-42E5-AB0D-40A2800F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405E1-8A5D-40FB-BB33-D871D799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489938"/>
            <a:ext cx="8354891" cy="13257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Welcome to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Republic of Tiko (RoT)</a:t>
            </a:r>
            <a:endParaRPr lang="en-US" sz="17900" kern="12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96DF2-7E5A-45CA-91E5-C1821044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581569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FFFF00"/>
                </a:solidFill>
              </a:rPr>
              <a:t>Where the Sun always shines!</a:t>
            </a:r>
            <a:endParaRPr lang="en-US" sz="1800" b="1" kern="1200" dirty="0">
              <a:solidFill>
                <a:srgbClr val="FFFF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B941DFC-0D27-42FA-90DF-D735BBBF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8" y="307731"/>
            <a:ext cx="8158438" cy="3997637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6EE38-59CF-4EA7-97EA-B5D53B5F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E37D7-CBE9-49D8-9E6A-2BF5168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Republic of Tiko (RoT)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7D261-581A-4C0B-AE86-2C7A5B6F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863" y="640082"/>
            <a:ext cx="5136536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Population 1 million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Government: Republic with a Supreme Leader 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Official language: Tiko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Capital: New Town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Ethnic groups: 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West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50% East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South District Community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295422-5D56-48BC-A7BB-C5F3CB589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6944" y="3446698"/>
            <a:ext cx="5078232" cy="24883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9C9DC-11BA-47B4-881D-55057C5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0987" y="6356350"/>
            <a:ext cx="6143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51783F-655E-4A1D-8378-2DEFAC84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8EF4C-9DAA-4C3F-B250-A0C473E47362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Tiko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78-31E5-4510-AB0A-2F65AC83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/>
              <a:pPr defTabSz="914400"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0164AB-2CB3-40E9-83F9-0113E6A7952A}"/>
              </a:ext>
            </a:extLst>
          </p:cNvPr>
          <p:cNvSpPr txBox="1"/>
          <p:nvPr/>
        </p:nvSpPr>
        <p:spPr>
          <a:xfrm>
            <a:off x="3258281" y="5430425"/>
            <a:ext cx="3140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Republic of Zingalamaduni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09FD-0F2B-47D4-AD1A-4D72C3685DDB}"/>
              </a:ext>
            </a:extLst>
          </p:cNvPr>
          <p:cNvSpPr txBox="1"/>
          <p:nvPr/>
        </p:nvSpPr>
        <p:spPr>
          <a:xfrm>
            <a:off x="5180866" y="2146510"/>
            <a:ext cx="314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Republic of Zingalamaduni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556BEC6-8B11-460A-AF9E-BFAA60EAD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341" y="1795184"/>
            <a:ext cx="5616307" cy="4154284"/>
          </a:xfr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70339-9BD2-4DBB-BAC8-C6D781EB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5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51EF6-F09E-4B6F-94B4-75C73A02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West District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9A7C4117-D250-41F7-BE02-6CFA96E3B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3" t="5730" r="7265" b="9570"/>
          <a:stretch/>
        </p:blipFill>
        <p:spPr>
          <a:xfrm>
            <a:off x="245660" y="321731"/>
            <a:ext cx="5293729" cy="4106285"/>
          </a:xfrm>
          <a:prstGeom prst="rect">
            <a:avLst/>
          </a:prstGeom>
        </p:spPr>
      </p:pic>
      <p:sp>
        <p:nvSpPr>
          <p:cNvPr id="46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80F8608-4347-4572-886A-BA95CB28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West District community has lots of business and commerce because of the seaport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It is also an oil rich region with many oil fields and offshore oil rigs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904D1C-0DDC-465A-B567-BF23D6E19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601F-4EEF-4569-9620-9DDED504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900">
                <a:solidFill>
                  <a:srgbClr val="898989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F4BD-763E-4931-BF87-2F7AE1C1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882503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But…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D36D-6124-4152-A867-7C48019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 District has a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A060D-2F87-4095-8449-2C5285514B4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42" y="129794"/>
            <a:ext cx="2285158" cy="89203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BF97AD-4E07-432D-B9DB-2A60F2FA3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5329" y="2795"/>
            <a:ext cx="6468672" cy="6842743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3"/>
          <a:stretch/>
        </p:blipFill>
        <p:spPr>
          <a:xfrm flipH="1">
            <a:off x="0" y="0"/>
            <a:ext cx="9144000" cy="6842743"/>
          </a:xfrm>
          <a:prstGeom prst="rect">
            <a:avLst/>
          </a:prstGeom>
        </p:spPr>
      </p:pic>
      <p:sp>
        <p:nvSpPr>
          <p:cNvPr id="32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2453" y="-2795"/>
            <a:ext cx="3753812" cy="2253410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CE1CB-A80A-44B0-B8D7-301F4DCA27E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292516"/>
            <a:ext cx="2943627" cy="1033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B2E23-A924-4E78-B718-3AE7C0D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79" y="1459467"/>
            <a:ext cx="3858768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2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West District Independence Army (WDIA)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7E703-7157-4643-8E11-5325572C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79" y="2669066"/>
            <a:ext cx="3858768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has been active for decades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is well </a:t>
            </a:r>
            <a:r>
              <a:rPr lang="en-US" altLang="en-US" sz="1500" dirty="0" err="1">
                <a:solidFill>
                  <a:srgbClr val="000000"/>
                </a:solidFill>
              </a:rPr>
              <a:t>organised</a:t>
            </a:r>
            <a:r>
              <a:rPr lang="en-US" altLang="en-US" sz="1500" dirty="0">
                <a:solidFill>
                  <a:srgbClr val="000000"/>
                </a:solidFill>
              </a:rPr>
              <a:t> and controls large swathes of West District including many oil fields and large portions of the main road from the port to New Town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aspires to create an independent ‘corruption free’ state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The </a:t>
            </a:r>
            <a:r>
              <a:rPr lang="en-US" altLang="en-US" sz="1500" dirty="0" err="1">
                <a:solidFill>
                  <a:srgbClr val="000000"/>
                </a:solidFill>
              </a:rPr>
              <a:t>RoT</a:t>
            </a:r>
            <a:r>
              <a:rPr lang="en-US" altLang="en-US" sz="1500" dirty="0">
                <a:solidFill>
                  <a:srgbClr val="000000"/>
                </a:solidFill>
              </a:rPr>
              <a:t> Government brands the WDIA a terrorist </a:t>
            </a:r>
            <a:r>
              <a:rPr lang="en-US" altLang="en-US" sz="1500" dirty="0" err="1">
                <a:solidFill>
                  <a:srgbClr val="000000"/>
                </a:solidFill>
              </a:rPr>
              <a:t>organisation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34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0036" y="3000084"/>
            <a:ext cx="4723965" cy="3842659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C5EBCCC-8DB8-41E2-9878-F631E651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91" y="2176631"/>
            <a:ext cx="4723965" cy="461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C7BC1-10FB-449D-9C58-522DB825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3297" y="552502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825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 sz="825">
              <a:solidFill>
                <a:srgbClr val="898989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AC2DB-49E9-45CD-9502-4534FA01F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4B87F-5D3D-4F6B-A694-3D361CF9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East District 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standing next to a tree&#10;&#10;Description generated with very high confidence">
            <a:extLst>
              <a:ext uri="{FF2B5EF4-FFF2-40B4-BE49-F238E27FC236}">
                <a16:creationId xmlns:a16="http://schemas.microsoft.com/office/drawing/2014/main" id="{8738772D-45F2-4037-A59E-2ABEFB3B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1" r="17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1F10-C913-4628-B8A1-3751FA83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80" y="356588"/>
            <a:ext cx="3088070" cy="4852362"/>
          </a:xfrm>
        </p:spPr>
        <p:txBody>
          <a:bodyPr anchor="ctr">
            <a:normAutofit/>
          </a:bodyPr>
          <a:lstStyle/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Community are the majority ethnic group in Tiko 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is considered the “bread basket” of Tiko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There are also many Government services available including hospitals, educational institutions, police, and courts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Thanks to public  access to Government provided schools more people have high school education and speak English, more than any other District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08910-1AC4-44DB-AF1B-668B0DB4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erson holding a flower&#10;&#10;Description generated with high confidence">
            <a:extLst>
              <a:ext uri="{FF2B5EF4-FFF2-40B4-BE49-F238E27FC236}">
                <a16:creationId xmlns:a16="http://schemas.microsoft.com/office/drawing/2014/main" id="{C029C6EC-7FE2-4D81-8429-2CF8EB2A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8" y="4617730"/>
            <a:ext cx="1600182" cy="187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8EFF24-3310-4FDF-9B1F-BAE6454F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4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5CE01-10B6-49CA-A201-4C195CD2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South District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Content Placeholder 5" descr="A picture containing dune&#10;&#10;Description generated with very high confidence">
            <a:extLst>
              <a:ext uri="{FF2B5EF4-FFF2-40B4-BE49-F238E27FC236}">
                <a16:creationId xmlns:a16="http://schemas.microsoft.com/office/drawing/2014/main" id="{B75F3F64-3F9D-4419-B286-2BFE24CA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2" t="10591" r="10211" b="16993"/>
          <a:stretch/>
        </p:blipFill>
        <p:spPr>
          <a:xfrm>
            <a:off x="241299" y="321732"/>
            <a:ext cx="5293729" cy="41062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B61ABD-548D-4653-90BE-7915F334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561" y="321732"/>
            <a:ext cx="3215780" cy="6214534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The South District Community is traditionally nomadic, but since Tiko's independence from </a:t>
            </a:r>
            <a:r>
              <a:rPr lang="en-US" altLang="en-US" sz="1400" dirty="0" err="1">
                <a:solidFill>
                  <a:schemeClr val="bg1"/>
                </a:solidFill>
              </a:rPr>
              <a:t>Zungland</a:t>
            </a:r>
            <a:r>
              <a:rPr lang="en-US" altLang="en-US" sz="1400" dirty="0">
                <a:solidFill>
                  <a:schemeClr val="bg1"/>
                </a:solidFill>
              </a:rPr>
              <a:t> many have been forced into settlements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Most have little or no education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The economy is incredibly fragile and what little exists is totally dependent on access to New Town and the port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 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Food security is a problem and many areas are difficult to access due to poor infrastructure. Government services are practically non-existent</a:t>
            </a:r>
            <a:endParaRPr lang="en-US" altLang="en-US" sz="1400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bg1"/>
                </a:solidFill>
              </a:rPr>
              <a:t>Uranium deposits have been discovered recently in South District, which has resulted in the forced displacement of many people by the Tiko Armed Forces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E56B0-D5BA-42D6-8F6F-D9135810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82C280-B9B1-4701-8C25-23D46A33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5263-D4E6-4011-B4D4-ADC9BCA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200" dirty="0"/>
              <a:t>Introduction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6D181C-4A5B-426F-B4B0-EB0FC72D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9" r="-1" b="14515"/>
          <a:stretch/>
        </p:blipFill>
        <p:spPr>
          <a:xfrm>
            <a:off x="-3427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A693-9F97-4282-83EF-D6DE5E44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GB" sz="1600" dirty="0"/>
              <a:t>My name is Sunra </a:t>
            </a:r>
          </a:p>
          <a:p>
            <a:r>
              <a:rPr lang="en-GB" sz="1600" dirty="0"/>
              <a:t>My experience is mainly field based</a:t>
            </a:r>
          </a:p>
          <a:p>
            <a:r>
              <a:rPr lang="en-GB" sz="1600" dirty="0"/>
              <a:t>As of 2018 I’ve been based in Copenhagen with DanChurchAid advising on Conflict Prevention and Peacebuilding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3B5D-B359-46C8-BFE4-1BC4B345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FA251-94F8-45D0-B82B-8B94493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16039" cy="479540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HUMANITARIAN CRISIS 2020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WORLD APPEAL 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5A40-D750-422B-BD37-7FEB51C2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9A5BAD-4D87-4E48-B370-582335AD0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97610"/>
              </p:ext>
            </p:extLst>
          </p:nvPr>
        </p:nvGraphicFramePr>
        <p:xfrm>
          <a:off x="3960945" y="32377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6FFC81-6B29-43CE-ABD9-429E976CE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30" name="Freeform: Shape 75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073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3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575C-ACA2-4B40-9116-3293DDE1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5112" y="6356350"/>
            <a:ext cx="19002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6A8D6C-083D-4CCF-9071-E929F2AA04D3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D92454C-253B-4D6C-9653-39340A018645}"/>
              </a:ext>
            </a:extLst>
          </p:cNvPr>
          <p:cNvSpPr txBox="1">
            <a:spLocks/>
          </p:cNvSpPr>
          <p:nvPr/>
        </p:nvSpPr>
        <p:spPr bwMode="auto">
          <a:xfrm>
            <a:off x="396766" y="216730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2058F1-7FB8-4B48-A9E5-3C583341A25C}"/>
              </a:ext>
            </a:extLst>
          </p:cNvPr>
          <p:cNvSpPr txBox="1">
            <a:spLocks/>
          </p:cNvSpPr>
          <p:nvPr/>
        </p:nvSpPr>
        <p:spPr bwMode="auto">
          <a:xfrm>
            <a:off x="1240064" y="355815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rgbClr val="77933C"/>
                </a:solidFill>
              </a:rPr>
              <a:t>Good</a:t>
            </a:r>
            <a:r>
              <a:rPr lang="en-GB" altLang="en-US" b="1" dirty="0">
                <a:solidFill>
                  <a:srgbClr val="E46C0A"/>
                </a:solidFill>
              </a:rPr>
              <a:t>Aid </a:t>
            </a:r>
            <a:r>
              <a:rPr lang="en-GB" altLang="en-US" dirty="0"/>
              <a:t>has decided to respond to the </a:t>
            </a:r>
            <a:r>
              <a:rPr lang="en-GB" altLang="en-US" dirty="0" err="1"/>
              <a:t>Tiko</a:t>
            </a:r>
            <a:r>
              <a:rPr lang="en-GB" altLang="en-US" dirty="0"/>
              <a:t> crises </a:t>
            </a:r>
          </a:p>
          <a:p>
            <a:endParaRPr lang="en-GB" alt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264E89-FA9A-4BAF-B0F1-C42ADD8E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43BD-5BF3-47B9-AEB9-1E2D454B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27239"/>
            <a:ext cx="7899400" cy="367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is a global inter-governmental organisation with a mandate, from the </a:t>
            </a:r>
            <a:r>
              <a:rPr lang="en-GB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League of Nations, </a:t>
            </a:r>
            <a:r>
              <a:rPr lang="en-GB" altLang="en-US" sz="2000" dirty="0"/>
              <a:t>to save souls and promote opportunities.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believes that mankind should not discriminate on any basis.</a:t>
            </a: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vision is a world in which no one is left in line.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goal is to empower all people (including mothers and children) to attend discussions locally, nationally and regionally.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558ED5"/>
                </a:solidFill>
              </a:rPr>
              <a:t>      </a:t>
            </a:r>
            <a:endParaRPr lang="en-GB" altLang="en-US" sz="2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06E97-395E-4190-81BB-577EA849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DB9D-CA4E-429F-81B7-5005A7C46B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33EE9513-002D-48CB-9981-A41E9495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64" y="136526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BD801C1-F22F-418C-A24F-88DB620A6773}"/>
              </a:ext>
            </a:extLst>
          </p:cNvPr>
          <p:cNvSpPr/>
          <p:nvPr/>
        </p:nvSpPr>
        <p:spPr>
          <a:xfrm>
            <a:off x="7168055" y="0"/>
            <a:ext cx="2566495" cy="1187398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577CB86-C4C5-4EB3-AF41-6A3C396B25FE}"/>
              </a:ext>
            </a:extLst>
          </p:cNvPr>
          <p:cNvSpPr/>
          <p:nvPr/>
        </p:nvSpPr>
        <p:spPr>
          <a:xfrm>
            <a:off x="-438149" y="0"/>
            <a:ext cx="4064218" cy="1187396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0733E9-92FC-417C-B8DE-0BBE3D33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2ADB35D-CF2D-4368-8BDE-BDEA7E1E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332"/>
            <a:ext cx="9144000" cy="6159281"/>
          </a:xfrm>
        </p:spPr>
        <p:txBody>
          <a:bodyPr/>
          <a:lstStyle/>
          <a:p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</a:t>
            </a:r>
            <a:r>
              <a:rPr lang="en-GB" altLang="en-US" sz="2000" dirty="0"/>
              <a:t> seeks to actively engage people taking an integrated nexus linking relief rehabilitation and assistance, with aid as its core mandate, while also embracing gender-mainstreaming, climate change, poverty, protection, youth empowerment and building peace to help countries accomplish global goals according to the 2050 diary in the bargain basement.</a:t>
            </a:r>
          </a:p>
          <a:p>
            <a:r>
              <a:rPr lang="en-GB" altLang="en-US" sz="2000" dirty="0"/>
              <a:t>Programmes include: Round tables, humanitarian coordination, facipulation forums, food, protection of endangered species, refugee citizenship promotion, animal rights support services, free food, infrastructure development, camp behaviour support, how-to-guide-to-slide-presentations, food, laptops-for-the-poor, food investment banks, minidisc awareness, humanitarian worker support groups,  adopt-a-cow, cash 4 data, interior design, DVD awareness, get-rich-quick projects, land appropriation facility, plant-a-</a:t>
            </a:r>
            <a:r>
              <a:rPr lang="en-GB" altLang="en-US" sz="2000" dirty="0" err="1"/>
              <a:t>cashtree</a:t>
            </a:r>
            <a:r>
              <a:rPr lang="en-GB" altLang="en-US" sz="2000" dirty="0"/>
              <a:t>, cash 4 biometrics, 35mm film development, psycho support groups, violent extremists anonymous, wellbeing support, free-the-doves, peaceful co-existence initiatives, Betamax distribution, Quick Instant Projects, don’t drink and drive campaign, deforestation tree support (DTS), vaccination alternatives… and LED teams. </a:t>
            </a:r>
            <a:endParaRPr lang="en-GB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6C920-1EA0-406B-A987-44E764E4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B7E1-E4A5-419C-8003-679B6094E9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3375DCA-FDFB-4B79-B247-0D91D59D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75" y="136580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1AD36F8-65CE-4701-8DC0-954926F759AD}"/>
              </a:ext>
            </a:extLst>
          </p:cNvPr>
          <p:cNvSpPr/>
          <p:nvPr/>
        </p:nvSpPr>
        <p:spPr>
          <a:xfrm>
            <a:off x="6873766" y="-12878"/>
            <a:ext cx="3720662" cy="1200330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2860DA2-81DE-401A-87AF-7DA3B2BA242F}"/>
              </a:ext>
            </a:extLst>
          </p:cNvPr>
          <p:cNvSpPr/>
          <p:nvPr/>
        </p:nvSpPr>
        <p:spPr>
          <a:xfrm>
            <a:off x="-762926" y="-12879"/>
            <a:ext cx="4094706" cy="1200329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08E38-100B-44D8-8F48-C5ED552A6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61" y="1269255"/>
            <a:ext cx="4467265" cy="303894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700" dirty="0">
                <a:solidFill>
                  <a:srgbClr val="FFFFFF"/>
                </a:solidFill>
              </a:rPr>
              <a:t>Roleplay</a:t>
            </a:r>
            <a:br>
              <a:rPr lang="en-US" sz="4700" dirty="0">
                <a:solidFill>
                  <a:srgbClr val="FFFFFF"/>
                </a:solidFill>
              </a:rPr>
            </a:br>
            <a:br>
              <a:rPr lang="en-US" sz="4700" dirty="0">
                <a:solidFill>
                  <a:srgbClr val="FFFFFF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D53014F5-AC74-497F-872A-87FFD140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61" y="4578114"/>
            <a:ext cx="4467265" cy="124727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The scenario will last 45 minutes</a:t>
            </a:r>
          </a:p>
          <a:p>
            <a:pPr algn="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91A88-DA41-4AA2-96EA-C3490A3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386" y="6397431"/>
            <a:ext cx="547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1C01879-0150-4CC8-97A0-EEDB7760AF16}" type="slidenum">
              <a:rPr lang="en-US" sz="900"/>
              <a:pPr>
                <a:spcAft>
                  <a:spcPts val="600"/>
                </a:spcAft>
                <a:defRPr/>
              </a:pPr>
              <a:t>24</a:t>
            </a:fld>
            <a:endParaRPr lang="en-US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EC7B35-5D7E-450E-B14A-819913FE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02C-49C6-45A9-8F7B-BB6BBE50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508000"/>
            <a:ext cx="8432800" cy="909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/>
              <a:t>Roles</a:t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8097-5531-471D-92FD-916FAC8B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95388"/>
            <a:ext cx="8636000" cy="56626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Country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Procurement &amp; Logistics Officer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Human Resources Officer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President of RoT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RoT Government Representative- MOFAHCT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Police Captain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Independence Army Commander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East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South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Journalist International Broadcasting Corporation (IBC)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University Professor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Do-Good-Foundation NGO Country Director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Unemployed Workers from all the districts 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Times 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dirty="0"/>
              <a:t>Head of </a:t>
            </a:r>
            <a:r>
              <a:rPr lang="en-GB" sz="1600" dirty="0" err="1"/>
              <a:t>Zungland</a:t>
            </a:r>
            <a:r>
              <a:rPr lang="en-GB" sz="1600" dirty="0"/>
              <a:t> Office for International Development Assistance (</a:t>
            </a:r>
            <a:r>
              <a:rPr lang="en-GB" sz="1600" b="1" dirty="0">
                <a:solidFill>
                  <a:srgbClr val="00B0F0"/>
                </a:solidFill>
              </a:rPr>
              <a:t>ZOF</a:t>
            </a:r>
            <a:r>
              <a:rPr lang="en-GB" sz="1600" b="1" dirty="0">
                <a:solidFill>
                  <a:srgbClr val="FF0000"/>
                </a:solidFill>
              </a:rPr>
              <a:t>DA</a:t>
            </a:r>
            <a:r>
              <a:rPr lang="en-GB" sz="1600" dirty="0"/>
              <a:t>) 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8014F-17FC-4651-98EF-F1CDBE15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4E34-AC10-4AA1-9BC0-4CCAA2C5CA7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5B7BA2-5A52-4B27-B85A-5AFC3AD2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34925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CF22-DF16-423E-B0B3-7AC5FF524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Before you get your role-cards please take notice of the following information. 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200,000 lives depend on it!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643D-CDEB-4720-AB3C-9B23B296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D2458A7-6D76-44BE-86D2-60F68C9624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A2B793-54A8-4244-9B55-CC9CB60F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3D28-2990-4885-8683-88FBFEEE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4613" y="1463675"/>
            <a:ext cx="3495675" cy="538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b="1" dirty="0"/>
              <a:t> has a </a:t>
            </a:r>
            <a:br>
              <a:rPr lang="en-US" b="1" dirty="0"/>
            </a:br>
            <a:r>
              <a:rPr lang="en-US" b="1" dirty="0"/>
              <a:t>team of specialists  ready to go to Tiko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D59873-C0DB-4197-9A11-DB2E8DA566FC}"/>
              </a:ext>
            </a:extLst>
          </p:cNvPr>
          <p:cNvSpPr>
            <a:spLocks noChangeArrowheads="1"/>
          </p:cNvSpPr>
          <p:nvPr/>
        </p:nvSpPr>
        <p:spPr bwMode="auto">
          <a:xfrm rot="1402664">
            <a:off x="1368425" y="2794000"/>
            <a:ext cx="3806825" cy="1204913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" name="Picture 2" descr="Tiko version 4 basic.jpg">
            <a:extLst>
              <a:ext uri="{FF2B5EF4-FFF2-40B4-BE49-F238E27FC236}">
                <a16:creationId xmlns:a16="http://schemas.microsoft.com/office/drawing/2014/main" id="{F1D9D574-8314-4EB6-9835-0242047E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952875"/>
            <a:ext cx="3740150" cy="28114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CFFF-E9C9-45FB-A316-F6523E57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962A2-0D54-442A-9944-5A0928E20C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A0B7-C995-4AFE-9193-828B6723F3AE}"/>
              </a:ext>
            </a:extLst>
          </p:cNvPr>
          <p:cNvSpPr/>
          <p:nvPr/>
        </p:nvSpPr>
        <p:spPr>
          <a:xfrm>
            <a:off x="0" y="2001838"/>
            <a:ext cx="1762125" cy="917575"/>
          </a:xfrm>
          <a:prstGeom prst="rect">
            <a:avLst/>
          </a:prstGeom>
          <a:solidFill>
            <a:srgbClr val="F1ADF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2460E50-6214-4397-AADB-98E23798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dirty="0"/>
              <a:t>Instructions</a:t>
            </a:r>
            <a:br>
              <a:rPr lang="en-US" altLang="en-US" sz="4000" dirty="0"/>
            </a:br>
            <a:endParaRPr lang="en-US" altLang="en-US" sz="4000" dirty="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21BD-2542-4482-BCDC-CDEFD248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the role play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meet representatives and unemployed workers in Tiko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this time,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create an action plan 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71A25-E884-49FB-B3DB-2915533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57052-D445-40DF-B277-E20296326E0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B830-83E5-461D-B81E-1B40A1BD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</a:t>
            </a:r>
            <a:br>
              <a:rPr lang="en-US" dirty="0"/>
            </a:br>
            <a:br>
              <a:rPr lang="en-US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1075-6AED-409D-B463-B0AAF319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77933C"/>
                </a:solidFill>
              </a:rPr>
              <a:t>Good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team’s action plan must present: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/>
              <a:t>Good Aid’s Integrated Response Plan including intended </a:t>
            </a:r>
            <a:r>
              <a:rPr lang="en-US" u="sng" dirty="0"/>
              <a:t>operations</a:t>
            </a:r>
            <a:r>
              <a:rPr lang="en-US" dirty="0"/>
              <a:t>, </a:t>
            </a:r>
            <a:r>
              <a:rPr lang="en-US" u="sng" dirty="0"/>
              <a:t>recruitment</a:t>
            </a:r>
            <a:r>
              <a:rPr lang="en-US" dirty="0"/>
              <a:t> and </a:t>
            </a:r>
            <a:r>
              <a:rPr lang="en-US" u="sng" dirty="0"/>
              <a:t>procurement</a:t>
            </a:r>
            <a:r>
              <a:rPr lang="en-US" dirty="0"/>
              <a:t>. 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BB60D-7FD4-4B5A-9CE8-9B026895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AF987-8F19-4639-AD48-1BB101C172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4D5CAB-FA47-486F-A3A2-FF45411F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5263-D4E6-4011-B4D4-ADC9BCA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200" dirty="0"/>
              <a:t>Introduction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6D181C-4A5B-426F-B4B0-EB0FC72D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9" r="-1" b="14515"/>
          <a:stretch/>
        </p:blipFill>
        <p:spPr>
          <a:xfrm>
            <a:off x="-3427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A693-9F97-4282-83EF-D6DE5E44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GB" sz="1600" dirty="0"/>
              <a:t>My name is Dea </a:t>
            </a:r>
          </a:p>
          <a:p>
            <a:r>
              <a:rPr lang="en-GB" sz="1600" dirty="0"/>
              <a:t>Experience from Myanmar (ceasefire implementation) and Afghanistan/Pakistan (military academic dialogue)</a:t>
            </a:r>
          </a:p>
          <a:p>
            <a:r>
              <a:rPr lang="en-GB" sz="1600" dirty="0"/>
              <a:t>Short term Conflict Analyst Associate at DanChurchAid advising on Conflict Prevention and Peacebuilding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3B5D-B359-46C8-BFE4-1BC4B345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B128-2C3D-4ABE-91D7-0499E927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 </a:t>
            </a:r>
            <a:br>
              <a:rPr lang="en-US" dirty="0"/>
            </a:br>
            <a:endParaRPr lang="en-US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D3D9-4161-4CC0-BBC2-1A6097E0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000000"/>
                </a:solidFill>
              </a:rPr>
              <a:t>The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>
                <a:solidFill>
                  <a:srgbClr val="E46C0A"/>
                </a:solidFill>
              </a:rPr>
              <a:t> </a:t>
            </a:r>
            <a:r>
              <a:rPr lang="en-US" altLang="en-US" sz="3000" dirty="0"/>
              <a:t> team must then present their action plan to the plenary and it cannot last more than </a:t>
            </a:r>
            <a:r>
              <a:rPr lang="en-US" altLang="en-US" sz="3000" dirty="0">
                <a:solidFill>
                  <a:srgbClr val="FF0000"/>
                </a:solidFill>
              </a:rPr>
              <a:t>5</a:t>
            </a:r>
            <a:r>
              <a:rPr lang="en-US" altLang="en-US" sz="3000" dirty="0"/>
              <a:t> minutes.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After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/>
              <a:t>’s presentation each representative will individually decide if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/>
              <a:t> has permission to operate in their district.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</a:pPr>
            <a:endParaRPr lang="en-US" alt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972B-3A38-49E3-AF17-CDEC4A86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589D9-2010-4310-8D4D-D8340CDB05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50FB4F-0383-44B9-BE0C-910D6F30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0DFE-C972-4ED9-8376-7AC61ABE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Representatives &amp; Workers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1B01-C844-448F-8256-77E56F44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Representatives and workers, you can talk to anyone. </a:t>
            </a:r>
          </a:p>
          <a:p>
            <a:pPr eaLnBrk="1" hangingPunct="1"/>
            <a:r>
              <a:rPr lang="en-US" altLang="en-US" dirty="0"/>
              <a:t>Feel free to introduce yourselves, tell people your job title, who you are and other relevant information.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CCB9-C140-49E9-A4D6-11E1C24C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50C6-A7A6-4C4A-8491-823F2873EA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718FE-5449-480B-BA17-681BC581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9B8-E1A0-4B2F-B1E8-F1B939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Everyone</a:t>
            </a:r>
            <a:br>
              <a:rPr lang="en-US" dirty="0"/>
            </a:br>
            <a:br>
              <a:rPr lang="en-US" sz="3100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C251-AF04-4F22-8B72-9299DAB5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Facilitators will now give you a role-card.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If you have any questions about your role-card please ask a facilitator.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Text marked </a:t>
            </a:r>
            <a:r>
              <a:rPr lang="en-US" dirty="0">
                <a:solidFill>
                  <a:srgbClr val="FF0000"/>
                </a:solidFill>
              </a:rPr>
              <a:t>TOP SECRET </a:t>
            </a:r>
            <a:r>
              <a:rPr lang="en-US" dirty="0"/>
              <a:t>are for your eyes only, do not share with anyone outside your group!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91BED625-21B0-4A58-AD72-AF0D0055E2E9}"/>
              </a:ext>
            </a:extLst>
          </p:cNvPr>
          <p:cNvSpPr txBox="1">
            <a:spLocks/>
          </p:cNvSpPr>
          <p:nvPr/>
        </p:nvSpPr>
        <p:spPr bwMode="auto">
          <a:xfrm>
            <a:off x="457200" y="4187825"/>
            <a:ext cx="8229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2E97-F15F-4BE9-88E9-90BE9779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925B2-8EA3-4967-B685-22D197F92E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1FEE4B-9081-46B0-A601-25A943E2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CC0E-7ECA-4541-826B-B8D84E24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5200">
                <a:solidFill>
                  <a:srgbClr val="FFFFFF"/>
                </a:solidFill>
              </a:rPr>
              <a:t>You now have 5 minutes to read your cards. Ask questions to the Facilitators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D755B-CB5A-47EB-88D7-95AA864B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BF5FBA9-F512-4BA3-A5F1-7243BD253F23}" type="slidenum">
              <a:rPr lang="en-US" smtClean="0"/>
              <a:pPr>
                <a:spcAft>
                  <a:spcPts val="600"/>
                </a:spcAft>
                <a:defRPr/>
              </a:pPr>
              <a:t>33</a:t>
            </a:fld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8D4D40-EA74-4120-B078-2AD8790D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8C29-8D48-444E-999F-EC92486D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dirty="0"/>
              <a:t>NOTE: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77933C"/>
                </a:solidFill>
              </a:rPr>
              <a:t>Good</a:t>
            </a:r>
            <a:r>
              <a:rPr lang="en-US" altLang="en-US" sz="3600" dirty="0">
                <a:solidFill>
                  <a:srgbClr val="E46C0A"/>
                </a:solidFill>
              </a:rPr>
              <a:t>Aid</a:t>
            </a:r>
            <a:r>
              <a:rPr lang="en-US" altLang="en-US" sz="3600" dirty="0"/>
              <a:t> HQ wants this mission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/>
              <a:t>to be a success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dirty="0"/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/>
              <a:t>200,000 lives depend on it!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1AA8A-01C3-45E5-9AD5-0B78B5B0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A6637-6A1E-422B-8AF5-1EDEF9E7EB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1112EC-9FA8-4642-9D92-7ECF18EE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EA09E8E-188B-470D-A418-36BD235F3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038225"/>
          </a:xfrm>
        </p:spPr>
        <p:txBody>
          <a:bodyPr/>
          <a:lstStyle/>
          <a:p>
            <a:pPr eaLnBrk="1" hangingPunct="1"/>
            <a:r>
              <a:rPr lang="en-US" altLang="en-US" sz="2900"/>
              <a:t>Any Questions?</a:t>
            </a:r>
            <a:br>
              <a:rPr lang="en-US" altLang="en-US" sz="2900"/>
            </a:br>
            <a:endParaRPr lang="en-US" altLang="en-US" sz="290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F1B8-CE88-4340-BE73-16B89764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88" y="1181100"/>
            <a:ext cx="7351712" cy="1373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200" dirty="0">
                <a:solidFill>
                  <a:srgbClr val="898989"/>
                </a:solidFill>
              </a:rPr>
              <a:t>now has </a:t>
            </a:r>
            <a:r>
              <a:rPr lang="en-US" altLang="en-US" sz="2200" dirty="0">
                <a:solidFill>
                  <a:srgbClr val="FF0000"/>
                </a:solidFill>
              </a:rPr>
              <a:t>25</a:t>
            </a:r>
            <a:r>
              <a:rPr lang="en-US" altLang="en-US" sz="2200" dirty="0">
                <a:solidFill>
                  <a:srgbClr val="898989"/>
                </a:solidFill>
              </a:rPr>
              <a:t> minutes to meet everyone and develop the action plan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</a:rPr>
              <a:t>Your time starts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D8AE5-EF8C-4701-8AF0-148C41C4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EB7BC-29EB-47B2-9EC6-B6BACD86C7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BAD602A-2561-44D2-B7C4-8497342F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0E3FBD-D18A-49FD-889C-37818C415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093C1E5-CF0D-4F87-924B-927FE7A1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Welcome Back!</a:t>
            </a:r>
            <a:br>
              <a:rPr lang="en-US" altLang="en-US"/>
            </a:b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850A-2E82-4E86-B2F8-4AB54930B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50975"/>
            <a:ext cx="7635875" cy="108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898989"/>
                </a:solidFill>
              </a:rPr>
              <a:t>The </a:t>
            </a:r>
            <a:r>
              <a:rPr lang="en-US" altLang="en-US" sz="2000" dirty="0">
                <a:solidFill>
                  <a:srgbClr val="77933C"/>
                </a:solidFill>
              </a:rPr>
              <a:t>Good</a:t>
            </a:r>
            <a:r>
              <a:rPr lang="en-US" altLang="en-US" sz="2000" dirty="0">
                <a:solidFill>
                  <a:srgbClr val="E46C0A"/>
                </a:solidFill>
              </a:rPr>
              <a:t>Aid</a:t>
            </a:r>
            <a:r>
              <a:rPr lang="en-US" altLang="en-US" sz="2000" dirty="0">
                <a:solidFill>
                  <a:srgbClr val="898989"/>
                </a:solidFill>
              </a:rPr>
              <a:t> team has</a:t>
            </a:r>
            <a:r>
              <a:rPr lang="en-US" altLang="en-US" sz="2000" dirty="0">
                <a:solidFill>
                  <a:srgbClr val="FF0000"/>
                </a:solidFill>
              </a:rPr>
              <a:t> 5 </a:t>
            </a:r>
            <a:r>
              <a:rPr lang="en-US" altLang="en-US" sz="2000" dirty="0">
                <a:solidFill>
                  <a:srgbClr val="898989"/>
                </a:solidFill>
              </a:rPr>
              <a:t>minutes to present its action plan to the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5847-F308-4275-8F68-C4BC6FB9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354B-F904-43AD-8FC9-304EA255F9C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E6D160-7783-4095-BB06-1CECEECC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D45A14-98ED-4709-92C4-41FAF5C91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381B02-33E9-4DF2-B86F-3573B79D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6713"/>
            <a:ext cx="7772400" cy="873125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Representatives</a:t>
            </a:r>
            <a:br>
              <a:rPr lang="en-US" dirty="0"/>
            </a:br>
            <a:endParaRPr lang="en-US" dirty="0"/>
          </a:p>
        </p:txBody>
      </p:sp>
      <p:sp>
        <p:nvSpPr>
          <p:cNvPr id="60419" name="Subtitle 6">
            <a:extLst>
              <a:ext uri="{FF2B5EF4-FFF2-40B4-BE49-F238E27FC236}">
                <a16:creationId xmlns:a16="http://schemas.microsoft.com/office/drawing/2014/main" id="{BF8B0D2C-026D-4579-8461-42CB9701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5100"/>
            <a:ext cx="9144000" cy="1897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Please decide if the </a:t>
            </a:r>
            <a:r>
              <a:rPr lang="en-US" altLang="en-US" sz="1800" b="1" dirty="0" err="1">
                <a:solidFill>
                  <a:srgbClr val="77933C"/>
                </a:solidFill>
              </a:rPr>
              <a:t>Good</a:t>
            </a:r>
            <a:r>
              <a:rPr lang="en-US" altLang="en-US" sz="1800" b="1" dirty="0" err="1">
                <a:solidFill>
                  <a:srgbClr val="E46C0A"/>
                </a:solidFill>
              </a:rPr>
              <a:t>Aid</a:t>
            </a:r>
            <a:r>
              <a:rPr lang="en-US" altLang="en-US" sz="1800" dirty="0">
                <a:solidFill>
                  <a:srgbClr val="E46C0A"/>
                </a:solidFill>
              </a:rPr>
              <a:t> </a:t>
            </a:r>
            <a:r>
              <a:rPr lang="en-US" altLang="en-US" sz="1800" dirty="0">
                <a:solidFill>
                  <a:srgbClr val="898989"/>
                </a:solidFill>
              </a:rPr>
              <a:t>project can operate in your area.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You must give a valid reason for your decision.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08DFD-036A-4782-96BA-A9C29849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86A0-DBAB-472A-9811-9C1E68E644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EA9256-FD74-4958-9F90-DD3F786F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6BBE24-FA2A-4216-A58F-639C2692A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F96E-3E44-4139-85AD-F4F62BB7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/>
              <a:t>Debrief</a:t>
            </a:r>
            <a:r>
              <a:rPr lang="en-US" dirty="0"/>
              <a:t> </a:t>
            </a:r>
            <a:br>
              <a:rPr lang="en-US" dirty="0"/>
            </a:br>
            <a:br>
              <a:rPr lang="en-US" sz="2700" dirty="0">
                <a:solidFill>
                  <a:srgbClr val="558ED5"/>
                </a:solidFill>
              </a:rPr>
            </a:br>
            <a:endParaRPr lang="en-US" sz="2700" dirty="0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227AC246-1E16-4611-992C-9C0AF018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3D30D-F9E1-4962-82EC-5456800C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481138"/>
            <a:ext cx="77057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Was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</a:t>
            </a:r>
            <a:r>
              <a:rPr lang="en-US" altLang="en-US" sz="2400" dirty="0"/>
              <a:t>’s response adequate?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77933C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/>
              <a:t>Did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get permission to operate in all areas of Tiko?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were the challenges?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did we learn from the role play?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Do you think the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Team was Conflict Sensitive?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If not, why not? If yes, what made their work conflict sensitive?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DDAF-BBAC-48B9-AB70-93D76D5D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99A4-88A5-4E67-A667-2C7187A20A5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C1A083-4FFB-4C94-AAE9-855B7280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141A-B330-476B-B056-D552EA39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900" dirty="0"/>
              <a:t>Can you answer these questions…</a:t>
            </a:r>
            <a:br>
              <a:rPr lang="en-US" altLang="en-US" sz="4000" dirty="0"/>
            </a:br>
            <a:endParaRPr lang="en-US" altLang="en-US" sz="3200" dirty="0">
              <a:latin typeface="Zawgyi-One" charset="0"/>
              <a:ea typeface="Zawgyi-One" charset="0"/>
              <a:cs typeface="Zawgyi-On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AAF2-EF9E-4810-B490-D020A9C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dirty="0"/>
              <a:t>Taking into consideration the role play: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What does Conflict Sensitivity mean?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558ED5"/>
              </a:solidFill>
              <a:latin typeface="Zawgyi-One"/>
              <a:ea typeface="Zawgyi-One"/>
              <a:cs typeface="Zawgyi-One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Is Conflict Sensitivity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51D9-2DED-4F0A-9ABF-08DE78CA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E0BE-279F-4D7C-B958-86B6F7D0C4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7B1B58-58EA-4CDE-BFC0-8B484765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38E01-134C-4C7B-91E3-305F0425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Goal</a:t>
            </a:r>
            <a:endParaRPr lang="en-DK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0FDC-FDEF-4D89-8FB8-BA0480B0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GB" dirty="0"/>
              <a:t>To strengthen your theoretical understanding and practical application of conflict sensitivity and peacebuilding.</a:t>
            </a:r>
            <a:endParaRPr lang="en-DK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AF0843EC-EDA2-4D52-B9B9-56112E8F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66BA-1516-416B-97D4-7E244B9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683" y="6356350"/>
            <a:ext cx="99266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AD1434-407B-44BA-A6A6-C684B546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12EF4-3A4F-426D-AD50-91FF138D1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Who needs to be Conflict Sensitive?</a:t>
            </a:r>
            <a:br>
              <a:rPr lang="en-US" altLang="en-US" sz="4000" dirty="0"/>
            </a:br>
            <a:br>
              <a:rPr lang="en-US" altLang="en-US" sz="2800" dirty="0">
                <a:latin typeface="Zawgyi-One" charset="0"/>
                <a:ea typeface="Zawgyi-One" charset="0"/>
                <a:cs typeface="Zawgyi-One" charset="0"/>
              </a:rPr>
            </a:br>
            <a:r>
              <a:rPr lang="en-US" altLang="en-US" sz="4000" dirty="0"/>
              <a:t> 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23CF0B-8A6C-4EC5-B4E6-8231D184B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98989"/>
                </a:solidFill>
              </a:rPr>
              <a:t>Everyone!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58EAA-BC88-4CE7-A78B-89B4422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36C3-490E-422E-8598-490236C59FE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4C38AC-8B5A-4C0F-8827-1BBC0DC1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9A175609-C14C-4FEF-A5B4-FAC2BC8B8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Any Questions?</a:t>
            </a:r>
            <a:br>
              <a:rPr lang="en-US" altLang="en-US"/>
            </a:br>
            <a:endParaRPr lang="en-US" altLang="en-US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92FC9-DEB4-4279-B459-B6C3B425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7DD8B-B93C-4D59-959C-0B874DF4895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78CB45-A437-4135-A0DA-012B0262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for further reference: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‘</a:t>
            </a:r>
            <a:r>
              <a:rPr lang="en-US" dirty="0">
                <a:hlinkClick r:id="rId3"/>
              </a:rPr>
              <a:t>How to guide on Conflict Sensitivity’</a:t>
            </a:r>
            <a:r>
              <a:rPr lang="en-US" dirty="0"/>
              <a:t> Conflict Sensitivity Consortium.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4"/>
              </a:rPr>
              <a:t>Conflict-sensitive approaches to development, humanitarian assistance and peacebuilding - A resource pack</a:t>
            </a:r>
            <a:r>
              <a:rPr lang="en-GB" dirty="0"/>
              <a:t>’ </a:t>
            </a:r>
            <a:r>
              <a:rPr lang="en-GB" dirty="0" err="1"/>
              <a:t>Saferworld</a:t>
            </a:r>
            <a:r>
              <a:rPr lang="en-GB" dirty="0"/>
              <a:t> et al.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>
                <a:hlinkClick r:id="rId5"/>
              </a:rPr>
              <a:t>What is peacebuilding? Do no harm, conflict sensitivity and peacebuilding’ </a:t>
            </a:r>
            <a:r>
              <a:rPr lang="en-US" dirty="0" err="1"/>
              <a:t>Interpeace</a:t>
            </a:r>
            <a:r>
              <a:rPr lang="en-US" dirty="0"/>
              <a:t>, K. Van Brabant.</a:t>
            </a: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‘A Distinction with a Difference: Conflict Sensitivity and Peacebuilding’</a:t>
            </a:r>
            <a:r>
              <a:rPr lang="en-US" dirty="0"/>
              <a:t> CDA, Peter Woodrow.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‘The Oxford Handbook of Gender and Conflict’ </a:t>
            </a:r>
            <a:r>
              <a:rPr lang="en-US" dirty="0"/>
              <a:t>Ni </a:t>
            </a:r>
            <a:r>
              <a:rPr lang="en-US" dirty="0" err="1"/>
              <a:t>Aolain</a:t>
            </a:r>
            <a:r>
              <a:rPr lang="en-US" dirty="0"/>
              <a:t>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09D24E-D844-40F5-8D3D-15E375ED2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151"/>
            <a:ext cx="7886700" cy="390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50" dirty="0"/>
              <a:t>All material originally produced by Sunra Lambert </a:t>
            </a:r>
            <a:r>
              <a:rPr lang="en-US" sz="1050" dirty="0" err="1"/>
              <a:t>Baj</a:t>
            </a:r>
            <a:r>
              <a:rPr lang="en-US" sz="1050" dirty="0"/>
              <a:t> for DCA, 2019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050" dirty="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050" dirty="0">
                <a:hlinkClick r:id="rId2"/>
              </a:rPr>
              <a:t>sulb@dca.dk</a:t>
            </a: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25" b="1" u="sng" dirty="0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Conflict Circle  © 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Helvetas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All photos ©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Sunra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Lambert Baj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Graphics produced by Sunra Lambert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Baj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or downloaded from 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01B2F7-863C-4A88-8F34-73AE66FFA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027F5-2486-4AC7-8E2C-BB6E3734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Learning Objectives</a:t>
            </a:r>
            <a:endParaRPr lang="en-DK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E93060-1C5C-4647-B6D7-0BB7F9F6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After completing this course, you will be able to:</a:t>
            </a:r>
            <a:endParaRPr lang="en-DK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Understand the three steps associated with conflict sensitivity.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Familiarise yourself with practical tools used to analyse operational environments.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Have an improved understanding of how conflict sensitivity and peacebuilding are applied.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7C101-4164-4DA7-9998-85C538CB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078" y="6356350"/>
            <a:ext cx="11802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07FDAB-239E-4035-91A1-15AB9DB8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E9A9-2331-41D3-A316-3536B413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629266"/>
            <a:ext cx="2868168" cy="1622321"/>
          </a:xfrm>
        </p:spPr>
        <p:txBody>
          <a:bodyPr>
            <a:normAutofit/>
          </a:bodyPr>
          <a:lstStyle/>
          <a:p>
            <a:r>
              <a:rPr lang="en-GB" dirty="0"/>
              <a:t>Online access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01F-31F5-40D4-AC08-8D852C74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8" y="2659955"/>
            <a:ext cx="3342133" cy="4090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Please register on the FABO site</a:t>
            </a:r>
          </a:p>
          <a:p>
            <a:pPr marL="0" indent="0">
              <a:buNone/>
            </a:pPr>
            <a:r>
              <a:rPr lang="en-GB" sz="1700" b="1" u="sng" dirty="0">
                <a:solidFill>
                  <a:schemeClr val="accent1">
                    <a:lumMod val="75000"/>
                  </a:schemeClr>
                </a:solidFill>
              </a:rPr>
              <a:t>http://www.Fabo.org/course/conflictsensitivity_copenhagen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On PC/Mac or download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IOS </a:t>
            </a:r>
            <a:r>
              <a:rPr lang="en-GB" sz="1700" dirty="0"/>
              <a:t>/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Android apps</a:t>
            </a:r>
          </a:p>
          <a:p>
            <a:pPr marL="0" indent="0">
              <a:buNone/>
            </a:pPr>
            <a:endParaRPr lang="en-GB" sz="17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700" dirty="0"/>
              <a:t>All lecture material is available online</a:t>
            </a:r>
          </a:p>
          <a:p>
            <a:r>
              <a:rPr lang="en-US" sz="1700" dirty="0"/>
              <a:t>Feedback Form also available </a:t>
            </a:r>
            <a:endParaRPr lang="en-GB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CFF13-F1D4-4004-A4BB-1C1DAFDC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39" y="1320522"/>
            <a:ext cx="4211126" cy="406373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90E9-0923-41E6-B7EA-08CB733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30303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AAF37-08E1-4E61-AF06-FC4EAFFD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4611">
            <a:off x="7178789" y="3571496"/>
            <a:ext cx="1101963" cy="1931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708000-8E05-4A0F-B54C-9592AFCB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4751"/>
            <a:ext cx="1531620" cy="7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D3A-5DE3-4D77-B6A8-2FDBB921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 dirty="0"/>
              <a:t>In-person Training</a:t>
            </a:r>
            <a:endParaRPr lang="en-DK" sz="385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EAE89D-B2AC-4E6F-B990-E38DD081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sz="2100" dirty="0"/>
              <a:t>Methodology: Task Based learning, Blended learning.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US" sz="2100" dirty="0"/>
              <a:t>Interactive approach.</a:t>
            </a:r>
            <a:endParaRPr lang="en-DK" sz="21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D1845D0D-096A-4DC9-9A8F-F628794B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B205-B8C1-45FF-BFF6-4A4885D3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92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92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2DBF5E-D4BA-495F-9BB9-2B283EF80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A4B6-D257-4A51-BE79-987A5B31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Course Overview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2969-ACC3-4A02-A159-243CF14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F1E4D4-8084-4165-844D-C1DAE9C73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3489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BDA1A6-CD58-444B-9BDD-BF084E7EA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2" y="1231011"/>
            <a:ext cx="7426997" cy="4395978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1" name="Subtitle 10">
            <a:extLst>
              <a:ext uri="{FF2B5EF4-FFF2-40B4-BE49-F238E27FC236}">
                <a16:creationId xmlns:a16="http://schemas.microsoft.com/office/drawing/2014/main" id="{38AF117F-FCBD-4992-96F9-B916D84E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229100"/>
            <a:ext cx="6858000" cy="87892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1800" b="1" dirty="0">
                <a:solidFill>
                  <a:schemeClr val="tx1"/>
                </a:solidFill>
              </a:rPr>
              <a:t>9 September 2020</a:t>
            </a:r>
          </a:p>
          <a:p>
            <a:pPr algn="ctr">
              <a:lnSpc>
                <a:spcPct val="90000"/>
              </a:lnSpc>
            </a:pPr>
            <a:r>
              <a:rPr lang="en-GB" sz="1800" b="1" dirty="0">
                <a:solidFill>
                  <a:schemeClr val="tx1"/>
                </a:solidFill>
              </a:rPr>
              <a:t> Copenhagen University</a:t>
            </a:r>
            <a:endParaRPr lang="en-DK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007-248A-4825-B027-423BEF43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62BF63B-007A-4F8E-ABC4-D7A7040334D6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272E0-81F1-4160-BDC7-8484D74F773E}"/>
              </a:ext>
            </a:extLst>
          </p:cNvPr>
          <p:cNvSpPr txBox="1"/>
          <p:nvPr/>
        </p:nvSpPr>
        <p:spPr>
          <a:xfrm>
            <a:off x="3897631" y="2033718"/>
            <a:ext cx="136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4D267-9367-4D26-B7B1-5F65AC0FB32B}"/>
              </a:ext>
            </a:extLst>
          </p:cNvPr>
          <p:cNvSpPr txBox="1"/>
          <p:nvPr/>
        </p:nvSpPr>
        <p:spPr>
          <a:xfrm>
            <a:off x="483214" y="2961132"/>
            <a:ext cx="854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Role Play Scenario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0B5F1-BC6B-41F6-B201-C2D68A751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851"/>
            <a:ext cx="189865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8B128-5AA3-4B9F-A4A7-2DED21740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82A04-3EED-4073-B396-BACBD62A3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73EDD-CD44-410E-957E-B4D0949EFE6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1985</Words>
  <Application>Microsoft Office PowerPoint</Application>
  <PresentationFormat>On-screen Show (4:3)</PresentationFormat>
  <Paragraphs>309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Zawgyi-One</vt:lpstr>
      <vt:lpstr>Office Theme</vt:lpstr>
      <vt:lpstr>Welcome</vt:lpstr>
      <vt:lpstr>Introduction</vt:lpstr>
      <vt:lpstr>Introduction</vt:lpstr>
      <vt:lpstr>Goal</vt:lpstr>
      <vt:lpstr>Learning Objectives</vt:lpstr>
      <vt:lpstr>Online access</vt:lpstr>
      <vt:lpstr>In-person Training</vt:lpstr>
      <vt:lpstr>Course Overview</vt:lpstr>
      <vt:lpstr>PowerPoint Presentation</vt:lpstr>
      <vt:lpstr>Conflict Sensitivity Scenario </vt:lpstr>
      <vt:lpstr>Welcome to…</vt:lpstr>
      <vt:lpstr>Welcome to  The Republic of Tiko (RoT)</vt:lpstr>
      <vt:lpstr>Republic of Tiko (RoT)</vt:lpstr>
      <vt:lpstr>PowerPoint Presentation</vt:lpstr>
      <vt:lpstr>West District</vt:lpstr>
      <vt:lpstr>West District has a problem</vt:lpstr>
      <vt:lpstr>The West District Independence Army (WDIA)</vt:lpstr>
      <vt:lpstr>East District </vt:lpstr>
      <vt:lpstr>South District</vt:lpstr>
      <vt:lpstr>HUMANITARIAN CRISIS 2020  WORLD APPEAL !</vt:lpstr>
      <vt:lpstr>PowerPoint Presentation</vt:lpstr>
      <vt:lpstr>PowerPoint Presentation</vt:lpstr>
      <vt:lpstr>PowerPoint Presentation</vt:lpstr>
      <vt:lpstr>Roleplay  </vt:lpstr>
      <vt:lpstr>Roles </vt:lpstr>
      <vt:lpstr>Before you get your role-cards please take notice of the following information.  200,000 lives depend on it!</vt:lpstr>
      <vt:lpstr>Good Aid has a  team of specialists  ready to go to Tiko </vt:lpstr>
      <vt:lpstr>Instructions </vt:lpstr>
      <vt:lpstr>Instructions  </vt:lpstr>
      <vt:lpstr>Instructions  </vt:lpstr>
      <vt:lpstr> Representatives &amp; Workers </vt:lpstr>
      <vt:lpstr>Everyone  </vt:lpstr>
      <vt:lpstr>You now have 5 minutes to read your cards. Ask questions to the Facilitators</vt:lpstr>
      <vt:lpstr>PowerPoint Presentation</vt:lpstr>
      <vt:lpstr>Any Questions? </vt:lpstr>
      <vt:lpstr>Welcome Back! </vt:lpstr>
      <vt:lpstr>Representatives </vt:lpstr>
      <vt:lpstr>Debrief   </vt:lpstr>
      <vt:lpstr>Can you answer these questions… </vt:lpstr>
      <vt:lpstr>Who needs to be Conflict Sensitive?    </vt:lpstr>
      <vt:lpstr>Any Questions? </vt:lpstr>
      <vt:lpstr>Sources for further reference: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Sunra</dc:creator>
  <cp:lastModifiedBy>Sunra Lambert-Baj</cp:lastModifiedBy>
  <cp:revision>20</cp:revision>
  <dcterms:created xsi:type="dcterms:W3CDTF">2020-03-10T09:08:39Z</dcterms:created>
  <dcterms:modified xsi:type="dcterms:W3CDTF">2020-09-09T13:29:27Z</dcterms:modified>
</cp:coreProperties>
</file>